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865" r:id="rId2"/>
    <p:sldId id="1203" r:id="rId3"/>
    <p:sldId id="1426" r:id="rId4"/>
    <p:sldId id="1332" r:id="rId5"/>
    <p:sldId id="1592" r:id="rId6"/>
    <p:sldId id="1594" r:id="rId7"/>
    <p:sldId id="1479" r:id="rId8"/>
    <p:sldId id="256" r:id="rId9"/>
    <p:sldId id="257" r:id="rId10"/>
    <p:sldId id="258" r:id="rId11"/>
    <p:sldId id="260" r:id="rId12"/>
    <p:sldId id="261" r:id="rId13"/>
    <p:sldId id="262" r:id="rId14"/>
    <p:sldId id="263" r:id="rId15"/>
    <p:sldId id="264" r:id="rId16"/>
    <p:sldId id="265" r:id="rId17"/>
    <p:sldId id="259" r:id="rId18"/>
    <p:sldId id="269" r:id="rId19"/>
    <p:sldId id="270" r:id="rId20"/>
    <p:sldId id="271" r:id="rId21"/>
    <p:sldId id="266" r:id="rId22"/>
    <p:sldId id="272" r:id="rId23"/>
    <p:sldId id="273" r:id="rId24"/>
    <p:sldId id="274" r:id="rId25"/>
    <p:sldId id="1596" r:id="rId26"/>
    <p:sldId id="1597" r:id="rId27"/>
    <p:sldId id="133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2771C-4678-426C-AF25-2822318D8092}"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49BC0-D7BE-40F1-BB17-0846351F3A84}" type="slidenum">
              <a:rPr lang="en-US" smtClean="0"/>
              <a:t>‹#›</a:t>
            </a:fld>
            <a:endParaRPr lang="en-US"/>
          </a:p>
        </p:txBody>
      </p:sp>
    </p:spTree>
    <p:extLst>
      <p:ext uri="{BB962C8B-B14F-4D97-AF65-F5344CB8AC3E}">
        <p14:creationId xmlns:p14="http://schemas.microsoft.com/office/powerpoint/2010/main" val="261998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1</a:t>
            </a:fld>
            <a:endParaRPr lang="en-US" dirty="0"/>
          </a:p>
        </p:txBody>
      </p:sp>
    </p:spTree>
    <p:extLst>
      <p:ext uri="{BB962C8B-B14F-4D97-AF65-F5344CB8AC3E}">
        <p14:creationId xmlns:p14="http://schemas.microsoft.com/office/powerpoint/2010/main" val="40532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2</a:t>
            </a:fld>
            <a:endParaRPr lang="en-US" dirty="0"/>
          </a:p>
        </p:txBody>
      </p:sp>
    </p:spTree>
    <p:extLst>
      <p:ext uri="{BB962C8B-B14F-4D97-AF65-F5344CB8AC3E}">
        <p14:creationId xmlns:p14="http://schemas.microsoft.com/office/powerpoint/2010/main" val="2402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3</a:t>
            </a:fld>
            <a:endParaRPr lang="en-US" dirty="0"/>
          </a:p>
        </p:txBody>
      </p:sp>
    </p:spTree>
    <p:extLst>
      <p:ext uri="{BB962C8B-B14F-4D97-AF65-F5344CB8AC3E}">
        <p14:creationId xmlns:p14="http://schemas.microsoft.com/office/powerpoint/2010/main" val="391648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4</a:t>
            </a:fld>
            <a:endParaRPr lang="en-US" dirty="0"/>
          </a:p>
        </p:txBody>
      </p:sp>
    </p:spTree>
    <p:extLst>
      <p:ext uri="{BB962C8B-B14F-4D97-AF65-F5344CB8AC3E}">
        <p14:creationId xmlns:p14="http://schemas.microsoft.com/office/powerpoint/2010/main" val="272734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5</a:t>
            </a:fld>
            <a:endParaRPr lang="en-US" dirty="0"/>
          </a:p>
        </p:txBody>
      </p:sp>
    </p:spTree>
    <p:extLst>
      <p:ext uri="{BB962C8B-B14F-4D97-AF65-F5344CB8AC3E}">
        <p14:creationId xmlns:p14="http://schemas.microsoft.com/office/powerpoint/2010/main" val="136869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6</a:t>
            </a:fld>
            <a:endParaRPr lang="en-US" dirty="0"/>
          </a:p>
        </p:txBody>
      </p:sp>
    </p:spTree>
    <p:extLst>
      <p:ext uri="{BB962C8B-B14F-4D97-AF65-F5344CB8AC3E}">
        <p14:creationId xmlns:p14="http://schemas.microsoft.com/office/powerpoint/2010/main" val="31549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25</a:t>
            </a:fld>
            <a:endParaRPr lang="en-US" dirty="0"/>
          </a:p>
        </p:txBody>
      </p:sp>
    </p:spTree>
    <p:extLst>
      <p:ext uri="{BB962C8B-B14F-4D97-AF65-F5344CB8AC3E}">
        <p14:creationId xmlns:p14="http://schemas.microsoft.com/office/powerpoint/2010/main" val="231224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26</a:t>
            </a:fld>
            <a:endParaRPr lang="en-US" dirty="0"/>
          </a:p>
        </p:txBody>
      </p:sp>
    </p:spTree>
    <p:extLst>
      <p:ext uri="{BB962C8B-B14F-4D97-AF65-F5344CB8AC3E}">
        <p14:creationId xmlns:p14="http://schemas.microsoft.com/office/powerpoint/2010/main" val="14340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D5F22D-E8E3-467D-B27E-94B39D785FF7}" type="slidenum">
              <a:rPr lang="en-US" smtClean="0"/>
              <a:pPr>
                <a:defRPr/>
              </a:pPr>
              <a:t>27</a:t>
            </a:fld>
            <a:endParaRPr lang="en-US" dirty="0"/>
          </a:p>
        </p:txBody>
      </p:sp>
    </p:spTree>
    <p:extLst>
      <p:ext uri="{BB962C8B-B14F-4D97-AF65-F5344CB8AC3E}">
        <p14:creationId xmlns:p14="http://schemas.microsoft.com/office/powerpoint/2010/main" val="272734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3403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396140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6258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11724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0586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44128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00070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50988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3" y="16002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3" y="1600209"/>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3" y="3938597"/>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24CAE586-5C90-48C2-9E02-98CA1AC7B856}" type="slidenum">
              <a:rPr lang="en-US"/>
              <a:pPr>
                <a:defRPr/>
              </a:pPr>
              <a:t>‹#›</a:t>
            </a:fld>
            <a:endParaRPr lang="en-US" dirty="0"/>
          </a:p>
        </p:txBody>
      </p:sp>
    </p:spTree>
    <p:extLst>
      <p:ext uri="{BB962C8B-B14F-4D97-AF65-F5344CB8AC3E}">
        <p14:creationId xmlns:p14="http://schemas.microsoft.com/office/powerpoint/2010/main" val="1161710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6"/>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6C28119-6EB7-43A6-AC41-FBD5B954A716}" type="slidenum">
              <a:rPr lang="en-US"/>
              <a:pPr>
                <a:defRPr/>
              </a:pPr>
              <a:t>‹#›</a:t>
            </a:fld>
            <a:endParaRPr lang="en-US" dirty="0"/>
          </a:p>
        </p:txBody>
      </p:sp>
    </p:spTree>
    <p:extLst>
      <p:ext uri="{BB962C8B-B14F-4D97-AF65-F5344CB8AC3E}">
        <p14:creationId xmlns:p14="http://schemas.microsoft.com/office/powerpoint/2010/main" val="70176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20651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7F5F7-8EF1-412A-A2D7-EB8A24CEBA15}"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374760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A7F5F7-8EF1-412A-A2D7-EB8A24CEBA15}"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22305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A7F5F7-8EF1-412A-A2D7-EB8A24CEBA15}"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129093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A7F5F7-8EF1-412A-A2D7-EB8A24CEBA15}"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207839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7F5F7-8EF1-412A-A2D7-EB8A24CEBA15}"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332663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A7F5F7-8EF1-412A-A2D7-EB8A24CEBA15}"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167188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7F5F7-8EF1-412A-A2D7-EB8A24CEBA15}"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FC713-D5C5-48CD-A654-443424BF62F8}" type="slidenum">
              <a:rPr lang="en-US" smtClean="0"/>
              <a:t>‹#›</a:t>
            </a:fld>
            <a:endParaRPr lang="en-US"/>
          </a:p>
        </p:txBody>
      </p:sp>
    </p:spTree>
    <p:extLst>
      <p:ext uri="{BB962C8B-B14F-4D97-AF65-F5344CB8AC3E}">
        <p14:creationId xmlns:p14="http://schemas.microsoft.com/office/powerpoint/2010/main" val="16281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A7F5F7-8EF1-412A-A2D7-EB8A24CEBA15}" type="datetimeFigureOut">
              <a:rPr lang="en-US" smtClean="0"/>
              <a:t>6/6/2023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7FC713-D5C5-48CD-A654-443424BF62F8}" type="slidenum">
              <a:rPr lang="en-US" smtClean="0"/>
              <a:t>‹#›</a:t>
            </a:fld>
            <a:endParaRPr lang="en-US"/>
          </a:p>
        </p:txBody>
      </p:sp>
    </p:spTree>
    <p:extLst>
      <p:ext uri="{BB962C8B-B14F-4D97-AF65-F5344CB8AC3E}">
        <p14:creationId xmlns:p14="http://schemas.microsoft.com/office/powerpoint/2010/main" val="961086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w&amp;url=https://josephrossbachphoto.wordpress.com/tag/dolly-sods/&amp;ei=VTpaVcrNO-TjsASYtIHgCw&amp;bvm=bv.93564037,d.cWc&amp;psig=AFQjCNHp4YD0ijr6gLEm61himy2ePRKz8w&amp;ust=143206289968288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Betsy.Chapman@wv.gov"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mailto:Stephanie.R.Bailes@wv.gov"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hyperlink" Target="mailto:Susan.Wheeler@ey.com" TargetMode="External"/><Relationship Id="rId4" Type="http://schemas.openxmlformats.org/officeDocument/2006/relationships/hyperlink" Target="mailto:Betsy.Chapman@wv.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6130" name="Picture 2" descr="https://josephrossbachphoto.files.wordpress.com/2008/10/wvdollysods10050801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46"/>
            <a:ext cx="10985863" cy="6868062"/>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p:cNvSpPr>
            <a:spLocks noChangeArrowheads="1"/>
          </p:cNvSpPr>
          <p:nvPr/>
        </p:nvSpPr>
        <p:spPr bwMode="auto">
          <a:xfrm>
            <a:off x="596537" y="868680"/>
            <a:ext cx="6413863" cy="3886200"/>
          </a:xfrm>
          <a:prstGeom prst="rect">
            <a:avLst/>
          </a:prstGeom>
          <a:noFill/>
          <a:ln w="9525">
            <a:noFill/>
            <a:miter lim="800000"/>
            <a:headEnd/>
            <a:tailEnd/>
          </a:ln>
          <a:effectLst/>
        </p:spPr>
        <p:txBody>
          <a:bodyPr lIns="110485" tIns="55243" rIns="110485" bIns="55243" anchor="ctr"/>
          <a:lstStyle/>
          <a:p>
            <a:pPr>
              <a:defRPr/>
            </a:pPr>
            <a:r>
              <a:rPr lang="en-US" sz="7200" b="1" dirty="0">
                <a:solidFill>
                  <a:schemeClr val="bg1"/>
                </a:solidFill>
                <a:latin typeface="Garamond" pitchFamily="18" charset="0"/>
              </a:rPr>
              <a:t>ACFR and</a:t>
            </a:r>
          </a:p>
          <a:p>
            <a:pPr>
              <a:defRPr/>
            </a:pPr>
            <a:r>
              <a:rPr lang="en-US" sz="7200" b="1" dirty="0">
                <a:solidFill>
                  <a:schemeClr val="bg1"/>
                </a:solidFill>
                <a:latin typeface="Garamond" pitchFamily="18" charset="0"/>
              </a:rPr>
              <a:t>Single Audit</a:t>
            </a:r>
            <a:br>
              <a:rPr lang="en-US" sz="7200" b="1" dirty="0">
                <a:solidFill>
                  <a:schemeClr val="bg1"/>
                </a:solidFill>
                <a:latin typeface="Garamond" pitchFamily="18" charset="0"/>
              </a:rPr>
            </a:br>
            <a:r>
              <a:rPr lang="en-US" sz="7200" b="1" dirty="0">
                <a:solidFill>
                  <a:schemeClr val="bg1"/>
                </a:solidFill>
                <a:latin typeface="Garamond" pitchFamily="18" charset="0"/>
              </a:rPr>
              <a:t>Closing Process</a:t>
            </a:r>
            <a:r>
              <a:rPr lang="en-US" sz="7200" b="1" dirty="0">
                <a:solidFill>
                  <a:srgbClr val="FFFF00"/>
                </a:solidFill>
                <a:latin typeface="Garamond" pitchFamily="18" charset="0"/>
              </a:rPr>
              <a:t> </a:t>
            </a:r>
          </a:p>
        </p:txBody>
      </p:sp>
      <p:sp>
        <p:nvSpPr>
          <p:cNvPr id="2" name="TextBox 1"/>
          <p:cNvSpPr txBox="1"/>
          <p:nvPr/>
        </p:nvSpPr>
        <p:spPr>
          <a:xfrm>
            <a:off x="2255520" y="5440680"/>
            <a:ext cx="3566160" cy="830997"/>
          </a:xfrm>
          <a:prstGeom prst="rect">
            <a:avLst/>
          </a:prstGeom>
          <a:noFill/>
        </p:spPr>
        <p:txBody>
          <a:bodyPr wrap="square" rtlCol="0">
            <a:spAutoFit/>
          </a:bodyPr>
          <a:lstStyle/>
          <a:p>
            <a:r>
              <a:rPr lang="en-US" sz="4800" b="1" dirty="0">
                <a:solidFill>
                  <a:schemeClr val="bg1"/>
                </a:solidFill>
                <a:latin typeface="Garamond" pitchFamily="18" charset="0"/>
              </a:rPr>
              <a:t>June 6,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Graphical user interface&#10;&#10;Description automatically generated">
            <a:extLst>
              <a:ext uri="{FF2B5EF4-FFF2-40B4-BE49-F238E27FC236}">
                <a16:creationId xmlns:a16="http://schemas.microsoft.com/office/drawing/2014/main" id="{E7160172-9C31-8ECC-A2FF-E20D54F2D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821" y="378038"/>
            <a:ext cx="7777907" cy="648135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194DB03-FAFD-1701-F4A8-1F3998B1C561}"/>
              </a:ext>
            </a:extLst>
          </p:cNvPr>
          <p:cNvSpPr/>
          <p:nvPr/>
        </p:nvSpPr>
        <p:spPr>
          <a:xfrm>
            <a:off x="3774604" y="5535202"/>
            <a:ext cx="1321807" cy="1375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3">
            <a:extLst>
              <a:ext uri="{FF2B5EF4-FFF2-40B4-BE49-F238E27FC236}">
                <a16:creationId xmlns:a16="http://schemas.microsoft.com/office/drawing/2014/main" id="{6210255B-4F3B-0ED3-2A6B-41E242D9764E}"/>
              </a:ext>
            </a:extLst>
          </p:cNvPr>
          <p:cNvSpPr>
            <a:spLocks noChangeArrowheads="1"/>
          </p:cNvSpPr>
          <p:nvPr/>
        </p:nvSpPr>
        <p:spPr bwMode="auto">
          <a:xfrm>
            <a:off x="-1" y="-40137"/>
            <a:ext cx="29004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Select the </a:t>
            </a:r>
            <a:r>
              <a:rPr kumimoji="0" lang="en-US" altLang="en-US" b="1" i="0" u="none" strike="noStrike" cap="none" normalizeH="0" baseline="0" dirty="0">
                <a:ln>
                  <a:noFill/>
                </a:ln>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FARS</a:t>
            </a:r>
            <a:r>
              <a:rPr kumimoji="0" lang="en-US" altLang="en-US"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 option in </a:t>
            </a:r>
            <a:r>
              <a:rPr kumimoji="0" lang="en-US" altLang="en-US" b="0" i="0" u="none" strike="noStrike" cap="none" normalizeH="0" baseline="0" dirty="0" err="1">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myApps</a:t>
            </a:r>
            <a:endParaRPr kumimoji="0" lang="en-US" altLang="en-US"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8A0BAE8B-6A1F-DBB1-78C8-B0185AFFDE35}"/>
              </a:ext>
            </a:extLst>
          </p:cNvPr>
          <p:cNvSpPr>
            <a:spLocks noChangeArrowheads="1"/>
          </p:cNvSpPr>
          <p:nvPr/>
        </p:nvSpPr>
        <p:spPr bwMode="auto">
          <a:xfrm>
            <a:off x="-1" y="457199"/>
            <a:ext cx="290042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4605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7" name="Picture 1" descr="Graphical user interface, application&#10;&#10;Description automatically generated">
            <a:extLst>
              <a:ext uri="{FF2B5EF4-FFF2-40B4-BE49-F238E27FC236}">
                <a16:creationId xmlns:a16="http://schemas.microsoft.com/office/drawing/2014/main" id="{E21317C9-3F08-717C-8D69-BE1EF13821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303" y="1168460"/>
            <a:ext cx="9613397" cy="21149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74C5A9F6-5AAC-1D79-546A-21C1819A3E33}"/>
              </a:ext>
            </a:extLst>
          </p:cNvPr>
          <p:cNvSpPr>
            <a:spLocks noChangeArrowheads="1"/>
          </p:cNvSpPr>
          <p:nvPr/>
        </p:nvSpPr>
        <p:spPr bwMode="auto">
          <a:xfrm>
            <a:off x="1289304" y="3429000"/>
            <a:ext cx="8921672" cy="17133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3200" b="1" i="0" u="sng" strike="noStrike" kern="1200" cap="none" normalizeH="0" baseline="0" dirty="0">
                <a:ln>
                  <a:noFill/>
                </a:ln>
                <a:solidFill>
                  <a:schemeClr val="tx1"/>
                </a:solidFill>
                <a:effectLst/>
                <a:latin typeface="+mj-lt"/>
                <a:ea typeface="+mj-ea"/>
                <a:cs typeface="+mj-cs"/>
              </a:rPr>
              <a:t>Add a New Fund/Grant</a:t>
            </a:r>
            <a:endParaRPr kumimoji="0" lang="en-US" altLang="en-US" sz="3200" b="0" i="0" u="none" strike="noStrike" kern="1200" cap="none" normalizeH="0" baseline="0" dirty="0">
              <a:ln>
                <a:noFill/>
              </a:ln>
              <a:solidFill>
                <a:schemeClr val="tx1"/>
              </a:solidFill>
              <a:effectLst/>
              <a:latin typeface="+mj-lt"/>
              <a:ea typeface="+mj-ea"/>
              <a:cs typeface="+mj-cs"/>
            </a:endParaRPr>
          </a:p>
          <a:p>
            <a:pPr marL="0" marR="0" lvl="0" indent="0" fontAlgn="base">
              <a:lnSpc>
                <a:spcPct val="90000"/>
              </a:lnSpc>
              <a:spcBef>
                <a:spcPct val="0"/>
              </a:spcBef>
              <a:spcAft>
                <a:spcPts val="600"/>
              </a:spcAft>
              <a:buClrTx/>
              <a:buSzTx/>
              <a:tabLst/>
            </a:pPr>
            <a:r>
              <a:rPr kumimoji="0" lang="en-US" altLang="en-US" sz="3200" b="0" i="0" u="none" strike="noStrike" kern="1200" cap="none" normalizeH="0" baseline="0" dirty="0">
                <a:ln>
                  <a:noFill/>
                </a:ln>
                <a:solidFill>
                  <a:schemeClr val="tx1"/>
                </a:solidFill>
                <a:effectLst/>
                <a:latin typeface="+mj-lt"/>
                <a:ea typeface="+mj-ea"/>
                <a:cs typeface="+mj-cs"/>
              </a:rPr>
              <a:t>Click the blue ‘New Grant’ button to enter data for a new fund and grants.</a:t>
            </a:r>
          </a:p>
        </p:txBody>
      </p:sp>
    </p:spTree>
    <p:extLst>
      <p:ext uri="{BB962C8B-B14F-4D97-AF65-F5344CB8AC3E}">
        <p14:creationId xmlns:p14="http://schemas.microsoft.com/office/powerpoint/2010/main" val="80371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6" name="Rectangle 51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8" name="Group 512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29" name="Straight Connector 512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2" name="Isosceles Triangle 513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6" name="Isosceles Triangle 513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37" name="Isosceles Triangle 513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39" name="Rectangle 513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1" name="Picture 1">
            <a:extLst>
              <a:ext uri="{FF2B5EF4-FFF2-40B4-BE49-F238E27FC236}">
                <a16:creationId xmlns:a16="http://schemas.microsoft.com/office/drawing/2014/main" id="{B809A652-0B80-C0DA-B105-5681D4EB5C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5558" y="779236"/>
            <a:ext cx="9309640" cy="46569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3651FEF6-699D-AE16-BC0F-0DBAFE4AEEC7}"/>
              </a:ext>
            </a:extLst>
          </p:cNvPr>
          <p:cNvSpPr>
            <a:spLocks noChangeArrowheads="1"/>
          </p:cNvSpPr>
          <p:nvPr/>
        </p:nvSpPr>
        <p:spPr bwMode="auto">
          <a:xfrm>
            <a:off x="821498" y="720089"/>
            <a:ext cx="1357309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F2DC1417-D990-D4A3-D303-21EBC66B4F2C}"/>
              </a:ext>
            </a:extLst>
          </p:cNvPr>
          <p:cNvSpPr txBox="1"/>
          <p:nvPr/>
        </p:nvSpPr>
        <p:spPr>
          <a:xfrm>
            <a:off x="1533832" y="5722380"/>
            <a:ext cx="9354821" cy="369332"/>
          </a:xfrm>
          <a:prstGeom prst="rect">
            <a:avLst/>
          </a:prstGeom>
          <a:noFill/>
        </p:spPr>
        <p:txBody>
          <a:bodyPr wrap="square" rtlCol="0">
            <a:spAutoFit/>
          </a:bodyPr>
          <a:lstStyle/>
          <a:p>
            <a:r>
              <a:rPr lang="en-US" dirty="0"/>
              <a:t>Required Fields indicated by </a:t>
            </a:r>
            <a:r>
              <a:rPr lang="en-US" dirty="0">
                <a:solidFill>
                  <a:srgbClr val="FF0000"/>
                </a:solidFill>
              </a:rPr>
              <a:t>*</a:t>
            </a:r>
          </a:p>
        </p:txBody>
      </p:sp>
    </p:spTree>
    <p:extLst>
      <p:ext uri="{BB962C8B-B14F-4D97-AF65-F5344CB8AC3E}">
        <p14:creationId xmlns:p14="http://schemas.microsoft.com/office/powerpoint/2010/main" val="427684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CA2909-2CD6-DFBD-12AD-5C9765EAF9C4}"/>
              </a:ext>
            </a:extLst>
          </p:cNvPr>
          <p:cNvSpPr txBox="1"/>
          <p:nvPr/>
        </p:nvSpPr>
        <p:spPr>
          <a:xfrm>
            <a:off x="274320" y="697230"/>
            <a:ext cx="9132570" cy="5273110"/>
          </a:xfrm>
          <a:prstGeom prst="rect">
            <a:avLst/>
          </a:prstGeom>
          <a:noFill/>
        </p:spPr>
        <p:txBody>
          <a:bodyPr wrap="square">
            <a:spAutoFit/>
          </a:bodyPr>
          <a:lstStyle/>
          <a:p>
            <a:pPr marL="285750" marR="0" indent="-285750">
              <a:lnSpc>
                <a:spcPct val="107000"/>
              </a:lnSpc>
              <a:spcBef>
                <a:spcPts val="0"/>
              </a:spcBef>
              <a:spcAft>
                <a:spcPts val="12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Edit Grant screen has two main sections, the Header and Detail.  </a:t>
            </a:r>
          </a:p>
          <a:p>
            <a:pPr marL="285750" marR="0" indent="-285750">
              <a:lnSpc>
                <a:spcPct val="107000"/>
              </a:lnSpc>
              <a:spcBef>
                <a:spcPts val="0"/>
              </a:spcBef>
              <a:spcAft>
                <a:spcPts val="12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Header will summarize the Detail along with any activity entered in the Header such for reconciling items or nonfederal funds lines.   </a:t>
            </a:r>
          </a:p>
          <a:p>
            <a:pPr marL="285750" marR="0" indent="-285750">
              <a:lnSpc>
                <a:spcPct val="107000"/>
              </a:lnSpc>
              <a:spcBef>
                <a:spcPts val="0"/>
              </a:spcBef>
              <a:spcAft>
                <a:spcPts val="12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Header must be saved before adding the Detail CFDA information. </a:t>
            </a:r>
          </a:p>
          <a:p>
            <a:pPr marL="285750" marR="0" indent="-285750">
              <a:lnSpc>
                <a:spcPct val="107000"/>
              </a:lnSpc>
              <a:spcBef>
                <a:spcPts val="0"/>
              </a:spcBef>
              <a:spcAft>
                <a:spcPts val="1200"/>
              </a:spcAft>
              <a:buFont typeface="Arial" panose="020B0604020202020204" pitchFamily="34" charset="0"/>
              <a:buChar char="•"/>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There will be no buttons in the Detail until the Header is saved.</a:t>
            </a:r>
          </a:p>
        </p:txBody>
      </p:sp>
    </p:spTree>
    <p:extLst>
      <p:ext uri="{BB962C8B-B14F-4D97-AF65-F5344CB8AC3E}">
        <p14:creationId xmlns:p14="http://schemas.microsoft.com/office/powerpoint/2010/main" val="222970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1" descr="Graphical user interface, application, Teams&#10;&#10;Description automatically generated">
            <a:extLst>
              <a:ext uri="{FF2B5EF4-FFF2-40B4-BE49-F238E27FC236}">
                <a16:creationId xmlns:a16="http://schemas.microsoft.com/office/drawing/2014/main" id="{5C68F731-76E6-8859-4E62-D11AC8F39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68" y="99152"/>
            <a:ext cx="9930476" cy="48463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4">
            <a:extLst>
              <a:ext uri="{FF2B5EF4-FFF2-40B4-BE49-F238E27FC236}">
                <a16:creationId xmlns:a16="http://schemas.microsoft.com/office/drawing/2014/main" id="{645385F7-5AD4-DFA6-317E-FAD5A65E7194}"/>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561844AC-6DFD-74DC-8DAB-230D296AB1DD}"/>
              </a:ext>
            </a:extLst>
          </p:cNvPr>
          <p:cNvSpPr txBox="1"/>
          <p:nvPr/>
        </p:nvSpPr>
        <p:spPr>
          <a:xfrm>
            <a:off x="489835" y="4545718"/>
            <a:ext cx="7527114"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Header contains Nonfederal Fund and Reconciling Lines along with the Total for the Fund </a:t>
            </a:r>
          </a:p>
          <a:p>
            <a:pPr marL="342900" indent="-342900">
              <a:buFont typeface="Arial" panose="020B0604020202020204" pitchFamily="34" charset="0"/>
              <a:buChar char="•"/>
            </a:pPr>
            <a:r>
              <a:rPr lang="en-US" sz="2000" dirty="0"/>
              <a:t>The beginning balance cannot be adjusted for these two lines, changes will be run through receipts or disbursements. </a:t>
            </a:r>
          </a:p>
          <a:p>
            <a:pPr marL="342900" indent="-342900">
              <a:buFont typeface="Arial" panose="020B0604020202020204" pitchFamily="34" charset="0"/>
              <a:buChar char="•"/>
            </a:pPr>
            <a:r>
              <a:rPr lang="en-US" sz="2000" dirty="0"/>
              <a:t>Detail contains the Grant Information where beginning balances can be adjusted. </a:t>
            </a:r>
          </a:p>
        </p:txBody>
      </p:sp>
    </p:spTree>
    <p:extLst>
      <p:ext uri="{BB962C8B-B14F-4D97-AF65-F5344CB8AC3E}">
        <p14:creationId xmlns:p14="http://schemas.microsoft.com/office/powerpoint/2010/main" val="193302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a:extLst>
              <a:ext uri="{FF2B5EF4-FFF2-40B4-BE49-F238E27FC236}">
                <a16:creationId xmlns:a16="http://schemas.microsoft.com/office/drawing/2014/main" id="{5A643D7C-A912-E992-2DFB-FA4C3DC2E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 y="3771900"/>
            <a:ext cx="7642459" cy="731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B53402-052D-4638-9F0C-F1D85A23255D}"/>
              </a:ext>
            </a:extLst>
          </p:cNvPr>
          <p:cNvSpPr txBox="1"/>
          <p:nvPr/>
        </p:nvSpPr>
        <p:spPr>
          <a:xfrm>
            <a:off x="514350" y="331470"/>
            <a:ext cx="8481060" cy="33239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Edit Grant </a:t>
            </a:r>
            <a:r>
              <a:rPr lang="en-US" altLang="en-US" sz="4000" dirty="0">
                <a:latin typeface="Arial Black" panose="020B0A04020102020204" pitchFamily="34" charset="0"/>
                <a:ea typeface="Calibri" panose="020F0502020204030204" pitchFamily="34" charset="0"/>
                <a:cs typeface="Times New Roman" panose="02020603050405020304" pitchFamily="18" charset="0"/>
              </a:rPr>
              <a:t>S</a:t>
            </a:r>
            <a:r>
              <a:rPr kumimoji="0" lang="en-US" altLang="en-US" sz="4000" b="0"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creen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Light Grey = No entry allowed; pre-populated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White = Agency User Entry</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Dark Grey = FARS entry</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Yellow = Calculated Field</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7263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060B5A-12D2-C794-1F71-608FFF39271A}"/>
              </a:ext>
            </a:extLst>
          </p:cNvPr>
          <p:cNvSpPr txBox="1"/>
          <p:nvPr/>
        </p:nvSpPr>
        <p:spPr>
          <a:xfrm>
            <a:off x="320040" y="453120"/>
            <a:ext cx="8423910" cy="3320974"/>
          </a:xfrm>
          <a:prstGeom prst="rect">
            <a:avLst/>
          </a:prstGeom>
          <a:noFill/>
        </p:spPr>
        <p:txBody>
          <a:bodyPr wrap="square">
            <a:spAutoFit/>
          </a:bodyPr>
          <a:lstStyle/>
          <a:p>
            <a:pPr marL="0" marR="0" algn="just">
              <a:lnSpc>
                <a:spcPct val="107000"/>
              </a:lnSpc>
              <a:spcBef>
                <a:spcPts val="0"/>
              </a:spcBef>
              <a:spcAft>
                <a:spcPts val="800"/>
              </a:spcAft>
            </a:pPr>
            <a:r>
              <a:rPr lang="en-US" sz="3600" kern="100" dirty="0">
                <a:effectLst/>
                <a:latin typeface="Arial" panose="020B0604020202020204" pitchFamily="34" charset="0"/>
                <a:ea typeface="Calibri" panose="020F0502020204030204" pitchFamily="34" charset="0"/>
                <a:cs typeface="Arial" panose="020B0604020202020204" pitchFamily="34" charset="0"/>
              </a:rPr>
              <a:t>Always SAVE changes after grant</a:t>
            </a:r>
          </a:p>
          <a:p>
            <a:pPr marL="0" marR="0" algn="just">
              <a:lnSpc>
                <a:spcPct val="107000"/>
              </a:lnSpc>
              <a:spcBef>
                <a:spcPts val="0"/>
              </a:spcBef>
              <a:spcAft>
                <a:spcPts val="800"/>
              </a:spcAft>
            </a:pPr>
            <a:r>
              <a:rPr lang="en-US" sz="3600" kern="100" dirty="0">
                <a:effectLst/>
                <a:latin typeface="Arial" panose="020B0604020202020204" pitchFamily="34" charset="0"/>
                <a:ea typeface="Calibri" panose="020F0502020204030204" pitchFamily="34" charset="0"/>
                <a:cs typeface="Arial" panose="020B0604020202020204" pitchFamily="34" charset="0"/>
              </a:rPr>
              <a:t>information is added to the app.</a:t>
            </a:r>
          </a:p>
          <a:p>
            <a:pPr marL="0" marR="0" algn="just">
              <a:lnSpc>
                <a:spcPct val="107000"/>
              </a:lnSpc>
              <a:spcBef>
                <a:spcPts val="0"/>
              </a:spcBef>
              <a:spcAft>
                <a:spcPts val="800"/>
              </a:spcAft>
            </a:pPr>
            <a:endParaRPr lang="en-US" sz="3600" kern="100" dirty="0">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3600" kern="100" dirty="0">
                <a:latin typeface="Arial" panose="020B0604020202020204" pitchFamily="34" charset="0"/>
                <a:ea typeface="Calibri" panose="020F0502020204030204" pitchFamily="34" charset="0"/>
                <a:cs typeface="Arial" panose="020B0604020202020204" pitchFamily="34" charset="0"/>
              </a:rPr>
              <a:t>If the app is closed before it is saved, all information will be </a:t>
            </a:r>
            <a:r>
              <a:rPr lang="en-US" sz="3600" b="1" kern="100" dirty="0">
                <a:solidFill>
                  <a:srgbClr val="FF0000"/>
                </a:solidFill>
                <a:latin typeface="Arial" panose="020B0604020202020204" pitchFamily="34" charset="0"/>
                <a:ea typeface="Calibri" panose="020F0502020204030204" pitchFamily="34" charset="0"/>
                <a:cs typeface="Arial" panose="020B0604020202020204" pitchFamily="34" charset="0"/>
              </a:rPr>
              <a:t>LOST!</a:t>
            </a:r>
            <a:r>
              <a:rPr lang="en-US" sz="3600" kern="1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02071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2135451-AC83-4449-1CA0-253092AA83C5}"/>
              </a:ext>
            </a:extLst>
          </p:cNvPr>
          <p:cNvSpPr>
            <a:spLocks noChangeArrowheads="1"/>
          </p:cNvSpPr>
          <p:nvPr/>
        </p:nvSpPr>
        <p:spPr bwMode="auto">
          <a:xfrm>
            <a:off x="0" y="0"/>
            <a:ext cx="12192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a:extLst>
              <a:ext uri="{FF2B5EF4-FFF2-40B4-BE49-F238E27FC236}">
                <a16:creationId xmlns:a16="http://schemas.microsoft.com/office/drawing/2014/main" id="{7AF9D979-75DC-1217-B8C0-FE8F06C0EA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2163" y="1017639"/>
            <a:ext cx="10584664" cy="3930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7ADB67-7A7F-1DA7-DEDE-162F128439D8}"/>
              </a:ext>
            </a:extLst>
          </p:cNvPr>
          <p:cNvSpPr txBox="1"/>
          <p:nvPr/>
        </p:nvSpPr>
        <p:spPr>
          <a:xfrm>
            <a:off x="1154430" y="5589270"/>
            <a:ext cx="762381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Search by FUND or Department Code</a:t>
            </a:r>
          </a:p>
        </p:txBody>
      </p:sp>
    </p:spTree>
    <p:extLst>
      <p:ext uri="{BB962C8B-B14F-4D97-AF65-F5344CB8AC3E}">
        <p14:creationId xmlns:p14="http://schemas.microsoft.com/office/powerpoint/2010/main" val="73092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Graphical user interface, application&#10;&#10;Description automatically generated">
            <a:extLst>
              <a:ext uri="{FF2B5EF4-FFF2-40B4-BE49-F238E27FC236}">
                <a16:creationId xmlns:a16="http://schemas.microsoft.com/office/drawing/2014/main" id="{82D6238E-7DC6-68A3-782A-3C77E5B97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20" y="443741"/>
            <a:ext cx="10397559" cy="22994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AD48FF-F911-54B7-5CAA-F9FD05317C08}"/>
              </a:ext>
            </a:extLst>
          </p:cNvPr>
          <p:cNvSpPr txBox="1"/>
          <p:nvPr/>
        </p:nvSpPr>
        <p:spPr>
          <a:xfrm>
            <a:off x="637954" y="3763925"/>
            <a:ext cx="6953693" cy="233910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Edit Fund and Grants</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Click on the ‘edit’ icon to make changes to an existing fund and the grants associated with the fund.</a:t>
            </a:r>
            <a:endParaRPr kumimoji="0" lang="en-US" altLang="en-US" sz="32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41435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ADA1A1-B21D-A2F1-4CD8-FA5FA00ED718}"/>
              </a:ext>
            </a:extLst>
          </p:cNvPr>
          <p:cNvSpPr>
            <a:spLocks noChangeArrowheads="1"/>
          </p:cNvSpPr>
          <p:nvPr/>
        </p:nvSpPr>
        <p:spPr bwMode="auto">
          <a:xfrm>
            <a:off x="0" y="0"/>
            <a:ext cx="18819238" cy="92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Picture 1" descr="Graphical user interface, application, table, Teams&#10;&#10;Description automatically generated">
            <a:extLst>
              <a:ext uri="{FF2B5EF4-FFF2-40B4-BE49-F238E27FC236}">
                <a16:creationId xmlns:a16="http://schemas.microsoft.com/office/drawing/2014/main" id="{5A41D6B3-673B-56B0-C581-286DAE76C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89" y="744279"/>
            <a:ext cx="10470412" cy="53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1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609600" y="228600"/>
            <a:ext cx="10972800" cy="1447800"/>
          </a:xfrm>
          <a:prstGeom prst="rect">
            <a:avLst/>
          </a:prstGeom>
          <a:noFill/>
          <a:ln w="9525">
            <a:noFill/>
            <a:miter lim="800000"/>
            <a:headEnd/>
            <a:tailEnd/>
          </a:ln>
        </p:spPr>
        <p:txBody>
          <a:bodyPr lIns="110485" tIns="55243" rIns="110485" bIns="55243" anchor="ctr"/>
          <a:lstStyle/>
          <a:p>
            <a:pPr algn="ctr"/>
            <a:endParaRPr lang="en-US" sz="3840" b="1" dirty="0"/>
          </a:p>
          <a:p>
            <a:pPr algn="ctr"/>
            <a:r>
              <a:rPr lang="en-US" sz="3840" b="1" dirty="0">
                <a:solidFill>
                  <a:srgbClr val="0033CC"/>
                </a:solidFill>
                <a:latin typeface="Arial" pitchFamily="34" charset="0"/>
                <a:cs typeface="Arial" pitchFamily="34" charset="0"/>
              </a:rPr>
              <a:t>Financial Accounting &amp; Reporting Section</a:t>
            </a:r>
          </a:p>
          <a:p>
            <a:pPr algn="ctr"/>
            <a:r>
              <a:rPr lang="en-US" sz="3840" b="1" dirty="0">
                <a:solidFill>
                  <a:srgbClr val="0033CC"/>
                </a:solidFill>
                <a:latin typeface="Arial" pitchFamily="34" charset="0"/>
                <a:cs typeface="Arial" pitchFamily="34" charset="0"/>
              </a:rPr>
              <a:t>Staff</a:t>
            </a:r>
          </a:p>
          <a:p>
            <a:pPr algn="ctr"/>
            <a:endParaRPr lang="en-US" sz="2160" b="1" dirty="0"/>
          </a:p>
        </p:txBody>
      </p:sp>
      <p:sp>
        <p:nvSpPr>
          <p:cNvPr id="2" name="TextBox 1"/>
          <p:cNvSpPr txBox="1"/>
          <p:nvPr/>
        </p:nvSpPr>
        <p:spPr>
          <a:xfrm>
            <a:off x="6553200" y="1965961"/>
            <a:ext cx="4480560" cy="3360852"/>
          </a:xfrm>
          <a:prstGeom prst="rect">
            <a:avLst/>
          </a:prstGeom>
          <a:noFill/>
        </p:spPr>
        <p:txBody>
          <a:bodyPr wrap="square" lIns="109723" tIns="54862" rIns="109723" bIns="54862" rtlCol="0">
            <a:spAutoFit/>
          </a:bodyPr>
          <a:lstStyle/>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Timothy Scites</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Robert Tanner</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Vinutha Vishnu, CPA</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Kay Walden, CGFM</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Cindy Williams</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Maria Yoakum</a:t>
            </a:r>
          </a:p>
          <a:p>
            <a:endParaRPr lang="en-US" sz="2640" dirty="0">
              <a:latin typeface="Arial" panose="020B0604020202020204" pitchFamily="34" charset="0"/>
              <a:cs typeface="Arial" panose="020B0604020202020204" pitchFamily="34" charset="0"/>
            </a:endParaRPr>
          </a:p>
        </p:txBody>
      </p:sp>
      <p:sp>
        <p:nvSpPr>
          <p:cNvPr id="3" name="TextBox 2"/>
          <p:cNvSpPr txBox="1"/>
          <p:nvPr/>
        </p:nvSpPr>
        <p:spPr>
          <a:xfrm>
            <a:off x="1432560" y="1988325"/>
            <a:ext cx="5120640" cy="4335863"/>
          </a:xfrm>
          <a:prstGeom prst="rect">
            <a:avLst/>
          </a:prstGeom>
          <a:noFill/>
        </p:spPr>
        <p:txBody>
          <a:bodyPr wrap="square" lIns="109723" tIns="54862" rIns="109723" bIns="54862" rtlCol="0">
            <a:spAutoFit/>
          </a:bodyPr>
          <a:lstStyle/>
          <a:p>
            <a:pPr marL="548640" indent="-548640">
              <a:spcBef>
                <a:spcPct val="20000"/>
              </a:spcBef>
              <a:buSzPct val="80000"/>
              <a:buFont typeface="Arial" pitchFamily="34" charset="0"/>
              <a:buChar char="•"/>
            </a:pPr>
            <a:r>
              <a:rPr lang="en-US" sz="2640" dirty="0">
                <a:latin typeface="Arial" panose="020B0604020202020204" pitchFamily="34" charset="0"/>
                <a:cs typeface="Arial" panose="020B0604020202020204" pitchFamily="34" charset="0"/>
              </a:rPr>
              <a:t>Stephanie Bailes, CPA</a:t>
            </a:r>
          </a:p>
          <a:p>
            <a:pPr marL="548640" indent="-548640">
              <a:spcBef>
                <a:spcPct val="20000"/>
              </a:spcBef>
              <a:buSzPct val="80000"/>
              <a:buFont typeface="Arial" pitchFamily="34" charset="0"/>
              <a:buChar char="•"/>
            </a:pPr>
            <a:r>
              <a:rPr lang="en-US" sz="2640" dirty="0">
                <a:latin typeface="Arial" panose="020B0604020202020204" pitchFamily="34" charset="0"/>
                <a:cs typeface="Arial" panose="020B0604020202020204" pitchFamily="34" charset="0"/>
              </a:rPr>
              <a:t>Betsy Chapman, CGFM</a:t>
            </a:r>
          </a:p>
          <a:p>
            <a:pPr marL="548640" indent="-548640">
              <a:spcBef>
                <a:spcPct val="20000"/>
              </a:spcBef>
              <a:buSzPct val="80000"/>
              <a:buFont typeface="Arial" pitchFamily="34" charset="0"/>
              <a:buChar char="•"/>
            </a:pPr>
            <a:r>
              <a:rPr lang="en-US" sz="2640" dirty="0">
                <a:latin typeface="Arial" panose="020B0604020202020204" pitchFamily="34" charset="0"/>
                <a:cs typeface="Arial" panose="020B0604020202020204" pitchFamily="34" charset="0"/>
              </a:rPr>
              <a:t>Renee King</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Luke Murray</a:t>
            </a:r>
          </a:p>
          <a:p>
            <a:pPr marL="548640" indent="-548640">
              <a:spcBef>
                <a:spcPct val="20000"/>
              </a:spcBef>
              <a:buSzPct val="80000"/>
              <a:buFont typeface="Arial Narrow" pitchFamily="34" charset="0"/>
              <a:buChar char="•"/>
            </a:pPr>
            <a:r>
              <a:rPr lang="en-US" sz="2640" dirty="0">
                <a:latin typeface="Arial" panose="020B0604020202020204" pitchFamily="34" charset="0"/>
                <a:cs typeface="Arial" panose="020B0604020202020204" pitchFamily="34" charset="0"/>
              </a:rPr>
              <a:t>Matthew Reynolds</a:t>
            </a:r>
          </a:p>
          <a:p>
            <a:pPr marL="548640" indent="-548640">
              <a:spcBef>
                <a:spcPct val="20000"/>
              </a:spcBef>
              <a:buSzPct val="80000"/>
              <a:buFont typeface="Arial" pitchFamily="34" charset="0"/>
              <a:buChar char="•"/>
            </a:pPr>
            <a:endParaRPr lang="en-US" sz="2640" dirty="0">
              <a:latin typeface="Arial" panose="020B0604020202020204" pitchFamily="34" charset="0"/>
              <a:cs typeface="Arial" panose="020B0604020202020204" pitchFamily="34" charset="0"/>
            </a:endParaRPr>
          </a:p>
          <a:p>
            <a:pPr>
              <a:spcBef>
                <a:spcPct val="20000"/>
              </a:spcBef>
              <a:buSzPct val="80000"/>
            </a:pPr>
            <a:endParaRPr lang="en-US" sz="2640" dirty="0">
              <a:latin typeface="Arial" panose="020B0604020202020204" pitchFamily="34" charset="0"/>
              <a:cs typeface="Arial" panose="020B0604020202020204" pitchFamily="34" charset="0"/>
            </a:endParaRPr>
          </a:p>
          <a:p>
            <a:pPr marL="548640" indent="-548640">
              <a:spcBef>
                <a:spcPct val="20000"/>
              </a:spcBef>
              <a:buSzPct val="80000"/>
              <a:buFont typeface="Arial" pitchFamily="34" charset="0"/>
              <a:buChar char="•"/>
            </a:pPr>
            <a:endParaRPr lang="en-US" sz="2640" dirty="0">
              <a:latin typeface="Arial" panose="020B0604020202020204" pitchFamily="34" charset="0"/>
              <a:cs typeface="Arial" panose="020B0604020202020204" pitchFamily="34" charset="0"/>
            </a:endParaRPr>
          </a:p>
          <a:p>
            <a:endParaRPr lang="en-US" sz="26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81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EDAD-B337-4BC5-69B8-D6B48CCEFE9A}"/>
              </a:ext>
            </a:extLst>
          </p:cNvPr>
          <p:cNvSpPr>
            <a:spLocks noGrp="1"/>
          </p:cNvSpPr>
          <p:nvPr>
            <p:ph type="title"/>
          </p:nvPr>
        </p:nvSpPr>
        <p:spPr>
          <a:xfrm>
            <a:off x="677334" y="609600"/>
            <a:ext cx="8596668" cy="5248940"/>
          </a:xfrm>
        </p:spPr>
        <p:txBody>
          <a:bodyPr>
            <a:normAutofit/>
          </a:bodyPr>
          <a:lstStyle/>
          <a:p>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As </a:t>
            </a:r>
            <a:r>
              <a:rPr lang="en-US" sz="2800" kern="100" dirty="0">
                <a:solidFill>
                  <a:schemeClr val="tx1"/>
                </a:solidFill>
                <a:latin typeface="Arial" panose="020B0604020202020204" pitchFamily="34" charset="0"/>
                <a:ea typeface="Calibri" panose="020F0502020204030204" pitchFamily="34" charset="0"/>
                <a:cs typeface="Arial" panose="020B0604020202020204" pitchFamily="34" charset="0"/>
              </a:rPr>
              <a:t>changes are made </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the Detail CFDA information, a black triangle will appear in the top-left corner of the cell.</a:t>
            </a:r>
            <a:b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Once the ‘SAVE CHANGES’ button is clicked the black triangle will disappear indicating the data is saved.</a:t>
            </a:r>
            <a:b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Please remember, you </a:t>
            </a:r>
            <a:r>
              <a:rPr lang="en-US" sz="28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must</a:t>
            </a:r>
            <a:r>
              <a:rPr lang="en-US" sz="2800"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click SAVE CHANGES in the DETAIL section before</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clicking the red </a:t>
            </a:r>
            <a:r>
              <a:rPr lang="en-US" sz="28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CLOSE</a:t>
            </a:r>
            <a:r>
              <a:rPr lang="en-US" sz="2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button or the CFDA information will not be saved.</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50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525052-383D-13E4-2F13-9562FE329116}"/>
              </a:ext>
            </a:extLst>
          </p:cNvPr>
          <p:cNvSpPr>
            <a:spLocks noChangeArrowheads="1"/>
          </p:cNvSpPr>
          <p:nvPr/>
        </p:nvSpPr>
        <p:spPr bwMode="auto">
          <a:xfrm>
            <a:off x="320039" y="271095"/>
            <a:ext cx="14702058" cy="76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1">
            <a:extLst>
              <a:ext uri="{FF2B5EF4-FFF2-40B4-BE49-F238E27FC236}">
                <a16:creationId xmlns:a16="http://schemas.microsoft.com/office/drawing/2014/main" id="{9A4213F7-B1E2-E810-1C3D-0CB05DB3E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 y="728296"/>
            <a:ext cx="11087101" cy="54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1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a:extLst>
              <a:ext uri="{FF2B5EF4-FFF2-40B4-BE49-F238E27FC236}">
                <a16:creationId xmlns:a16="http://schemas.microsoft.com/office/drawing/2014/main" id="{646F69F8-AB1C-8F0D-C2AD-3392F4334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49" y="968370"/>
            <a:ext cx="10728923" cy="23383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156877F-A973-8B39-6B5E-7315F139D6F1}"/>
              </a:ext>
            </a:extLst>
          </p:cNvPr>
          <p:cNvSpPr>
            <a:spLocks noChangeArrowheads="1"/>
          </p:cNvSpPr>
          <p:nvPr/>
        </p:nvSpPr>
        <p:spPr bwMode="auto">
          <a:xfrm>
            <a:off x="659757" y="31994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176AAD41-796D-D161-7733-9451AEB86E13}"/>
              </a:ext>
            </a:extLst>
          </p:cNvPr>
          <p:cNvSpPr txBox="1"/>
          <p:nvPr/>
        </p:nvSpPr>
        <p:spPr>
          <a:xfrm>
            <a:off x="1073888" y="4019107"/>
            <a:ext cx="6879265" cy="2339102"/>
          </a:xfrm>
          <a:prstGeom prst="rect">
            <a:avLst/>
          </a:prstGeom>
          <a:noFill/>
        </p:spPr>
        <p:txBody>
          <a:bodyPr wrap="square" rtlCol="0">
            <a:spAutoFit/>
          </a:bodyPr>
          <a:lstStyle/>
          <a:p>
            <a:r>
              <a:rPr kumimoji="0" lang="en-US" altLang="en-US" sz="3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After being returned to the main screen click the REFRESH button at the top of the grid to see the updated information.</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28796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0D3BE7-6AA0-997B-EDAB-C7DE0E9A48C6}"/>
              </a:ext>
            </a:extLst>
          </p:cNvPr>
          <p:cNvSpPr txBox="1"/>
          <p:nvPr/>
        </p:nvSpPr>
        <p:spPr>
          <a:xfrm>
            <a:off x="297712" y="628311"/>
            <a:ext cx="8229600" cy="3823419"/>
          </a:xfrm>
          <a:prstGeom prst="rect">
            <a:avLst/>
          </a:prstGeom>
          <a:noFill/>
        </p:spPr>
        <p:txBody>
          <a:bodyPr wrap="square">
            <a:spAutoFit/>
          </a:bodyPr>
          <a:lstStyle/>
          <a:p>
            <a:pPr marL="0" marR="0">
              <a:lnSpc>
                <a:spcPct val="107000"/>
              </a:lnSpc>
              <a:spcBef>
                <a:spcPts val="0"/>
              </a:spcBef>
              <a:spcAft>
                <a:spcPts val="0"/>
              </a:spcAft>
            </a:pPr>
            <a:r>
              <a:rPr lang="en-US" sz="3600" b="1" u="sng" kern="100" dirty="0">
                <a:effectLst/>
                <a:latin typeface="Arial" panose="020B0604020202020204" pitchFamily="34" charset="0"/>
                <a:ea typeface="Calibri" panose="020F0502020204030204" pitchFamily="34" charset="0"/>
                <a:cs typeface="Arial" panose="020B0604020202020204" pitchFamily="34" charset="0"/>
              </a:rPr>
              <a:t>Reports</a:t>
            </a:r>
            <a:endParaRPr lang="en-US" sz="36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reports are being worked on so there is currently no screen print or demonstration.  Once the reports are available documentation will be uploaded to the FARS website and users will be notified.</a:t>
            </a:r>
          </a:p>
        </p:txBody>
      </p:sp>
    </p:spTree>
    <p:extLst>
      <p:ext uri="{BB962C8B-B14F-4D97-AF65-F5344CB8AC3E}">
        <p14:creationId xmlns:p14="http://schemas.microsoft.com/office/powerpoint/2010/main" val="1890609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779A-74B3-FD35-F3E0-50C802239A12}"/>
              </a:ext>
            </a:extLst>
          </p:cNvPr>
          <p:cNvSpPr>
            <a:spLocks noGrp="1"/>
          </p:cNvSpPr>
          <p:nvPr>
            <p:ph type="title"/>
          </p:nvPr>
        </p:nvSpPr>
        <p:spPr>
          <a:xfrm>
            <a:off x="677334" y="609599"/>
            <a:ext cx="8596668" cy="5312735"/>
          </a:xfrm>
        </p:spPr>
        <p:txBody>
          <a:bodyPr>
            <a:normAutofit/>
          </a:bodyPr>
          <a:lstStyle/>
          <a:p>
            <a:r>
              <a:rPr lang="en-US" dirty="0">
                <a:solidFill>
                  <a:schemeClr val="tx1"/>
                </a:solidFill>
              </a:rPr>
              <a:t>Questions?  Call/email:</a:t>
            </a:r>
            <a:br>
              <a:rPr lang="en-US" dirty="0">
                <a:solidFill>
                  <a:schemeClr val="tx1"/>
                </a:solidFill>
              </a:rPr>
            </a:br>
            <a:br>
              <a:rPr lang="en-US" dirty="0">
                <a:solidFill>
                  <a:schemeClr val="tx1"/>
                </a:solidFill>
              </a:rPr>
            </a:br>
            <a:r>
              <a:rPr lang="en-US" dirty="0">
                <a:solidFill>
                  <a:schemeClr val="tx1"/>
                </a:solidFill>
              </a:rPr>
              <a:t>Betsy Chapman, Single Audit Coordinator</a:t>
            </a:r>
            <a:br>
              <a:rPr lang="en-US" dirty="0">
                <a:solidFill>
                  <a:schemeClr val="tx1"/>
                </a:solidFill>
              </a:rPr>
            </a:br>
            <a:r>
              <a:rPr lang="en-US" dirty="0">
                <a:solidFill>
                  <a:schemeClr val="tx1"/>
                </a:solidFill>
                <a:hlinkClick r:id="rId2"/>
              </a:rPr>
              <a:t>Betsy.Chapman@wv.gov</a:t>
            </a:r>
            <a:br>
              <a:rPr lang="en-US" dirty="0">
                <a:solidFill>
                  <a:schemeClr val="tx1"/>
                </a:solidFill>
              </a:rPr>
            </a:br>
            <a:br>
              <a:rPr lang="en-US" dirty="0">
                <a:solidFill>
                  <a:schemeClr val="tx1"/>
                </a:solidFill>
              </a:rPr>
            </a:br>
            <a:r>
              <a:rPr lang="en-US" dirty="0">
                <a:solidFill>
                  <a:schemeClr val="tx1"/>
                </a:solidFill>
              </a:rPr>
              <a:t>304-414-9072 (office)</a:t>
            </a:r>
            <a:br>
              <a:rPr lang="en-US" dirty="0">
                <a:solidFill>
                  <a:schemeClr val="tx1"/>
                </a:solidFill>
              </a:rPr>
            </a:br>
            <a:r>
              <a:rPr lang="en-US" dirty="0">
                <a:solidFill>
                  <a:schemeClr val="tx1"/>
                </a:solidFill>
              </a:rPr>
              <a:t>304-553-3692 (cell)</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15160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609608"/>
            <a:ext cx="10424160" cy="4524311"/>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  UNAUDITED AGENCY’S RESPONSIBILITY</a:t>
            </a:r>
          </a:p>
          <a:p>
            <a:pPr eaLnBrk="0" hangingPunct="0">
              <a:spcBef>
                <a:spcPct val="50000"/>
              </a:spcBef>
            </a:pPr>
            <a:endParaRPr lang="en-US" sz="1920" b="1" dirty="0">
              <a:latin typeface="Arial" panose="020B0604020202020204" pitchFamily="34" charset="0"/>
              <a:cs typeface="Arial" panose="020B0604020202020204" pitchFamily="34" charset="0"/>
            </a:endParaRPr>
          </a:p>
          <a:p>
            <a:pPr lvl="1" eaLnBrk="0" hangingPunct="0">
              <a:spcBef>
                <a:spcPct val="50000"/>
              </a:spcBef>
            </a:pPr>
            <a:r>
              <a:rPr lang="en-US" sz="3120" dirty="0">
                <a:latin typeface="Arial" panose="020B0604020202020204" pitchFamily="34" charset="0"/>
                <a:cs typeface="Arial" panose="020B0604020202020204" pitchFamily="34" charset="0"/>
              </a:rPr>
              <a:t>Fixed Assets 			 		June 30, 2023 </a:t>
            </a:r>
          </a:p>
          <a:p>
            <a:pPr lvl="1" eaLnBrk="0" hangingPunct="0">
              <a:spcBef>
                <a:spcPct val="50000"/>
              </a:spcBef>
            </a:pPr>
            <a:r>
              <a:rPr lang="en-US" sz="3120" dirty="0">
                <a:latin typeface="Arial" panose="020B0604020202020204" pitchFamily="34" charset="0"/>
                <a:cs typeface="Arial" panose="020B0604020202020204" pitchFamily="34" charset="0"/>
              </a:rPr>
              <a:t>Leave Information        		July 7, 2023</a:t>
            </a:r>
          </a:p>
          <a:p>
            <a:pPr lvl="1" eaLnBrk="0" hangingPunct="0">
              <a:spcBef>
                <a:spcPct val="50000"/>
              </a:spcBef>
            </a:pPr>
            <a:r>
              <a:rPr lang="en-US" sz="3120" dirty="0">
                <a:latin typeface="Arial" panose="020B0604020202020204" pitchFamily="34" charset="0"/>
                <a:cs typeface="Arial" panose="020B0604020202020204" pitchFamily="34" charset="0"/>
              </a:rPr>
              <a:t>SEFA Software	               	July 31, 2023</a:t>
            </a:r>
          </a:p>
          <a:p>
            <a:pPr lvl="1" eaLnBrk="0" hangingPunct="0">
              <a:spcBef>
                <a:spcPct val="50000"/>
              </a:spcBef>
            </a:pPr>
            <a:r>
              <a:rPr lang="en-US" sz="3120" dirty="0">
                <a:latin typeface="Arial" panose="020B0604020202020204" pitchFamily="34" charset="0"/>
                <a:cs typeface="Arial" panose="020B0604020202020204" pitchFamily="34" charset="0"/>
              </a:rPr>
              <a:t>Transmittal/Forms				July 31, 2023</a:t>
            </a:r>
            <a:endParaRPr lang="en-US" sz="2160" dirty="0">
              <a:latin typeface="Arial" panose="020B0604020202020204" pitchFamily="34" charset="0"/>
              <a:cs typeface="Arial" panose="020B0604020202020204" pitchFamily="34" charset="0"/>
            </a:endParaRPr>
          </a:p>
          <a:p>
            <a:pPr eaLnBrk="0" hangingPunct="0">
              <a:spcBef>
                <a:spcPct val="50000"/>
              </a:spcBef>
            </a:pPr>
            <a:r>
              <a:rPr lang="en-US" sz="216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64945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609605"/>
            <a:ext cx="10424160" cy="4524311"/>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  AUDITED AGENCY’S RESPONSIBILITY</a:t>
            </a:r>
          </a:p>
          <a:p>
            <a:pPr eaLnBrk="0" hangingPunct="0">
              <a:spcBef>
                <a:spcPct val="50000"/>
              </a:spcBef>
            </a:pPr>
            <a:endParaRPr lang="en-US" sz="1920" b="1" dirty="0">
              <a:latin typeface="Arial" panose="020B0604020202020204" pitchFamily="34" charset="0"/>
              <a:cs typeface="Arial" panose="020B0604020202020204" pitchFamily="34" charset="0"/>
            </a:endParaRPr>
          </a:p>
          <a:p>
            <a:pPr lvl="1" eaLnBrk="0" hangingPunct="0">
              <a:spcBef>
                <a:spcPct val="50000"/>
              </a:spcBef>
            </a:pPr>
            <a:r>
              <a:rPr lang="en-US" sz="3120" dirty="0">
                <a:latin typeface="Arial" panose="020B0604020202020204" pitchFamily="34" charset="0"/>
                <a:cs typeface="Arial" panose="020B0604020202020204" pitchFamily="34" charset="0"/>
              </a:rPr>
              <a:t>Leave Warehouse		July 7, 2023</a:t>
            </a:r>
          </a:p>
          <a:p>
            <a:pPr lvl="1" eaLnBrk="0" hangingPunct="0">
              <a:spcBef>
                <a:spcPct val="50000"/>
              </a:spcBef>
            </a:pPr>
            <a:r>
              <a:rPr lang="en-US" sz="3120" dirty="0">
                <a:latin typeface="Arial" panose="020B0604020202020204" pitchFamily="34" charset="0"/>
                <a:cs typeface="Arial" panose="020B0604020202020204" pitchFamily="34" charset="0"/>
              </a:rPr>
              <a:t>SEFA Software	             July 31, 2023</a:t>
            </a:r>
          </a:p>
          <a:p>
            <a:pPr lvl="1" eaLnBrk="0" hangingPunct="0">
              <a:spcBef>
                <a:spcPct val="50000"/>
              </a:spcBef>
            </a:pPr>
            <a:r>
              <a:rPr lang="en-US" sz="3120" dirty="0">
                <a:latin typeface="Arial" panose="020B0604020202020204" pitchFamily="34" charset="0"/>
                <a:cs typeface="Arial" panose="020B0604020202020204" pitchFamily="34" charset="0"/>
              </a:rPr>
              <a:t>Draft Financials			Sept. 15, 2023</a:t>
            </a:r>
          </a:p>
          <a:p>
            <a:pPr lvl="1" eaLnBrk="0" hangingPunct="0">
              <a:spcBef>
                <a:spcPct val="50000"/>
              </a:spcBef>
            </a:pPr>
            <a:r>
              <a:rPr lang="en-US" sz="3120" dirty="0">
                <a:latin typeface="Arial" panose="020B0604020202020204" pitchFamily="34" charset="0"/>
                <a:cs typeface="Arial" panose="020B0604020202020204" pitchFamily="34" charset="0"/>
              </a:rPr>
              <a:t>Final Financials			Oct. 15, 2023</a:t>
            </a:r>
            <a:endParaRPr lang="en-US" sz="2160" dirty="0">
              <a:latin typeface="Arial" panose="020B0604020202020204" pitchFamily="34" charset="0"/>
              <a:cs typeface="Arial" panose="020B0604020202020204" pitchFamily="34" charset="0"/>
            </a:endParaRPr>
          </a:p>
          <a:p>
            <a:pPr eaLnBrk="0" hangingPunct="0">
              <a:spcBef>
                <a:spcPct val="50000"/>
              </a:spcBef>
            </a:pPr>
            <a:r>
              <a:rPr lang="en-US" sz="216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597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228601"/>
            <a:ext cx="10424160" cy="3859514"/>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Contact Information</a:t>
            </a:r>
          </a:p>
          <a:p>
            <a:pPr eaLnBrk="0" hangingPunct="0">
              <a:spcBef>
                <a:spcPct val="50000"/>
              </a:spcBef>
            </a:pPr>
            <a:r>
              <a:rPr lang="en-US" sz="2400" b="1" dirty="0">
                <a:latin typeface="Arial" panose="020B0604020202020204" pitchFamily="34" charset="0"/>
                <a:cs typeface="Arial" panose="020B0604020202020204" pitchFamily="34" charset="0"/>
              </a:rPr>
              <a:t>FARS: (304) 558-4083</a:t>
            </a:r>
          </a:p>
          <a:p>
            <a:pPr eaLnBrk="0" hangingPunct="0">
              <a:spcBef>
                <a:spcPct val="50000"/>
              </a:spcBef>
            </a:pPr>
            <a:r>
              <a:rPr lang="en-US" sz="2160" dirty="0">
                <a:latin typeface="Arial" panose="020B0604020202020204" pitchFamily="34" charset="0"/>
                <a:cs typeface="Arial" panose="020B0604020202020204" pitchFamily="34" charset="0"/>
              </a:rPr>
              <a:t>Stephanie Bailes  </a:t>
            </a:r>
            <a:r>
              <a:rPr lang="en-US" sz="2160" dirty="0">
                <a:latin typeface="Arial" panose="020B0604020202020204" pitchFamily="34" charset="0"/>
                <a:cs typeface="Arial" panose="020B0604020202020204" pitchFamily="34" charset="0"/>
                <a:hlinkClick r:id="rId3"/>
              </a:rPr>
              <a:t>Stephanie.R.Bailes@wv.gov</a:t>
            </a:r>
            <a:r>
              <a:rPr lang="en-US" sz="2160" dirty="0">
                <a:latin typeface="Arial" panose="020B0604020202020204" pitchFamily="34" charset="0"/>
                <a:cs typeface="Arial" panose="020B0604020202020204" pitchFamily="34" charset="0"/>
              </a:rPr>
              <a:t> (304.414.9060)</a:t>
            </a:r>
          </a:p>
          <a:p>
            <a:pPr eaLnBrk="0" hangingPunct="0">
              <a:spcBef>
                <a:spcPct val="50000"/>
              </a:spcBef>
            </a:pPr>
            <a:r>
              <a:rPr lang="en-US" sz="2160" dirty="0">
                <a:latin typeface="Arial" panose="020B0604020202020204" pitchFamily="34" charset="0"/>
                <a:cs typeface="Arial" panose="020B0604020202020204" pitchFamily="34" charset="0"/>
              </a:rPr>
              <a:t>Betsy Chapman </a:t>
            </a:r>
            <a:r>
              <a:rPr lang="en-US" sz="2160" dirty="0">
                <a:latin typeface="Arial" panose="020B0604020202020204" pitchFamily="34" charset="0"/>
                <a:cs typeface="Arial" panose="020B0604020202020204" pitchFamily="34" charset="0"/>
                <a:hlinkClick r:id="rId4"/>
              </a:rPr>
              <a:t>Betsy.Chapman@wv.gov</a:t>
            </a:r>
            <a:r>
              <a:rPr lang="en-US" sz="2160" dirty="0">
                <a:latin typeface="Arial" panose="020B0604020202020204" pitchFamily="34" charset="0"/>
                <a:cs typeface="Arial" panose="020B0604020202020204" pitchFamily="34" charset="0"/>
              </a:rPr>
              <a:t> (304.414.9072)</a:t>
            </a:r>
          </a:p>
          <a:p>
            <a:pPr eaLnBrk="0" hangingPunct="0">
              <a:spcBef>
                <a:spcPct val="50000"/>
              </a:spcBef>
            </a:pPr>
            <a:endParaRPr lang="en-US" sz="2400" b="1" dirty="0">
              <a:latin typeface="Arial" panose="020B0604020202020204" pitchFamily="34" charset="0"/>
              <a:cs typeface="Arial" panose="020B0604020202020204" pitchFamily="34" charset="0"/>
            </a:endParaRPr>
          </a:p>
          <a:p>
            <a:pPr eaLnBrk="0" hangingPunct="0">
              <a:spcBef>
                <a:spcPct val="50000"/>
              </a:spcBef>
            </a:pPr>
            <a:r>
              <a:rPr lang="en-US" sz="2400" b="1" dirty="0">
                <a:latin typeface="Arial" panose="020B0604020202020204" pitchFamily="34" charset="0"/>
                <a:cs typeface="Arial" panose="020B0604020202020204" pitchFamily="34" charset="0"/>
              </a:rPr>
              <a:t>Ernst &amp; Young</a:t>
            </a:r>
          </a:p>
          <a:p>
            <a:pPr eaLnBrk="0" hangingPunct="0">
              <a:spcBef>
                <a:spcPct val="50000"/>
              </a:spcBef>
            </a:pPr>
            <a:r>
              <a:rPr lang="en-US" sz="2160" dirty="0">
                <a:latin typeface="Arial" panose="020B0604020202020204" pitchFamily="34" charset="0"/>
                <a:cs typeface="Arial" panose="020B0604020202020204" pitchFamily="34" charset="0"/>
              </a:rPr>
              <a:t>Susan Wheeler, Partner </a:t>
            </a:r>
            <a:r>
              <a:rPr lang="en-US" sz="2160" dirty="0">
                <a:latin typeface="Arial" panose="020B0604020202020204" pitchFamily="34" charset="0"/>
                <a:cs typeface="Arial" panose="020B0604020202020204" pitchFamily="34" charset="0"/>
                <a:hlinkClick r:id="rId5"/>
              </a:rPr>
              <a:t>Susan.Wheeler@ey.com</a:t>
            </a:r>
            <a:r>
              <a:rPr lang="en-US" sz="2160" dirty="0">
                <a:latin typeface="Arial" panose="020B0604020202020204" pitchFamily="34" charset="0"/>
                <a:cs typeface="Arial" panose="020B0604020202020204" pitchFamily="34" charset="0"/>
              </a:rPr>
              <a:t> (304.357.5974)</a:t>
            </a:r>
          </a:p>
        </p:txBody>
      </p:sp>
    </p:spTree>
    <p:extLst>
      <p:ext uri="{BB962C8B-B14F-4D97-AF65-F5344CB8AC3E}">
        <p14:creationId xmlns:p14="http://schemas.microsoft.com/office/powerpoint/2010/main" val="249189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609608"/>
            <a:ext cx="10424160" cy="4524311"/>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  UNAUDITED AGENCY’S RESPONSIBILITY</a:t>
            </a:r>
          </a:p>
          <a:p>
            <a:pPr eaLnBrk="0" hangingPunct="0">
              <a:spcBef>
                <a:spcPct val="50000"/>
              </a:spcBef>
            </a:pPr>
            <a:endParaRPr lang="en-US" sz="1920" b="1" dirty="0">
              <a:latin typeface="Arial" panose="020B0604020202020204" pitchFamily="34" charset="0"/>
              <a:cs typeface="Arial" panose="020B0604020202020204" pitchFamily="34" charset="0"/>
            </a:endParaRPr>
          </a:p>
          <a:p>
            <a:pPr lvl="1" eaLnBrk="0" hangingPunct="0">
              <a:spcBef>
                <a:spcPct val="50000"/>
              </a:spcBef>
            </a:pPr>
            <a:r>
              <a:rPr lang="en-US" sz="3120" dirty="0">
                <a:latin typeface="Arial" panose="020B0604020202020204" pitchFamily="34" charset="0"/>
                <a:cs typeface="Arial" panose="020B0604020202020204" pitchFamily="34" charset="0"/>
              </a:rPr>
              <a:t>Fixed Assets 			 		June 30, 2023 </a:t>
            </a:r>
          </a:p>
          <a:p>
            <a:pPr lvl="1" eaLnBrk="0" hangingPunct="0">
              <a:spcBef>
                <a:spcPct val="50000"/>
              </a:spcBef>
            </a:pPr>
            <a:r>
              <a:rPr lang="en-US" sz="3120" dirty="0">
                <a:latin typeface="Arial" panose="020B0604020202020204" pitchFamily="34" charset="0"/>
                <a:cs typeface="Arial" panose="020B0604020202020204" pitchFamily="34" charset="0"/>
              </a:rPr>
              <a:t>Leave Information        		July 7, 2023</a:t>
            </a:r>
          </a:p>
          <a:p>
            <a:pPr lvl="1" eaLnBrk="0" hangingPunct="0">
              <a:spcBef>
                <a:spcPct val="50000"/>
              </a:spcBef>
            </a:pPr>
            <a:r>
              <a:rPr lang="en-US" sz="3120" dirty="0">
                <a:latin typeface="Arial" panose="020B0604020202020204" pitchFamily="34" charset="0"/>
                <a:cs typeface="Arial" panose="020B0604020202020204" pitchFamily="34" charset="0"/>
              </a:rPr>
              <a:t>SEFA Software	               	July 31, 2023</a:t>
            </a:r>
          </a:p>
          <a:p>
            <a:pPr lvl="1" eaLnBrk="0" hangingPunct="0">
              <a:spcBef>
                <a:spcPct val="50000"/>
              </a:spcBef>
            </a:pPr>
            <a:r>
              <a:rPr lang="en-US" sz="3120" dirty="0">
                <a:latin typeface="Arial" panose="020B0604020202020204" pitchFamily="34" charset="0"/>
                <a:cs typeface="Arial" panose="020B0604020202020204" pitchFamily="34" charset="0"/>
              </a:rPr>
              <a:t>Transmittal/Forms				July 31, 2023</a:t>
            </a:r>
            <a:endParaRPr lang="en-US" sz="2160" dirty="0">
              <a:latin typeface="Arial" panose="020B0604020202020204" pitchFamily="34" charset="0"/>
              <a:cs typeface="Arial" panose="020B0604020202020204" pitchFamily="34" charset="0"/>
            </a:endParaRPr>
          </a:p>
          <a:p>
            <a:pPr eaLnBrk="0" hangingPunct="0">
              <a:spcBef>
                <a:spcPct val="50000"/>
              </a:spcBef>
            </a:pPr>
            <a:r>
              <a:rPr lang="en-US" sz="216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9594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83920" y="609605"/>
            <a:ext cx="10424160" cy="4524311"/>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  AUDITED AGENCY’S RESPONSIBILITY</a:t>
            </a:r>
          </a:p>
          <a:p>
            <a:pPr eaLnBrk="0" hangingPunct="0">
              <a:spcBef>
                <a:spcPct val="50000"/>
              </a:spcBef>
            </a:pPr>
            <a:endParaRPr lang="en-US" sz="1920" b="1" dirty="0">
              <a:latin typeface="Arial" panose="020B0604020202020204" pitchFamily="34" charset="0"/>
              <a:cs typeface="Arial" panose="020B0604020202020204" pitchFamily="34" charset="0"/>
            </a:endParaRPr>
          </a:p>
          <a:p>
            <a:pPr lvl="1" eaLnBrk="0" hangingPunct="0">
              <a:spcBef>
                <a:spcPct val="50000"/>
              </a:spcBef>
            </a:pPr>
            <a:r>
              <a:rPr lang="en-US" sz="3120" dirty="0">
                <a:latin typeface="Arial" panose="020B0604020202020204" pitchFamily="34" charset="0"/>
                <a:cs typeface="Arial" panose="020B0604020202020204" pitchFamily="34" charset="0"/>
              </a:rPr>
              <a:t>Leave Warehouse		July 7, 2023</a:t>
            </a:r>
          </a:p>
          <a:p>
            <a:pPr lvl="1" eaLnBrk="0" hangingPunct="0">
              <a:spcBef>
                <a:spcPct val="50000"/>
              </a:spcBef>
            </a:pPr>
            <a:r>
              <a:rPr lang="en-US" sz="3120" dirty="0">
                <a:latin typeface="Arial" panose="020B0604020202020204" pitchFamily="34" charset="0"/>
                <a:cs typeface="Arial" panose="020B0604020202020204" pitchFamily="34" charset="0"/>
              </a:rPr>
              <a:t>SEFA Software	             July 31, 2023</a:t>
            </a:r>
          </a:p>
          <a:p>
            <a:pPr lvl="1" eaLnBrk="0" hangingPunct="0">
              <a:spcBef>
                <a:spcPct val="50000"/>
              </a:spcBef>
            </a:pPr>
            <a:r>
              <a:rPr lang="en-US" sz="3120" dirty="0">
                <a:latin typeface="Arial" panose="020B0604020202020204" pitchFamily="34" charset="0"/>
                <a:cs typeface="Arial" panose="020B0604020202020204" pitchFamily="34" charset="0"/>
              </a:rPr>
              <a:t>Draft Financials			Sept. 15, 2023</a:t>
            </a:r>
          </a:p>
          <a:p>
            <a:pPr lvl="1" eaLnBrk="0" hangingPunct="0">
              <a:spcBef>
                <a:spcPct val="50000"/>
              </a:spcBef>
            </a:pPr>
            <a:r>
              <a:rPr lang="en-US" sz="3120" dirty="0">
                <a:latin typeface="Arial" panose="020B0604020202020204" pitchFamily="34" charset="0"/>
                <a:cs typeface="Arial" panose="020B0604020202020204" pitchFamily="34" charset="0"/>
              </a:rPr>
              <a:t>Final Financials			Oct. 15, 2023</a:t>
            </a:r>
            <a:endParaRPr lang="en-US" sz="2160" dirty="0">
              <a:latin typeface="Arial" panose="020B0604020202020204" pitchFamily="34" charset="0"/>
              <a:cs typeface="Arial" panose="020B0604020202020204" pitchFamily="34" charset="0"/>
            </a:endParaRPr>
          </a:p>
          <a:p>
            <a:pPr eaLnBrk="0" hangingPunct="0">
              <a:spcBef>
                <a:spcPct val="50000"/>
              </a:spcBef>
            </a:pPr>
            <a:r>
              <a:rPr lang="en-US" sz="216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327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50669" y="137160"/>
            <a:ext cx="10424160" cy="6001639"/>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Required GASBs - 2023</a:t>
            </a:r>
          </a:p>
          <a:p>
            <a:pPr eaLnBrk="0" hangingPunct="0">
              <a:spcBef>
                <a:spcPct val="50000"/>
              </a:spcBef>
            </a:pPr>
            <a:r>
              <a:rPr lang="en-US" sz="3120" i="1" dirty="0">
                <a:latin typeface="Arial" panose="020B0604020202020204" pitchFamily="34" charset="0"/>
                <a:cs typeface="Arial" panose="020B0604020202020204" pitchFamily="34" charset="0"/>
              </a:rPr>
              <a:t>Statement 91 – Conduit Debt Obligations</a:t>
            </a:r>
          </a:p>
          <a:p>
            <a:pPr eaLnBrk="0" hangingPunct="0">
              <a:spcBef>
                <a:spcPct val="50000"/>
              </a:spcBef>
            </a:pPr>
            <a:r>
              <a:rPr lang="en-US" sz="3120" i="1" dirty="0">
                <a:latin typeface="Arial" panose="020B0604020202020204" pitchFamily="34" charset="0"/>
                <a:cs typeface="Arial" panose="020B0604020202020204" pitchFamily="34" charset="0"/>
              </a:rPr>
              <a:t>Statement 94 – Public-Private and Public-Public 					Partnerships and Availability Payment 			Arrangements</a:t>
            </a:r>
            <a:endParaRPr lang="en-US" sz="2880" i="1" dirty="0"/>
          </a:p>
          <a:p>
            <a:pPr eaLnBrk="0" hangingPunct="0">
              <a:spcBef>
                <a:spcPct val="50000"/>
              </a:spcBef>
            </a:pPr>
            <a:r>
              <a:rPr lang="en-US" sz="3120" i="1" dirty="0">
                <a:latin typeface="Arial" panose="020B0604020202020204" pitchFamily="34" charset="0"/>
                <a:cs typeface="Arial" panose="020B0604020202020204" pitchFamily="34" charset="0"/>
              </a:rPr>
              <a:t>Statement 96 – Subscription-Based Information 					Technology Arrangements (SBITAs)</a:t>
            </a:r>
          </a:p>
          <a:p>
            <a:pPr eaLnBrk="0" hangingPunct="0">
              <a:spcBef>
                <a:spcPct val="50000"/>
              </a:spcBef>
            </a:pPr>
            <a:r>
              <a:rPr lang="en-US" sz="3120" i="1" dirty="0">
                <a:latin typeface="Arial" panose="020B0604020202020204" pitchFamily="34" charset="0"/>
                <a:cs typeface="Arial" panose="020B0604020202020204" pitchFamily="34" charset="0"/>
              </a:rPr>
              <a:t>Statement 99 – Omnibus 2022 – Requirements for 				Leases, SBITAs and PPPs</a:t>
            </a:r>
          </a:p>
          <a:p>
            <a:pPr eaLnBrk="0" hangingPunct="0">
              <a:spcBef>
                <a:spcPct val="50000"/>
              </a:spcBef>
            </a:pPr>
            <a:endParaRPr lang="en-US" sz="21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77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850669" y="137160"/>
            <a:ext cx="10424160" cy="6263762"/>
          </a:xfrm>
          <a:prstGeom prst="rect">
            <a:avLst/>
          </a:prstGeom>
          <a:noFill/>
          <a:ln w="9525">
            <a:noFill/>
            <a:miter lim="800000"/>
            <a:headEnd/>
            <a:tailEnd/>
          </a:ln>
        </p:spPr>
        <p:txBody>
          <a:bodyPr wrap="square" lIns="109723" tIns="54862" rIns="109723" bIns="54862">
            <a:spAutoFit/>
          </a:bodyPr>
          <a:lstStyle/>
          <a:p>
            <a:pPr eaLnBrk="0" hangingPunct="0">
              <a:spcBef>
                <a:spcPct val="50000"/>
              </a:spcBef>
            </a:pPr>
            <a:r>
              <a:rPr lang="en-US" sz="3840" b="1" dirty="0">
                <a:solidFill>
                  <a:srgbClr val="0033CC"/>
                </a:solidFill>
                <a:latin typeface="Arial" panose="020B0604020202020204" pitchFamily="34" charset="0"/>
                <a:cs typeface="Arial" panose="020B0604020202020204" pitchFamily="34" charset="0"/>
              </a:rPr>
              <a:t>Future GASBs – 2024		</a:t>
            </a:r>
          </a:p>
          <a:p>
            <a:pPr eaLnBrk="0" hangingPunct="0">
              <a:spcBef>
                <a:spcPct val="50000"/>
              </a:spcBef>
            </a:pPr>
            <a:endParaRPr lang="en-US" sz="1920" b="1" dirty="0">
              <a:solidFill>
                <a:srgbClr val="0033CC"/>
              </a:solidFill>
              <a:latin typeface="Arial" panose="020B0604020202020204" pitchFamily="34" charset="0"/>
              <a:cs typeface="Arial" panose="020B0604020202020204" pitchFamily="34" charset="0"/>
            </a:endParaRPr>
          </a:p>
          <a:p>
            <a:pPr eaLnBrk="0" hangingPunct="0"/>
            <a:r>
              <a:rPr lang="en-US" sz="2880" i="1" dirty="0">
                <a:latin typeface="Arial" panose="020B0604020202020204" pitchFamily="34" charset="0"/>
                <a:cs typeface="Arial" panose="020B0604020202020204" pitchFamily="34" charset="0"/>
              </a:rPr>
              <a:t>Statement 99 – Omnibus 2022 – Requirements for Financial  	Guarantees and Derivatives</a:t>
            </a:r>
          </a:p>
          <a:p>
            <a:pPr eaLnBrk="0" hangingPunct="0">
              <a:spcBef>
                <a:spcPts val="1872"/>
              </a:spcBef>
            </a:pPr>
            <a:r>
              <a:rPr lang="en-US" sz="2880" i="1" dirty="0">
                <a:latin typeface="Arial" panose="020B0604020202020204" pitchFamily="34" charset="0"/>
                <a:cs typeface="Arial" panose="020B0604020202020204" pitchFamily="34" charset="0"/>
              </a:rPr>
              <a:t>Statement 100 – Accounting Changes and Error Corrections</a:t>
            </a:r>
          </a:p>
          <a:p>
            <a:pPr eaLnBrk="0" hangingPunct="0">
              <a:spcBef>
                <a:spcPct val="50000"/>
              </a:spcBef>
            </a:pPr>
            <a:endParaRPr lang="en-US" sz="3360" b="1" dirty="0">
              <a:solidFill>
                <a:srgbClr val="0033CC"/>
              </a:solidFill>
              <a:latin typeface="Arial" panose="020B0604020202020204" pitchFamily="34" charset="0"/>
              <a:cs typeface="Arial" panose="020B0604020202020204" pitchFamily="34" charset="0"/>
            </a:endParaRPr>
          </a:p>
          <a:p>
            <a:pPr eaLnBrk="0" hangingPunct="0">
              <a:spcBef>
                <a:spcPct val="50000"/>
              </a:spcBef>
            </a:pPr>
            <a:r>
              <a:rPr lang="en-US" sz="3360" b="1" dirty="0">
                <a:solidFill>
                  <a:srgbClr val="0033CC"/>
                </a:solidFill>
                <a:latin typeface="Arial" panose="020B0604020202020204" pitchFamily="34" charset="0"/>
                <a:cs typeface="Arial" panose="020B0604020202020204" pitchFamily="34" charset="0"/>
              </a:rPr>
              <a:t>Future GASBs – 2025</a:t>
            </a:r>
          </a:p>
          <a:p>
            <a:pPr eaLnBrk="0" hangingPunct="0">
              <a:spcBef>
                <a:spcPct val="50000"/>
              </a:spcBef>
            </a:pPr>
            <a:r>
              <a:rPr lang="en-US" sz="3360" i="1" dirty="0">
                <a:latin typeface="Arial" panose="020B0604020202020204" pitchFamily="34" charset="0"/>
                <a:cs typeface="Arial" panose="020B0604020202020204" pitchFamily="34" charset="0"/>
              </a:rPr>
              <a:t>Statement 101 – Compensated Absences</a:t>
            </a:r>
          </a:p>
          <a:p>
            <a:pPr eaLnBrk="0" hangingPunct="0">
              <a:spcBef>
                <a:spcPct val="50000"/>
              </a:spcBef>
            </a:pPr>
            <a:endParaRPr lang="en-US" sz="3120" i="1" dirty="0">
              <a:latin typeface="Arial" panose="020B0604020202020204" pitchFamily="34" charset="0"/>
              <a:cs typeface="Arial" panose="020B0604020202020204" pitchFamily="34" charset="0"/>
            </a:endParaRPr>
          </a:p>
          <a:p>
            <a:pPr eaLnBrk="0" hangingPunct="0">
              <a:spcBef>
                <a:spcPct val="50000"/>
              </a:spcBef>
            </a:pPr>
            <a:endParaRPr lang="en-US" sz="216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38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13" name="WordArt 9"/>
          <p:cNvSpPr>
            <a:spLocks noChangeArrowheads="1" noChangeShapeType="1" noTextEdit="1"/>
          </p:cNvSpPr>
          <p:nvPr/>
        </p:nvSpPr>
        <p:spPr bwMode="auto">
          <a:xfrm>
            <a:off x="10256520" y="5452730"/>
            <a:ext cx="1920240" cy="719138"/>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en-US" sz="4800" kern="10" dirty="0">
              <a:ln w="9525">
                <a:round/>
                <a:headEnd/>
                <a:tailEnd/>
              </a:ln>
              <a:gradFill rotWithShape="0">
                <a:gsLst>
                  <a:gs pos="0">
                    <a:srgbClr val="FFE701"/>
                  </a:gs>
                  <a:gs pos="100000">
                    <a:srgbClr val="FE3E02"/>
                  </a:gs>
                </a:gsLst>
                <a:lin ang="5400000" scaled="1"/>
              </a:gradFill>
              <a:latin typeface="Impact"/>
            </a:endParaRPr>
          </a:p>
        </p:txBody>
      </p:sp>
      <p:sp>
        <p:nvSpPr>
          <p:cNvPr id="7" name="TextBox 6"/>
          <p:cNvSpPr txBox="1"/>
          <p:nvPr/>
        </p:nvSpPr>
        <p:spPr>
          <a:xfrm>
            <a:off x="975360" y="304803"/>
            <a:ext cx="10149840" cy="4413516"/>
          </a:xfrm>
          <a:prstGeom prst="rect">
            <a:avLst/>
          </a:prstGeom>
          <a:noFill/>
        </p:spPr>
        <p:txBody>
          <a:bodyPr wrap="square" rtlCol="0">
            <a:spAutoFit/>
          </a:bodyPr>
          <a:lstStyle/>
          <a:p>
            <a:r>
              <a:rPr lang="en-US" sz="3840" b="1" dirty="0">
                <a:solidFill>
                  <a:srgbClr val="3838AA"/>
                </a:solidFill>
                <a:latin typeface="Arial" pitchFamily="34" charset="0"/>
                <a:cs typeface="Arial" pitchFamily="34" charset="0"/>
              </a:rPr>
              <a:t>Fixed Assets/Depreciation</a:t>
            </a:r>
          </a:p>
          <a:p>
            <a:endParaRPr lang="en-US" sz="4320" b="1" dirty="0">
              <a:solidFill>
                <a:srgbClr val="3838AA"/>
              </a:solidFill>
            </a:endParaRPr>
          </a:p>
          <a:p>
            <a:pPr marL="548640" indent="-548640">
              <a:buFont typeface="Arial" panose="020B0604020202020204" pitchFamily="34" charset="0"/>
              <a:buChar char="•"/>
            </a:pPr>
            <a:r>
              <a:rPr lang="en-US" sz="3120" dirty="0">
                <a:latin typeface="Arial" pitchFamily="34" charset="0"/>
                <a:cs typeface="Arial" pitchFamily="34" charset="0"/>
              </a:rPr>
              <a:t>Fixed Asset documents (FA, FM, FC, FD) cannot be pending on June 30, 2023. The wvOASIS mass depreciation is executed during the first week of July. Any pending documents will cause the depreciation to be incorrect </a:t>
            </a:r>
            <a:r>
              <a:rPr lang="en-US" sz="3120">
                <a:latin typeface="Arial" pitchFamily="34" charset="0"/>
                <a:cs typeface="Arial" pitchFamily="34" charset="0"/>
              </a:rPr>
              <a:t>for that asset.</a:t>
            </a:r>
            <a:endParaRPr lang="en-US" sz="4320" b="1" i="1" dirty="0"/>
          </a:p>
          <a:p>
            <a:pPr algn="ctr"/>
            <a:endParaRPr lang="en-US" sz="4320" b="1" i="1" dirty="0"/>
          </a:p>
        </p:txBody>
      </p:sp>
    </p:spTree>
    <p:extLst>
      <p:ext uri="{BB962C8B-B14F-4D97-AF65-F5344CB8AC3E}">
        <p14:creationId xmlns:p14="http://schemas.microsoft.com/office/powerpoint/2010/main" val="421627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274-6BBC-FD09-AD4A-C235D9DD8D72}"/>
              </a:ext>
            </a:extLst>
          </p:cNvPr>
          <p:cNvSpPr>
            <a:spLocks noGrp="1"/>
          </p:cNvSpPr>
          <p:nvPr>
            <p:ph type="ctrTitle"/>
          </p:nvPr>
        </p:nvSpPr>
        <p:spPr>
          <a:xfrm>
            <a:off x="1285241" y="1008993"/>
            <a:ext cx="9231410" cy="3542045"/>
          </a:xfrm>
        </p:spPr>
        <p:txBody>
          <a:bodyPr anchor="b">
            <a:normAutofit fontScale="90000"/>
          </a:bodyPr>
          <a:lstStyle/>
          <a:p>
            <a:r>
              <a:rPr lang="en-US" sz="11500" dirty="0"/>
              <a:t>OASIS SEFA App</a:t>
            </a:r>
          </a:p>
        </p:txBody>
      </p:sp>
      <p:sp>
        <p:nvSpPr>
          <p:cNvPr id="3" name="Subtitle 2">
            <a:extLst>
              <a:ext uri="{FF2B5EF4-FFF2-40B4-BE49-F238E27FC236}">
                <a16:creationId xmlns:a16="http://schemas.microsoft.com/office/drawing/2014/main" id="{C3EBEB9B-CDE2-7877-2898-0F9DB99C8CFD}"/>
              </a:ext>
            </a:extLst>
          </p:cNvPr>
          <p:cNvSpPr>
            <a:spLocks noGrp="1"/>
          </p:cNvSpPr>
          <p:nvPr>
            <p:ph type="subTitle" idx="1"/>
          </p:nvPr>
        </p:nvSpPr>
        <p:spPr>
          <a:xfrm>
            <a:off x="1285241" y="4582814"/>
            <a:ext cx="7132335" cy="1312657"/>
          </a:xfrm>
        </p:spPr>
        <p:txBody>
          <a:bodyPr anchor="t">
            <a:normAutofit/>
          </a:bodyPr>
          <a:lstStyle/>
          <a:p>
            <a:pPr algn="l"/>
            <a:r>
              <a:rPr lang="en-US" dirty="0"/>
              <a:t>Beginning Fiscal Year 2023</a:t>
            </a:r>
          </a:p>
        </p:txBody>
      </p:sp>
    </p:spTree>
    <p:extLst>
      <p:ext uri="{BB962C8B-B14F-4D97-AF65-F5344CB8AC3E}">
        <p14:creationId xmlns:p14="http://schemas.microsoft.com/office/powerpoint/2010/main" val="403559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305CBC-F40D-A1A9-81C7-17E5E41036ED}"/>
              </a:ext>
            </a:extLst>
          </p:cNvPr>
          <p:cNvSpPr>
            <a:spLocks noChangeArrowheads="1"/>
          </p:cNvSpPr>
          <p:nvPr/>
        </p:nvSpPr>
        <p:spPr bwMode="auto">
          <a:xfrm>
            <a:off x="94525" y="182041"/>
            <a:ext cx="5037302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 to OASIS myApps</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 descr="Graphical user interface, website&#10;&#10;Description automatically generated">
            <a:extLst>
              <a:ext uri="{FF2B5EF4-FFF2-40B4-BE49-F238E27FC236}">
                <a16:creationId xmlns:a16="http://schemas.microsoft.com/office/drawing/2014/main" id="{47E632C0-4B24-6136-ABB2-09DD3AC7F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6" y="133109"/>
            <a:ext cx="12002947" cy="688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153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E4556B2F10EB4E8C07126C69E350FC" ma:contentTypeVersion="6" ma:contentTypeDescription="Create a new document." ma:contentTypeScope="" ma:versionID="0b5a1b6995d29a2b87a1566b6adec5a6">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A00769-57DB-4B95-96A2-DB2F38934BF9}"/>
</file>

<file path=customXml/itemProps2.xml><?xml version="1.0" encoding="utf-8"?>
<ds:datastoreItem xmlns:ds="http://schemas.openxmlformats.org/officeDocument/2006/customXml" ds:itemID="{4571740D-C870-4749-997D-A44EF135406A}"/>
</file>

<file path=customXml/itemProps3.xml><?xml version="1.0" encoding="utf-8"?>
<ds:datastoreItem xmlns:ds="http://schemas.openxmlformats.org/officeDocument/2006/customXml" ds:itemID="{15F7116F-889A-48AD-B87E-91A585ED40FD}"/>
</file>

<file path=docProps/app.xml><?xml version="1.0" encoding="utf-8"?>
<Properties xmlns="http://schemas.openxmlformats.org/officeDocument/2006/extended-properties" xmlns:vt="http://schemas.openxmlformats.org/officeDocument/2006/docPropsVTypes">
  <Template>Facet</Template>
  <TotalTime>132</TotalTime>
  <Words>838</Words>
  <Application>Microsoft Office PowerPoint</Application>
  <PresentationFormat>Widescreen</PresentationFormat>
  <Paragraphs>112</Paragraphs>
  <Slides>27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Arial Narrow</vt:lpstr>
      <vt:lpstr>Calibri</vt:lpstr>
      <vt:lpstr>Garamond</vt:lpstr>
      <vt:lpstr>Impact</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OASIS SEFA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changes are made to the Detail CFDA information, a black triangle will appear in the top-left corner of the cell.   Once the ‘SAVE CHANGES’ button is clicked the black triangle will disappear indicating the data is saved.    Please remember, you must click SAVE CHANGES in the DETAIL section before clicking the red CLOSE button or the CFDA information will not be saved.</vt:lpstr>
      <vt:lpstr>PowerPoint Presentation</vt:lpstr>
      <vt:lpstr>PowerPoint Presentation</vt:lpstr>
      <vt:lpstr>PowerPoint Presentation</vt:lpstr>
      <vt:lpstr>Questions?  Call/email:  Betsy Chapman, Single Audit Coordinator Betsy.Chapman@wv.gov  304-414-9072 (office) 304-553-3692 (cell)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OASIS SEFA App</dc:title>
  <dc:creator>Chapman, Betsy</dc:creator>
  <cp:lastModifiedBy>Yoakum, Maria A</cp:lastModifiedBy>
  <cp:revision>12</cp:revision>
  <dcterms:created xsi:type="dcterms:W3CDTF">2023-06-05T00:46:48Z</dcterms:created>
  <dcterms:modified xsi:type="dcterms:W3CDTF">2023-06-06T14:52:25Z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0x01010080E4556B2F10EB4E8C07126C69E350FC</vt:lpwstr>
  </property>
</Properties>
</file>