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colors4.xml" ContentType="application/vnd.openxmlformats-officedocument.drawingml.diagramColors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rawing4.xml" ContentType="application/vnd.ms-office.drawingml.diagramDrawing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quickStyle4.xml" ContentType="application/vnd.openxmlformats-officedocument.drawingml.diagramStyl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ppt/revisionInfo.xml" ContentType="application/vnd.ms-powerpoint.revisioninfo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1"/>
  </p:notesMasterIdLst>
  <p:handoutMasterIdLst>
    <p:handoutMasterId r:id="rId42"/>
  </p:handoutMasterIdLst>
  <p:sldIdLst>
    <p:sldId id="412" r:id="rId2"/>
    <p:sldId id="291" r:id="rId3"/>
    <p:sldId id="325" r:id="rId4"/>
    <p:sldId id="292" r:id="rId5"/>
    <p:sldId id="327" r:id="rId6"/>
    <p:sldId id="329" r:id="rId7"/>
    <p:sldId id="331" r:id="rId8"/>
    <p:sldId id="332" r:id="rId9"/>
    <p:sldId id="333" r:id="rId10"/>
    <p:sldId id="334" r:id="rId11"/>
    <p:sldId id="335" r:id="rId12"/>
    <p:sldId id="256" r:id="rId13"/>
    <p:sldId id="411" r:id="rId14"/>
    <p:sldId id="260" r:id="rId15"/>
    <p:sldId id="257" r:id="rId16"/>
    <p:sldId id="263" r:id="rId17"/>
    <p:sldId id="266" r:id="rId18"/>
    <p:sldId id="264" r:id="rId19"/>
    <p:sldId id="262" r:id="rId20"/>
    <p:sldId id="259" r:id="rId21"/>
    <p:sldId id="269" r:id="rId22"/>
    <p:sldId id="270" r:id="rId23"/>
    <p:sldId id="272" r:id="rId24"/>
    <p:sldId id="403" r:id="rId25"/>
    <p:sldId id="273" r:id="rId26"/>
    <p:sldId id="261" r:id="rId27"/>
    <p:sldId id="258" r:id="rId28"/>
    <p:sldId id="402" r:id="rId29"/>
    <p:sldId id="274" r:id="rId30"/>
    <p:sldId id="406" r:id="rId31"/>
    <p:sldId id="401" r:id="rId32"/>
    <p:sldId id="405" r:id="rId33"/>
    <p:sldId id="267" r:id="rId34"/>
    <p:sldId id="409" r:id="rId35"/>
    <p:sldId id="408" r:id="rId36"/>
    <p:sldId id="276" r:id="rId37"/>
    <p:sldId id="268" r:id="rId38"/>
    <p:sldId id="404" r:id="rId39"/>
    <p:sldId id="410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B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073586-CF47-4CFF-BDBE-B7FC19E40032}" v="10" dt="2023-05-17T15:33:34.2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17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microsoft.com/office/2015/10/relationships/revisionInfo" Target="revisionInfo.xml"/><Relationship Id="rId50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5FC116-F638-40D1-8C58-4B0D81E4C23C}" type="doc">
      <dgm:prSet loTypeId="urn:microsoft.com/office/officeart/2005/8/layout/funnel1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DB7252C-98D4-4FD6-A583-2ACEAFCB66FC}">
      <dgm:prSet phldrT="[Text]" custT="1"/>
      <dgm:spPr/>
      <dgm:t>
        <a:bodyPr/>
        <a:lstStyle/>
        <a:p>
          <a:r>
            <a:rPr lang="en-US" sz="1050" dirty="0"/>
            <a:t>Noncancellable period</a:t>
          </a:r>
        </a:p>
      </dgm:t>
    </dgm:pt>
    <dgm:pt modelId="{7DB353EE-66A5-4EF4-A252-EE54F1419A28}" type="parTrans" cxnId="{F64E318F-2A09-4420-A4F4-FC7731C54ECE}">
      <dgm:prSet/>
      <dgm:spPr/>
      <dgm:t>
        <a:bodyPr/>
        <a:lstStyle/>
        <a:p>
          <a:endParaRPr lang="en-US"/>
        </a:p>
      </dgm:t>
    </dgm:pt>
    <dgm:pt modelId="{E6B76D53-44ED-40FE-AC15-7688A3F7B0DF}" type="sibTrans" cxnId="{F64E318F-2A09-4420-A4F4-FC7731C54ECE}">
      <dgm:prSet/>
      <dgm:spPr/>
      <dgm:t>
        <a:bodyPr/>
        <a:lstStyle/>
        <a:p>
          <a:endParaRPr lang="en-US"/>
        </a:p>
      </dgm:t>
    </dgm:pt>
    <dgm:pt modelId="{3F728F1F-65D1-4864-9E1E-61377BE77F96}">
      <dgm:prSet phldrT="[Text]"/>
      <dgm:spPr/>
      <dgm:t>
        <a:bodyPr/>
        <a:lstStyle/>
        <a:p>
          <a:r>
            <a:rPr lang="en-US" dirty="0"/>
            <a:t>Extension periods if exercised</a:t>
          </a:r>
        </a:p>
      </dgm:t>
    </dgm:pt>
    <dgm:pt modelId="{D8B10474-C6E4-4483-970A-C42B3F618C72}" type="parTrans" cxnId="{8EB1CE70-91F1-4BA1-B505-B8AFF08DC990}">
      <dgm:prSet/>
      <dgm:spPr/>
      <dgm:t>
        <a:bodyPr/>
        <a:lstStyle/>
        <a:p>
          <a:endParaRPr lang="en-US"/>
        </a:p>
      </dgm:t>
    </dgm:pt>
    <dgm:pt modelId="{818C3549-A91D-4FD7-AD0F-028F25B33D00}" type="sibTrans" cxnId="{8EB1CE70-91F1-4BA1-B505-B8AFF08DC990}">
      <dgm:prSet/>
      <dgm:spPr/>
      <dgm:t>
        <a:bodyPr/>
        <a:lstStyle/>
        <a:p>
          <a:endParaRPr lang="en-US"/>
        </a:p>
      </dgm:t>
    </dgm:pt>
    <dgm:pt modelId="{150ECE60-6698-4BAD-AED1-73C2E17436DF}">
      <dgm:prSet phldrT="[Text]"/>
      <dgm:spPr/>
      <dgm:t>
        <a:bodyPr/>
        <a:lstStyle/>
        <a:p>
          <a:r>
            <a:rPr lang="en-US" dirty="0"/>
            <a:t>Termination periods if not exercised</a:t>
          </a:r>
        </a:p>
      </dgm:t>
    </dgm:pt>
    <dgm:pt modelId="{2EE285AA-412A-4DF0-91C6-70AE6051BC3E}" type="parTrans" cxnId="{601BF174-D6C8-4F4C-83E2-6FEF2EC0AD04}">
      <dgm:prSet/>
      <dgm:spPr/>
      <dgm:t>
        <a:bodyPr/>
        <a:lstStyle/>
        <a:p>
          <a:endParaRPr lang="en-US"/>
        </a:p>
      </dgm:t>
    </dgm:pt>
    <dgm:pt modelId="{B12813F6-DE16-4BB8-8C59-B6DA6843C280}" type="sibTrans" cxnId="{601BF174-D6C8-4F4C-83E2-6FEF2EC0AD04}">
      <dgm:prSet/>
      <dgm:spPr/>
      <dgm:t>
        <a:bodyPr/>
        <a:lstStyle/>
        <a:p>
          <a:endParaRPr lang="en-US"/>
        </a:p>
      </dgm:t>
    </dgm:pt>
    <dgm:pt modelId="{B9511983-063F-4EE1-8ABC-97990EB7C5A7}">
      <dgm:prSet phldrT="[Text]"/>
      <dgm:spPr/>
      <dgm:t>
        <a:bodyPr/>
        <a:lstStyle/>
        <a:p>
          <a:r>
            <a:rPr lang="en-US" dirty="0"/>
            <a:t>Subscription Period</a:t>
          </a:r>
        </a:p>
      </dgm:t>
    </dgm:pt>
    <dgm:pt modelId="{2FBF67AC-3CD0-44B7-A56B-5E2DF4BF2C67}" type="parTrans" cxnId="{1D34E5DB-D604-43B0-852E-2016A0D29FCA}">
      <dgm:prSet/>
      <dgm:spPr/>
      <dgm:t>
        <a:bodyPr/>
        <a:lstStyle/>
        <a:p>
          <a:endParaRPr lang="en-US"/>
        </a:p>
      </dgm:t>
    </dgm:pt>
    <dgm:pt modelId="{68F56B47-E271-4A85-A288-2A28ADA0EF7C}" type="sibTrans" cxnId="{1D34E5DB-D604-43B0-852E-2016A0D29FCA}">
      <dgm:prSet/>
      <dgm:spPr/>
      <dgm:t>
        <a:bodyPr/>
        <a:lstStyle/>
        <a:p>
          <a:endParaRPr lang="en-US"/>
        </a:p>
      </dgm:t>
    </dgm:pt>
    <dgm:pt modelId="{EC774B9E-2F38-482E-B773-11035B29F8C5}" type="pres">
      <dgm:prSet presAssocID="{955FC116-F638-40D1-8C58-4B0D81E4C23C}" presName="Name0" presStyleCnt="0">
        <dgm:presLayoutVars>
          <dgm:chMax val="4"/>
          <dgm:resizeHandles val="exact"/>
        </dgm:presLayoutVars>
      </dgm:prSet>
      <dgm:spPr/>
    </dgm:pt>
    <dgm:pt modelId="{48A44F0A-7EF9-4DF9-A704-B754339D2473}" type="pres">
      <dgm:prSet presAssocID="{955FC116-F638-40D1-8C58-4B0D81E4C23C}" presName="ellipse" presStyleLbl="trBgShp" presStyleIdx="0" presStyleCnt="1"/>
      <dgm:spPr/>
    </dgm:pt>
    <dgm:pt modelId="{388BD682-0919-4113-9342-88391EABF179}" type="pres">
      <dgm:prSet presAssocID="{955FC116-F638-40D1-8C58-4B0D81E4C23C}" presName="arrow1" presStyleLbl="fgShp" presStyleIdx="0" presStyleCnt="1"/>
      <dgm:spPr/>
    </dgm:pt>
    <dgm:pt modelId="{2D27BC07-3587-41A5-B450-03AF59C97776}" type="pres">
      <dgm:prSet presAssocID="{955FC116-F638-40D1-8C58-4B0D81E4C23C}" presName="rectangle" presStyleLbl="revTx" presStyleIdx="0" presStyleCnt="1">
        <dgm:presLayoutVars>
          <dgm:bulletEnabled val="1"/>
        </dgm:presLayoutVars>
      </dgm:prSet>
      <dgm:spPr/>
    </dgm:pt>
    <dgm:pt modelId="{5F153201-A8F1-462E-93B4-DB43D93F3156}" type="pres">
      <dgm:prSet presAssocID="{3F728F1F-65D1-4864-9E1E-61377BE77F96}" presName="item1" presStyleLbl="node1" presStyleIdx="0" presStyleCnt="3">
        <dgm:presLayoutVars>
          <dgm:bulletEnabled val="1"/>
        </dgm:presLayoutVars>
      </dgm:prSet>
      <dgm:spPr/>
    </dgm:pt>
    <dgm:pt modelId="{A2655060-C5B3-40DC-9FF9-D48AAFDEBEC2}" type="pres">
      <dgm:prSet presAssocID="{150ECE60-6698-4BAD-AED1-73C2E17436DF}" presName="item2" presStyleLbl="node1" presStyleIdx="1" presStyleCnt="3">
        <dgm:presLayoutVars>
          <dgm:bulletEnabled val="1"/>
        </dgm:presLayoutVars>
      </dgm:prSet>
      <dgm:spPr/>
    </dgm:pt>
    <dgm:pt modelId="{FC803A2D-49D6-41A1-BBB9-84F58A497E95}" type="pres">
      <dgm:prSet presAssocID="{B9511983-063F-4EE1-8ABC-97990EB7C5A7}" presName="item3" presStyleLbl="node1" presStyleIdx="2" presStyleCnt="3">
        <dgm:presLayoutVars>
          <dgm:bulletEnabled val="1"/>
        </dgm:presLayoutVars>
      </dgm:prSet>
      <dgm:spPr/>
    </dgm:pt>
    <dgm:pt modelId="{2D873732-74DF-401A-9864-F541B6C913F6}" type="pres">
      <dgm:prSet presAssocID="{955FC116-F638-40D1-8C58-4B0D81E4C23C}" presName="funnel" presStyleLbl="trAlignAcc1" presStyleIdx="0" presStyleCnt="1"/>
      <dgm:spPr/>
    </dgm:pt>
  </dgm:ptLst>
  <dgm:cxnLst>
    <dgm:cxn modelId="{2620E448-266C-4F2A-AFFB-FDC1DEF7AA00}" type="presOf" srcId="{3F728F1F-65D1-4864-9E1E-61377BE77F96}" destId="{A2655060-C5B3-40DC-9FF9-D48AAFDEBEC2}" srcOrd="0" destOrd="0" presId="urn:microsoft.com/office/officeart/2005/8/layout/funnel1"/>
    <dgm:cxn modelId="{D11FCE4C-082D-4FD6-B4AA-036745F5AD16}" type="presOf" srcId="{955FC116-F638-40D1-8C58-4B0D81E4C23C}" destId="{EC774B9E-2F38-482E-B773-11035B29F8C5}" srcOrd="0" destOrd="0" presId="urn:microsoft.com/office/officeart/2005/8/layout/funnel1"/>
    <dgm:cxn modelId="{8EB1CE70-91F1-4BA1-B505-B8AFF08DC990}" srcId="{955FC116-F638-40D1-8C58-4B0D81E4C23C}" destId="{3F728F1F-65D1-4864-9E1E-61377BE77F96}" srcOrd="1" destOrd="0" parTransId="{D8B10474-C6E4-4483-970A-C42B3F618C72}" sibTransId="{818C3549-A91D-4FD7-AD0F-028F25B33D00}"/>
    <dgm:cxn modelId="{601BF174-D6C8-4F4C-83E2-6FEF2EC0AD04}" srcId="{955FC116-F638-40D1-8C58-4B0D81E4C23C}" destId="{150ECE60-6698-4BAD-AED1-73C2E17436DF}" srcOrd="2" destOrd="0" parTransId="{2EE285AA-412A-4DF0-91C6-70AE6051BC3E}" sibTransId="{B12813F6-DE16-4BB8-8C59-B6DA6843C280}"/>
    <dgm:cxn modelId="{F64E318F-2A09-4420-A4F4-FC7731C54ECE}" srcId="{955FC116-F638-40D1-8C58-4B0D81E4C23C}" destId="{CDB7252C-98D4-4FD6-A583-2ACEAFCB66FC}" srcOrd="0" destOrd="0" parTransId="{7DB353EE-66A5-4EF4-A252-EE54F1419A28}" sibTransId="{E6B76D53-44ED-40FE-AC15-7688A3F7B0DF}"/>
    <dgm:cxn modelId="{1D34E5DB-D604-43B0-852E-2016A0D29FCA}" srcId="{955FC116-F638-40D1-8C58-4B0D81E4C23C}" destId="{B9511983-063F-4EE1-8ABC-97990EB7C5A7}" srcOrd="3" destOrd="0" parTransId="{2FBF67AC-3CD0-44B7-A56B-5E2DF4BF2C67}" sibTransId="{68F56B47-E271-4A85-A288-2A28ADA0EF7C}"/>
    <dgm:cxn modelId="{EC76F8E1-D50C-4031-86AC-30551B9E9E3E}" type="presOf" srcId="{CDB7252C-98D4-4FD6-A583-2ACEAFCB66FC}" destId="{FC803A2D-49D6-41A1-BBB9-84F58A497E95}" srcOrd="0" destOrd="0" presId="urn:microsoft.com/office/officeart/2005/8/layout/funnel1"/>
    <dgm:cxn modelId="{B98D5AE5-1F1D-4CAB-92FA-2B59E25BA0E9}" type="presOf" srcId="{150ECE60-6698-4BAD-AED1-73C2E17436DF}" destId="{5F153201-A8F1-462E-93B4-DB43D93F3156}" srcOrd="0" destOrd="0" presId="urn:microsoft.com/office/officeart/2005/8/layout/funnel1"/>
    <dgm:cxn modelId="{C0EC25FF-A932-42E3-8BC0-21FD48D866A7}" type="presOf" srcId="{B9511983-063F-4EE1-8ABC-97990EB7C5A7}" destId="{2D27BC07-3587-41A5-B450-03AF59C97776}" srcOrd="0" destOrd="0" presId="urn:microsoft.com/office/officeart/2005/8/layout/funnel1"/>
    <dgm:cxn modelId="{4AF48D40-576A-4BAB-BB35-89E35D58D6E1}" type="presParOf" srcId="{EC774B9E-2F38-482E-B773-11035B29F8C5}" destId="{48A44F0A-7EF9-4DF9-A704-B754339D2473}" srcOrd="0" destOrd="0" presId="urn:microsoft.com/office/officeart/2005/8/layout/funnel1"/>
    <dgm:cxn modelId="{7DE48ABB-E7AF-43E4-8EBA-76B570925BEC}" type="presParOf" srcId="{EC774B9E-2F38-482E-B773-11035B29F8C5}" destId="{388BD682-0919-4113-9342-88391EABF179}" srcOrd="1" destOrd="0" presId="urn:microsoft.com/office/officeart/2005/8/layout/funnel1"/>
    <dgm:cxn modelId="{8CCAC1B0-0FB0-462B-A643-52E96456FA4C}" type="presParOf" srcId="{EC774B9E-2F38-482E-B773-11035B29F8C5}" destId="{2D27BC07-3587-41A5-B450-03AF59C97776}" srcOrd="2" destOrd="0" presId="urn:microsoft.com/office/officeart/2005/8/layout/funnel1"/>
    <dgm:cxn modelId="{208F77FD-2CDA-45A8-818D-9C6830C6D178}" type="presParOf" srcId="{EC774B9E-2F38-482E-B773-11035B29F8C5}" destId="{5F153201-A8F1-462E-93B4-DB43D93F3156}" srcOrd="3" destOrd="0" presId="urn:microsoft.com/office/officeart/2005/8/layout/funnel1"/>
    <dgm:cxn modelId="{3290DBB8-F9C9-4999-A2C9-4943DDAD2AD8}" type="presParOf" srcId="{EC774B9E-2F38-482E-B773-11035B29F8C5}" destId="{A2655060-C5B3-40DC-9FF9-D48AAFDEBEC2}" srcOrd="4" destOrd="0" presId="urn:microsoft.com/office/officeart/2005/8/layout/funnel1"/>
    <dgm:cxn modelId="{F194B312-65DD-44CB-ADB1-47F4FA27766B}" type="presParOf" srcId="{EC774B9E-2F38-482E-B773-11035B29F8C5}" destId="{FC803A2D-49D6-41A1-BBB9-84F58A497E95}" srcOrd="5" destOrd="0" presId="urn:microsoft.com/office/officeart/2005/8/layout/funnel1"/>
    <dgm:cxn modelId="{32A0EC42-A514-4925-97E4-080669DACC08}" type="presParOf" srcId="{EC774B9E-2F38-482E-B773-11035B29F8C5}" destId="{2D873732-74DF-401A-9864-F541B6C913F6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0DE131-7319-4177-A6B7-03DAD0EC817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D1720F-2765-49A7-9F0B-E1DD6D6D9115}">
      <dgm:prSet/>
      <dgm:spPr/>
      <dgm:t>
        <a:bodyPr/>
        <a:lstStyle/>
        <a:p>
          <a:r>
            <a:rPr lang="en-US" dirty="0"/>
            <a:t>Interest rate charged by SBITA vendor</a:t>
          </a:r>
        </a:p>
      </dgm:t>
    </dgm:pt>
    <dgm:pt modelId="{632C2062-0FE1-4879-A880-217C5C337438}" type="parTrans" cxnId="{C0D3BC7E-014E-4D6F-9983-9BA350E33F5B}">
      <dgm:prSet/>
      <dgm:spPr/>
      <dgm:t>
        <a:bodyPr/>
        <a:lstStyle/>
        <a:p>
          <a:endParaRPr lang="en-US"/>
        </a:p>
      </dgm:t>
    </dgm:pt>
    <dgm:pt modelId="{5002B389-477B-4E2A-BECB-1FDD0BDB9274}" type="sibTrans" cxnId="{C0D3BC7E-014E-4D6F-9983-9BA350E33F5B}">
      <dgm:prSet/>
      <dgm:spPr/>
      <dgm:t>
        <a:bodyPr/>
        <a:lstStyle/>
        <a:p>
          <a:endParaRPr lang="en-US"/>
        </a:p>
      </dgm:t>
    </dgm:pt>
    <dgm:pt modelId="{47D5C3DE-B5F1-4504-AB3C-BCCB72205BEE}">
      <dgm:prSet/>
      <dgm:spPr/>
      <dgm:t>
        <a:bodyPr/>
        <a:lstStyle/>
        <a:p>
          <a:r>
            <a:rPr lang="en-US" dirty="0"/>
            <a:t>OR</a:t>
          </a:r>
        </a:p>
      </dgm:t>
    </dgm:pt>
    <dgm:pt modelId="{F3EB9F16-73BF-4FA2-90DA-418A949862C2}" type="parTrans" cxnId="{F63E1D58-DDBE-4C9D-B5E5-B3E51A7C1DA3}">
      <dgm:prSet/>
      <dgm:spPr/>
      <dgm:t>
        <a:bodyPr/>
        <a:lstStyle/>
        <a:p>
          <a:endParaRPr lang="en-US"/>
        </a:p>
      </dgm:t>
    </dgm:pt>
    <dgm:pt modelId="{692A0715-0FC9-445C-BE1F-66723E19EF4D}" type="sibTrans" cxnId="{F63E1D58-DDBE-4C9D-B5E5-B3E51A7C1DA3}">
      <dgm:prSet/>
      <dgm:spPr/>
      <dgm:t>
        <a:bodyPr/>
        <a:lstStyle/>
        <a:p>
          <a:endParaRPr lang="en-US"/>
        </a:p>
      </dgm:t>
    </dgm:pt>
    <dgm:pt modelId="{7EDBCC3A-11C5-42B8-B84A-0AF395875F53}">
      <dgm:prSet/>
      <dgm:spPr/>
      <dgm:t>
        <a:bodyPr/>
        <a:lstStyle/>
        <a:p>
          <a:r>
            <a:rPr lang="en-US" dirty="0"/>
            <a:t>Government’s estimated incremental borrowing rate*</a:t>
          </a:r>
        </a:p>
      </dgm:t>
    </dgm:pt>
    <dgm:pt modelId="{7BAFF384-3F51-4D17-A560-273123AA52F0}" type="parTrans" cxnId="{4B81478D-1E27-4332-9297-7E46F8893DA5}">
      <dgm:prSet/>
      <dgm:spPr/>
      <dgm:t>
        <a:bodyPr/>
        <a:lstStyle/>
        <a:p>
          <a:endParaRPr lang="en-US"/>
        </a:p>
      </dgm:t>
    </dgm:pt>
    <dgm:pt modelId="{4D18FD91-0C4E-4AFC-AD40-90B565E36DB5}" type="sibTrans" cxnId="{4B81478D-1E27-4332-9297-7E46F8893DA5}">
      <dgm:prSet/>
      <dgm:spPr/>
      <dgm:t>
        <a:bodyPr/>
        <a:lstStyle/>
        <a:p>
          <a:endParaRPr lang="en-US"/>
        </a:p>
      </dgm:t>
    </dgm:pt>
    <dgm:pt modelId="{540E57BF-8182-40DC-AE8F-B4FE5A40E494}" type="pres">
      <dgm:prSet presAssocID="{B50DE131-7319-4177-A6B7-03DAD0EC817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74F0550-B3A0-4867-9689-19BC4789C00C}" type="pres">
      <dgm:prSet presAssocID="{EAD1720F-2765-49A7-9F0B-E1DD6D6D9115}" presName="hierRoot1" presStyleCnt="0"/>
      <dgm:spPr/>
    </dgm:pt>
    <dgm:pt modelId="{44BAF08F-7C57-4B9A-B4CE-C6928D47EDF6}" type="pres">
      <dgm:prSet presAssocID="{EAD1720F-2765-49A7-9F0B-E1DD6D6D9115}" presName="composite" presStyleCnt="0"/>
      <dgm:spPr/>
    </dgm:pt>
    <dgm:pt modelId="{7E956ED3-9827-415A-941C-1D819DFBF617}" type="pres">
      <dgm:prSet presAssocID="{EAD1720F-2765-49A7-9F0B-E1DD6D6D9115}" presName="background" presStyleLbl="node0" presStyleIdx="0" presStyleCnt="3"/>
      <dgm:spPr/>
    </dgm:pt>
    <dgm:pt modelId="{7A258354-4FD0-4CBD-B4C9-B06B64403E06}" type="pres">
      <dgm:prSet presAssocID="{EAD1720F-2765-49A7-9F0B-E1DD6D6D9115}" presName="text" presStyleLbl="fgAcc0" presStyleIdx="0" presStyleCnt="3">
        <dgm:presLayoutVars>
          <dgm:chPref val="3"/>
        </dgm:presLayoutVars>
      </dgm:prSet>
      <dgm:spPr/>
    </dgm:pt>
    <dgm:pt modelId="{5A0F6543-383E-4EE9-BC8C-C90B6E7BFCAD}" type="pres">
      <dgm:prSet presAssocID="{EAD1720F-2765-49A7-9F0B-E1DD6D6D9115}" presName="hierChild2" presStyleCnt="0"/>
      <dgm:spPr/>
    </dgm:pt>
    <dgm:pt modelId="{04F64B03-0B46-44C3-956C-D045DD6C76FE}" type="pres">
      <dgm:prSet presAssocID="{47D5C3DE-B5F1-4504-AB3C-BCCB72205BEE}" presName="hierRoot1" presStyleCnt="0"/>
      <dgm:spPr/>
    </dgm:pt>
    <dgm:pt modelId="{14A3FB50-FF71-4263-995D-C62FACF864C8}" type="pres">
      <dgm:prSet presAssocID="{47D5C3DE-B5F1-4504-AB3C-BCCB72205BEE}" presName="composite" presStyleCnt="0"/>
      <dgm:spPr/>
    </dgm:pt>
    <dgm:pt modelId="{0773ADB3-54D7-4B29-BAB8-E02D2D20C636}" type="pres">
      <dgm:prSet presAssocID="{47D5C3DE-B5F1-4504-AB3C-BCCB72205BEE}" presName="background" presStyleLbl="node0" presStyleIdx="1" presStyleCnt="3"/>
      <dgm:spPr/>
    </dgm:pt>
    <dgm:pt modelId="{E35DBE88-C06E-4CCE-8C50-C09120840CBE}" type="pres">
      <dgm:prSet presAssocID="{47D5C3DE-B5F1-4504-AB3C-BCCB72205BEE}" presName="text" presStyleLbl="fgAcc0" presStyleIdx="1" presStyleCnt="3">
        <dgm:presLayoutVars>
          <dgm:chPref val="3"/>
        </dgm:presLayoutVars>
      </dgm:prSet>
      <dgm:spPr/>
    </dgm:pt>
    <dgm:pt modelId="{1DF01138-0857-4E7C-B950-D27F9DE12512}" type="pres">
      <dgm:prSet presAssocID="{47D5C3DE-B5F1-4504-AB3C-BCCB72205BEE}" presName="hierChild2" presStyleCnt="0"/>
      <dgm:spPr/>
    </dgm:pt>
    <dgm:pt modelId="{7006921B-A751-44CF-B536-177F0AEAC88E}" type="pres">
      <dgm:prSet presAssocID="{7EDBCC3A-11C5-42B8-B84A-0AF395875F53}" presName="hierRoot1" presStyleCnt="0"/>
      <dgm:spPr/>
    </dgm:pt>
    <dgm:pt modelId="{E2EF69C3-313B-4CAF-946C-259B5D257A79}" type="pres">
      <dgm:prSet presAssocID="{7EDBCC3A-11C5-42B8-B84A-0AF395875F53}" presName="composite" presStyleCnt="0"/>
      <dgm:spPr/>
    </dgm:pt>
    <dgm:pt modelId="{37DB87D4-0FB4-4E56-BEB0-CBDCE011B4C1}" type="pres">
      <dgm:prSet presAssocID="{7EDBCC3A-11C5-42B8-B84A-0AF395875F53}" presName="background" presStyleLbl="node0" presStyleIdx="2" presStyleCnt="3"/>
      <dgm:spPr/>
    </dgm:pt>
    <dgm:pt modelId="{0C532636-85B2-409A-A9D6-B8C5E1B6DEDA}" type="pres">
      <dgm:prSet presAssocID="{7EDBCC3A-11C5-42B8-B84A-0AF395875F53}" presName="text" presStyleLbl="fgAcc0" presStyleIdx="2" presStyleCnt="3">
        <dgm:presLayoutVars>
          <dgm:chPref val="3"/>
        </dgm:presLayoutVars>
      </dgm:prSet>
      <dgm:spPr/>
    </dgm:pt>
    <dgm:pt modelId="{1273D612-29EC-4054-9C87-21DD22EF3BCC}" type="pres">
      <dgm:prSet presAssocID="{7EDBCC3A-11C5-42B8-B84A-0AF395875F53}" presName="hierChild2" presStyleCnt="0"/>
      <dgm:spPr/>
    </dgm:pt>
  </dgm:ptLst>
  <dgm:cxnLst>
    <dgm:cxn modelId="{79BA1611-1D65-467E-814B-3801B698F9B3}" type="presOf" srcId="{7EDBCC3A-11C5-42B8-B84A-0AF395875F53}" destId="{0C532636-85B2-409A-A9D6-B8C5E1B6DEDA}" srcOrd="0" destOrd="0" presId="urn:microsoft.com/office/officeart/2005/8/layout/hierarchy1"/>
    <dgm:cxn modelId="{F63E1D58-DDBE-4C9D-B5E5-B3E51A7C1DA3}" srcId="{B50DE131-7319-4177-A6B7-03DAD0EC817E}" destId="{47D5C3DE-B5F1-4504-AB3C-BCCB72205BEE}" srcOrd="1" destOrd="0" parTransId="{F3EB9F16-73BF-4FA2-90DA-418A949862C2}" sibTransId="{692A0715-0FC9-445C-BE1F-66723E19EF4D}"/>
    <dgm:cxn modelId="{C0D3BC7E-014E-4D6F-9983-9BA350E33F5B}" srcId="{B50DE131-7319-4177-A6B7-03DAD0EC817E}" destId="{EAD1720F-2765-49A7-9F0B-E1DD6D6D9115}" srcOrd="0" destOrd="0" parTransId="{632C2062-0FE1-4879-A880-217C5C337438}" sibTransId="{5002B389-477B-4E2A-BECB-1FDD0BDB9274}"/>
    <dgm:cxn modelId="{C1416681-9AD5-44BF-A2C2-3872B3C2C90B}" type="presOf" srcId="{EAD1720F-2765-49A7-9F0B-E1DD6D6D9115}" destId="{7A258354-4FD0-4CBD-B4C9-B06B64403E06}" srcOrd="0" destOrd="0" presId="urn:microsoft.com/office/officeart/2005/8/layout/hierarchy1"/>
    <dgm:cxn modelId="{416B1C8A-0B66-4720-9706-CAC2CD6E8188}" type="presOf" srcId="{47D5C3DE-B5F1-4504-AB3C-BCCB72205BEE}" destId="{E35DBE88-C06E-4CCE-8C50-C09120840CBE}" srcOrd="0" destOrd="0" presId="urn:microsoft.com/office/officeart/2005/8/layout/hierarchy1"/>
    <dgm:cxn modelId="{4B81478D-1E27-4332-9297-7E46F8893DA5}" srcId="{B50DE131-7319-4177-A6B7-03DAD0EC817E}" destId="{7EDBCC3A-11C5-42B8-B84A-0AF395875F53}" srcOrd="2" destOrd="0" parTransId="{7BAFF384-3F51-4D17-A560-273123AA52F0}" sibTransId="{4D18FD91-0C4E-4AFC-AD40-90B565E36DB5}"/>
    <dgm:cxn modelId="{E4DFFBF7-8B32-4B63-8F4E-A4C3EABA7024}" type="presOf" srcId="{B50DE131-7319-4177-A6B7-03DAD0EC817E}" destId="{540E57BF-8182-40DC-AE8F-B4FE5A40E494}" srcOrd="0" destOrd="0" presId="urn:microsoft.com/office/officeart/2005/8/layout/hierarchy1"/>
    <dgm:cxn modelId="{59A529F1-0DF2-4573-9F00-21813AD08B97}" type="presParOf" srcId="{540E57BF-8182-40DC-AE8F-B4FE5A40E494}" destId="{E74F0550-B3A0-4867-9689-19BC4789C00C}" srcOrd="0" destOrd="0" presId="urn:microsoft.com/office/officeart/2005/8/layout/hierarchy1"/>
    <dgm:cxn modelId="{423DF0D3-E463-4590-8584-22F9897408D0}" type="presParOf" srcId="{E74F0550-B3A0-4867-9689-19BC4789C00C}" destId="{44BAF08F-7C57-4B9A-B4CE-C6928D47EDF6}" srcOrd="0" destOrd="0" presId="urn:microsoft.com/office/officeart/2005/8/layout/hierarchy1"/>
    <dgm:cxn modelId="{F1561B8B-71A2-45A3-ACA7-C4F2D17FA790}" type="presParOf" srcId="{44BAF08F-7C57-4B9A-B4CE-C6928D47EDF6}" destId="{7E956ED3-9827-415A-941C-1D819DFBF617}" srcOrd="0" destOrd="0" presId="urn:microsoft.com/office/officeart/2005/8/layout/hierarchy1"/>
    <dgm:cxn modelId="{AEE7FDA2-D306-40A8-B374-95FB69C8F7A3}" type="presParOf" srcId="{44BAF08F-7C57-4B9A-B4CE-C6928D47EDF6}" destId="{7A258354-4FD0-4CBD-B4C9-B06B64403E06}" srcOrd="1" destOrd="0" presId="urn:microsoft.com/office/officeart/2005/8/layout/hierarchy1"/>
    <dgm:cxn modelId="{98147E9F-7276-4D18-BA6E-1B3CD25CDD0F}" type="presParOf" srcId="{E74F0550-B3A0-4867-9689-19BC4789C00C}" destId="{5A0F6543-383E-4EE9-BC8C-C90B6E7BFCAD}" srcOrd="1" destOrd="0" presId="urn:microsoft.com/office/officeart/2005/8/layout/hierarchy1"/>
    <dgm:cxn modelId="{CA0A5BB4-81DE-4A82-AC69-8CEB84220295}" type="presParOf" srcId="{540E57BF-8182-40DC-AE8F-B4FE5A40E494}" destId="{04F64B03-0B46-44C3-956C-D045DD6C76FE}" srcOrd="1" destOrd="0" presId="urn:microsoft.com/office/officeart/2005/8/layout/hierarchy1"/>
    <dgm:cxn modelId="{0AD7518A-E9C7-47B2-A28A-87AADC384DEA}" type="presParOf" srcId="{04F64B03-0B46-44C3-956C-D045DD6C76FE}" destId="{14A3FB50-FF71-4263-995D-C62FACF864C8}" srcOrd="0" destOrd="0" presId="urn:microsoft.com/office/officeart/2005/8/layout/hierarchy1"/>
    <dgm:cxn modelId="{21FEC78A-D830-4AA2-9121-FB8E3D21B6B7}" type="presParOf" srcId="{14A3FB50-FF71-4263-995D-C62FACF864C8}" destId="{0773ADB3-54D7-4B29-BAB8-E02D2D20C636}" srcOrd="0" destOrd="0" presId="urn:microsoft.com/office/officeart/2005/8/layout/hierarchy1"/>
    <dgm:cxn modelId="{99CBCAE2-DA53-4B9F-987B-5A4EE44221FF}" type="presParOf" srcId="{14A3FB50-FF71-4263-995D-C62FACF864C8}" destId="{E35DBE88-C06E-4CCE-8C50-C09120840CBE}" srcOrd="1" destOrd="0" presId="urn:microsoft.com/office/officeart/2005/8/layout/hierarchy1"/>
    <dgm:cxn modelId="{F22B56D0-08A6-4FE1-81B3-9B957679E51C}" type="presParOf" srcId="{04F64B03-0B46-44C3-956C-D045DD6C76FE}" destId="{1DF01138-0857-4E7C-B950-D27F9DE12512}" srcOrd="1" destOrd="0" presId="urn:microsoft.com/office/officeart/2005/8/layout/hierarchy1"/>
    <dgm:cxn modelId="{BFA9775D-3BCD-4693-A538-9C6386C67049}" type="presParOf" srcId="{540E57BF-8182-40DC-AE8F-B4FE5A40E494}" destId="{7006921B-A751-44CF-B536-177F0AEAC88E}" srcOrd="2" destOrd="0" presId="urn:microsoft.com/office/officeart/2005/8/layout/hierarchy1"/>
    <dgm:cxn modelId="{B22C353A-9FF2-415D-8B8D-DBA0005DD1B1}" type="presParOf" srcId="{7006921B-A751-44CF-B536-177F0AEAC88E}" destId="{E2EF69C3-313B-4CAF-946C-259B5D257A79}" srcOrd="0" destOrd="0" presId="urn:microsoft.com/office/officeart/2005/8/layout/hierarchy1"/>
    <dgm:cxn modelId="{AA1093BA-33E3-49DC-BBDC-631EF1A6486F}" type="presParOf" srcId="{E2EF69C3-313B-4CAF-946C-259B5D257A79}" destId="{37DB87D4-0FB4-4E56-BEB0-CBDCE011B4C1}" srcOrd="0" destOrd="0" presId="urn:microsoft.com/office/officeart/2005/8/layout/hierarchy1"/>
    <dgm:cxn modelId="{2A369D31-4251-419A-9A9E-7C469AFE0530}" type="presParOf" srcId="{E2EF69C3-313B-4CAF-946C-259B5D257A79}" destId="{0C532636-85B2-409A-A9D6-B8C5E1B6DEDA}" srcOrd="1" destOrd="0" presId="urn:microsoft.com/office/officeart/2005/8/layout/hierarchy1"/>
    <dgm:cxn modelId="{DB74ED62-82E1-4F3B-8043-4941F23BFE19}" type="presParOf" srcId="{7006921B-A751-44CF-B536-177F0AEAC88E}" destId="{1273D612-29EC-4054-9C87-21DD22EF3BC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E45AAE-4EE9-4234-B9B4-EA729E6D1B9E}" type="doc">
      <dgm:prSet loTypeId="urn:microsoft.com/office/officeart/2005/8/layout/bList2" loCatId="picture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5DF6340E-6BA7-4002-BF0E-2B422A15C7AE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US" b="1" dirty="0"/>
            <a:t>PRELIMINARY</a:t>
          </a:r>
          <a:r>
            <a:rPr lang="en-US" dirty="0"/>
            <a:t> </a:t>
          </a:r>
          <a:r>
            <a:rPr lang="en-US" b="1" dirty="0"/>
            <a:t>PROJECT</a:t>
          </a:r>
          <a:r>
            <a:rPr lang="en-US" dirty="0"/>
            <a:t> </a:t>
          </a:r>
          <a:r>
            <a:rPr lang="en-US" b="1" dirty="0"/>
            <a:t>STAGE</a:t>
          </a:r>
        </a:p>
      </dgm:t>
    </dgm:pt>
    <dgm:pt modelId="{2110A18D-4068-45E5-BAD0-87866535EE07}" type="parTrans" cxnId="{2E325319-3D8F-4E08-9CCA-83E96CE2172D}">
      <dgm:prSet/>
      <dgm:spPr/>
      <dgm:t>
        <a:bodyPr/>
        <a:lstStyle/>
        <a:p>
          <a:endParaRPr lang="en-US"/>
        </a:p>
      </dgm:t>
    </dgm:pt>
    <dgm:pt modelId="{B1F3740B-BBDF-4085-8949-52723CB86506}" type="sibTrans" cxnId="{2E325319-3D8F-4E08-9CCA-83E96CE2172D}">
      <dgm:prSet/>
      <dgm:spPr/>
      <dgm:t>
        <a:bodyPr/>
        <a:lstStyle/>
        <a:p>
          <a:endParaRPr lang="en-US"/>
        </a:p>
      </dgm:t>
    </dgm:pt>
    <dgm:pt modelId="{F83A9BDF-379F-4C23-8370-C71825548D85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chemeClr val="accent1"/>
          </a:solidFill>
        </a:ln>
      </dgm:spPr>
      <dgm:t>
        <a:bodyPr/>
        <a:lstStyle/>
        <a:p>
          <a:r>
            <a:rPr lang="en-US" dirty="0"/>
            <a:t>Evaluating alternatives, determining needed technology, selecting a vendor</a:t>
          </a:r>
        </a:p>
      </dgm:t>
    </dgm:pt>
    <dgm:pt modelId="{DDD9D377-3924-4413-B024-5CEBF07B5011}" type="parTrans" cxnId="{F7E6E94D-4A34-4231-99F9-E2B8FC14D69E}">
      <dgm:prSet/>
      <dgm:spPr/>
      <dgm:t>
        <a:bodyPr/>
        <a:lstStyle/>
        <a:p>
          <a:endParaRPr lang="en-US"/>
        </a:p>
      </dgm:t>
    </dgm:pt>
    <dgm:pt modelId="{F3DC09FA-C0D7-4BDE-AD98-15D97CCEC7A2}" type="sibTrans" cxnId="{F7E6E94D-4A34-4231-99F9-E2B8FC14D69E}">
      <dgm:prSet/>
      <dgm:spPr/>
      <dgm:t>
        <a:bodyPr/>
        <a:lstStyle/>
        <a:p>
          <a:endParaRPr lang="en-US"/>
        </a:p>
      </dgm:t>
    </dgm:pt>
    <dgm:pt modelId="{F3EF7824-4AF8-4841-A13C-C38D6610C0E1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US" b="1" dirty="0"/>
            <a:t>INITIAL</a:t>
          </a:r>
          <a:r>
            <a:rPr lang="en-US" dirty="0"/>
            <a:t> </a:t>
          </a:r>
          <a:r>
            <a:rPr lang="en-US" b="1" dirty="0"/>
            <a:t>IMPLEMENTATION</a:t>
          </a:r>
          <a:r>
            <a:rPr lang="en-US" dirty="0"/>
            <a:t> </a:t>
          </a:r>
          <a:r>
            <a:rPr lang="en-US" b="1" dirty="0"/>
            <a:t>STAGE</a:t>
          </a:r>
        </a:p>
      </dgm:t>
    </dgm:pt>
    <dgm:pt modelId="{72B39C83-0C41-4BFA-90C5-8CF64C966718}" type="parTrans" cxnId="{3D03DDBF-06FA-4B7B-9A5E-9C1A122DF443}">
      <dgm:prSet/>
      <dgm:spPr/>
      <dgm:t>
        <a:bodyPr/>
        <a:lstStyle/>
        <a:p>
          <a:endParaRPr lang="en-US"/>
        </a:p>
      </dgm:t>
    </dgm:pt>
    <dgm:pt modelId="{09454161-8702-4797-A8E7-7B3534783672}" type="sibTrans" cxnId="{3D03DDBF-06FA-4B7B-9A5E-9C1A122DF443}">
      <dgm:prSet/>
      <dgm:spPr/>
      <dgm:t>
        <a:bodyPr/>
        <a:lstStyle/>
        <a:p>
          <a:endParaRPr lang="en-US"/>
        </a:p>
      </dgm:t>
    </dgm:pt>
    <dgm:pt modelId="{B8E63A42-F118-4477-8666-C1256FDAF8F9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dirty="0"/>
            <a:t>All ancillary charges necessary to place the subscription asset into service</a:t>
          </a:r>
        </a:p>
      </dgm:t>
    </dgm:pt>
    <dgm:pt modelId="{90412728-ECF0-44D8-8AB0-00E7F0D8BE19}" type="parTrans" cxnId="{2B7DF6F1-4035-47BB-9B33-C1633E89C5D5}">
      <dgm:prSet/>
      <dgm:spPr/>
      <dgm:t>
        <a:bodyPr/>
        <a:lstStyle/>
        <a:p>
          <a:endParaRPr lang="en-US"/>
        </a:p>
      </dgm:t>
    </dgm:pt>
    <dgm:pt modelId="{99451357-8BDF-4A9F-B130-1F7F6CB02B39}" type="sibTrans" cxnId="{2B7DF6F1-4035-47BB-9B33-C1633E89C5D5}">
      <dgm:prSet/>
      <dgm:spPr/>
      <dgm:t>
        <a:bodyPr/>
        <a:lstStyle/>
        <a:p>
          <a:endParaRPr lang="en-US"/>
        </a:p>
      </dgm:t>
    </dgm:pt>
    <dgm:pt modelId="{35A91162-5D57-436F-A26F-2A256E8357F8}">
      <dgm:prSet phldrT="[Text]"/>
      <dgm:spPr>
        <a:solidFill>
          <a:schemeClr val="accent3"/>
        </a:solidFill>
        <a:ln>
          <a:solidFill>
            <a:schemeClr val="accent3"/>
          </a:solidFill>
        </a:ln>
      </dgm:spPr>
      <dgm:t>
        <a:bodyPr/>
        <a:lstStyle/>
        <a:p>
          <a:pPr>
            <a:buFont typeface="+mj-lt"/>
            <a:buAutoNum type="arabicPeriod"/>
          </a:pPr>
          <a:r>
            <a:rPr lang="en-US" b="1" dirty="0"/>
            <a:t>OPERATION</a:t>
          </a:r>
          <a:r>
            <a:rPr lang="en-US" dirty="0"/>
            <a:t> </a:t>
          </a:r>
          <a:r>
            <a:rPr lang="en-US" b="1" dirty="0"/>
            <a:t>AND ADDITIONAL IMPLEMENTATION STAGE</a:t>
          </a:r>
        </a:p>
      </dgm:t>
    </dgm:pt>
    <dgm:pt modelId="{61A26C5F-AFC3-40BE-894C-C80120FC5EBF}" type="parTrans" cxnId="{AB89285C-E6E7-40FF-8809-434829154D6A}">
      <dgm:prSet/>
      <dgm:spPr/>
      <dgm:t>
        <a:bodyPr/>
        <a:lstStyle/>
        <a:p>
          <a:endParaRPr lang="en-US"/>
        </a:p>
      </dgm:t>
    </dgm:pt>
    <dgm:pt modelId="{5B8FAD68-C8F7-4FE7-93D1-477F1C1F98ED}" type="sibTrans" cxnId="{AB89285C-E6E7-40FF-8809-434829154D6A}">
      <dgm:prSet/>
      <dgm:spPr/>
      <dgm:t>
        <a:bodyPr/>
        <a:lstStyle/>
        <a:p>
          <a:endParaRPr lang="en-US"/>
        </a:p>
      </dgm:t>
    </dgm:pt>
    <dgm:pt modelId="{A44BA94B-0274-447E-87AC-6AE359F967E4}">
      <dgm:prSet phldrT="[Text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>
          <a:solidFill>
            <a:schemeClr val="accent3"/>
          </a:solidFill>
        </a:ln>
      </dgm:spPr>
      <dgm:t>
        <a:bodyPr/>
        <a:lstStyle/>
        <a:p>
          <a:r>
            <a:rPr lang="en-US" dirty="0"/>
            <a:t>Subsequent implementation activities, maintenance, and other activities</a:t>
          </a:r>
        </a:p>
      </dgm:t>
    </dgm:pt>
    <dgm:pt modelId="{AFD743BD-B2F0-472F-AC42-AE058B0AB56E}" type="parTrans" cxnId="{A34FC3CD-74A5-424D-9403-E1D998DEA799}">
      <dgm:prSet/>
      <dgm:spPr/>
      <dgm:t>
        <a:bodyPr/>
        <a:lstStyle/>
        <a:p>
          <a:endParaRPr lang="en-US"/>
        </a:p>
      </dgm:t>
    </dgm:pt>
    <dgm:pt modelId="{DEC89DD7-3AE3-462E-9802-517D72F34DAA}" type="sibTrans" cxnId="{A34FC3CD-74A5-424D-9403-E1D998DEA799}">
      <dgm:prSet/>
      <dgm:spPr/>
      <dgm:t>
        <a:bodyPr/>
        <a:lstStyle/>
        <a:p>
          <a:endParaRPr lang="en-US"/>
        </a:p>
      </dgm:t>
    </dgm:pt>
    <dgm:pt modelId="{66161C86-44AA-4E75-9F24-94D5672FF652}">
      <dgm:prSet/>
      <dgm:spPr>
        <a:ln>
          <a:solidFill>
            <a:schemeClr val="accent1"/>
          </a:solidFill>
        </a:ln>
      </dgm:spPr>
      <dgm:t>
        <a:bodyPr/>
        <a:lstStyle/>
        <a:p>
          <a:r>
            <a:rPr lang="en-US" dirty="0"/>
            <a:t>Expensed as incurred</a:t>
          </a:r>
        </a:p>
      </dgm:t>
    </dgm:pt>
    <dgm:pt modelId="{51BA15C1-879F-45C6-B445-B86C0D93F3E6}" type="parTrans" cxnId="{C1CB1012-18F6-4FE4-90D0-A3E8E35B967C}">
      <dgm:prSet/>
      <dgm:spPr/>
      <dgm:t>
        <a:bodyPr/>
        <a:lstStyle/>
        <a:p>
          <a:endParaRPr lang="en-US"/>
        </a:p>
      </dgm:t>
    </dgm:pt>
    <dgm:pt modelId="{073F796B-043E-4578-93E1-F6D88F59A0DD}" type="sibTrans" cxnId="{C1CB1012-18F6-4FE4-90D0-A3E8E35B967C}">
      <dgm:prSet/>
      <dgm:spPr/>
      <dgm:t>
        <a:bodyPr/>
        <a:lstStyle/>
        <a:p>
          <a:endParaRPr lang="en-US"/>
        </a:p>
      </dgm:t>
    </dgm:pt>
    <dgm:pt modelId="{CAE85334-6D9A-41C1-B4D1-576616D509A6}">
      <dgm:prSet/>
      <dgm:spPr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dirty="0"/>
            <a:t>Generally, capitalized</a:t>
          </a:r>
        </a:p>
      </dgm:t>
    </dgm:pt>
    <dgm:pt modelId="{18F8F277-7425-4178-AC32-DD75C3A523A1}" type="parTrans" cxnId="{5DEF84D1-4429-400C-BD75-1962382C218A}">
      <dgm:prSet/>
      <dgm:spPr/>
      <dgm:t>
        <a:bodyPr/>
        <a:lstStyle/>
        <a:p>
          <a:endParaRPr lang="en-US"/>
        </a:p>
      </dgm:t>
    </dgm:pt>
    <dgm:pt modelId="{BA92F8E2-08CE-4075-A7F8-8112C676E774}" type="sibTrans" cxnId="{5DEF84D1-4429-400C-BD75-1962382C218A}">
      <dgm:prSet/>
      <dgm:spPr/>
      <dgm:t>
        <a:bodyPr/>
        <a:lstStyle/>
        <a:p>
          <a:endParaRPr lang="en-US"/>
        </a:p>
      </dgm:t>
    </dgm:pt>
    <dgm:pt modelId="{0C940035-EE50-4614-938A-DDB70F40A8AC}">
      <dgm:prSet/>
      <dgm:spPr>
        <a:ln>
          <a:solidFill>
            <a:schemeClr val="accent3"/>
          </a:solidFill>
        </a:ln>
      </dgm:spPr>
      <dgm:t>
        <a:bodyPr/>
        <a:lstStyle/>
        <a:p>
          <a:r>
            <a:rPr lang="en-US" dirty="0"/>
            <a:t>Generally expensed unless they meet specific capitalization criteria</a:t>
          </a:r>
        </a:p>
      </dgm:t>
    </dgm:pt>
    <dgm:pt modelId="{7AEEDE0B-798E-418E-AC68-B689F8777648}" type="parTrans" cxnId="{92198D01-DC31-4A0E-AE27-3CFD05704800}">
      <dgm:prSet/>
      <dgm:spPr/>
      <dgm:t>
        <a:bodyPr/>
        <a:lstStyle/>
        <a:p>
          <a:endParaRPr lang="en-US"/>
        </a:p>
      </dgm:t>
    </dgm:pt>
    <dgm:pt modelId="{D3D6C63B-5BEB-462E-B5C4-CB126CF03DB1}" type="sibTrans" cxnId="{92198D01-DC31-4A0E-AE27-3CFD05704800}">
      <dgm:prSet/>
      <dgm:spPr/>
      <dgm:t>
        <a:bodyPr/>
        <a:lstStyle/>
        <a:p>
          <a:endParaRPr lang="en-US"/>
        </a:p>
      </dgm:t>
    </dgm:pt>
    <dgm:pt modelId="{C1C760A1-DBF7-4F86-9053-D901A1E5F111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i="1" dirty="0"/>
            <a:t>Maybe data conversion</a:t>
          </a:r>
        </a:p>
      </dgm:t>
    </dgm:pt>
    <dgm:pt modelId="{58BE16C3-58F9-4C7E-83A8-412A9AF5F929}" type="parTrans" cxnId="{E2BE54E7-6C6A-49D4-ACEF-A9993BCDC677}">
      <dgm:prSet/>
      <dgm:spPr/>
      <dgm:t>
        <a:bodyPr/>
        <a:lstStyle/>
        <a:p>
          <a:endParaRPr lang="en-US"/>
        </a:p>
      </dgm:t>
    </dgm:pt>
    <dgm:pt modelId="{D8D08356-66EB-4E33-BE0B-7904659C8AE1}" type="sibTrans" cxnId="{E2BE54E7-6C6A-49D4-ACEF-A9993BCDC677}">
      <dgm:prSet/>
      <dgm:spPr/>
      <dgm:t>
        <a:bodyPr/>
        <a:lstStyle/>
        <a:p>
          <a:endParaRPr lang="en-US"/>
        </a:p>
      </dgm:t>
    </dgm:pt>
    <dgm:pt modelId="{5A260942-413B-4355-A256-BEA74B756E8E}">
      <dgm:prSet phldrT="[Text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>
          <a:solidFill>
            <a:schemeClr val="accent3"/>
          </a:solidFill>
        </a:ln>
      </dgm:spPr>
      <dgm:t>
        <a:bodyPr/>
        <a:lstStyle/>
        <a:p>
          <a:r>
            <a:rPr lang="en-US" i="1" dirty="0"/>
            <a:t>Maybe data conversion</a:t>
          </a:r>
        </a:p>
      </dgm:t>
    </dgm:pt>
    <dgm:pt modelId="{7B7BA95E-DFD0-4085-8012-118FF75D67EF}" type="parTrans" cxnId="{29FA9868-1DE1-4F46-BBFE-916F912566C5}">
      <dgm:prSet/>
      <dgm:spPr/>
      <dgm:t>
        <a:bodyPr/>
        <a:lstStyle/>
        <a:p>
          <a:endParaRPr lang="en-US"/>
        </a:p>
      </dgm:t>
    </dgm:pt>
    <dgm:pt modelId="{E906ED1B-F1DE-4EE1-BC90-82B3CF46FDB5}" type="sibTrans" cxnId="{29FA9868-1DE1-4F46-BBFE-916F912566C5}">
      <dgm:prSet/>
      <dgm:spPr/>
      <dgm:t>
        <a:bodyPr/>
        <a:lstStyle/>
        <a:p>
          <a:endParaRPr lang="en-US"/>
        </a:p>
      </dgm:t>
    </dgm:pt>
    <dgm:pt modelId="{80D76BCB-084F-46DD-9BFF-1DA6366338C0}" type="pres">
      <dgm:prSet presAssocID="{D5E45AAE-4EE9-4234-B9B4-EA729E6D1B9E}" presName="diagram" presStyleCnt="0">
        <dgm:presLayoutVars>
          <dgm:dir/>
          <dgm:animLvl val="lvl"/>
          <dgm:resizeHandles val="exact"/>
        </dgm:presLayoutVars>
      </dgm:prSet>
      <dgm:spPr/>
    </dgm:pt>
    <dgm:pt modelId="{44B55FE4-FEBF-4E50-9848-6111B3F05AFC}" type="pres">
      <dgm:prSet presAssocID="{5DF6340E-6BA7-4002-BF0E-2B422A15C7AE}" presName="compNode" presStyleCnt="0"/>
      <dgm:spPr/>
    </dgm:pt>
    <dgm:pt modelId="{991C44CE-7238-4B26-9D51-B71AE389D0A9}" type="pres">
      <dgm:prSet presAssocID="{5DF6340E-6BA7-4002-BF0E-2B422A15C7AE}" presName="childRect" presStyleLbl="bgAcc1" presStyleIdx="0" presStyleCnt="3">
        <dgm:presLayoutVars>
          <dgm:bulletEnabled val="1"/>
        </dgm:presLayoutVars>
      </dgm:prSet>
      <dgm:spPr/>
    </dgm:pt>
    <dgm:pt modelId="{4D1F804D-6AB5-46EB-830B-06E2170BC0E6}" type="pres">
      <dgm:prSet presAssocID="{5DF6340E-6BA7-4002-BF0E-2B422A15C7AE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7CFF8C1B-2E50-4FF9-B2E0-BE0293A7B301}" type="pres">
      <dgm:prSet presAssocID="{5DF6340E-6BA7-4002-BF0E-2B422A15C7AE}" presName="parentRect" presStyleLbl="alignNode1" presStyleIdx="0" presStyleCnt="3"/>
      <dgm:spPr/>
    </dgm:pt>
    <dgm:pt modelId="{5CDACC28-AF98-4DE2-B325-6AB6DC556AC5}" type="pres">
      <dgm:prSet presAssocID="{5DF6340E-6BA7-4002-BF0E-2B422A15C7AE}" presName="adorn" presStyleLbl="fgAccFollow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rchitecture with solid fill"/>
        </a:ext>
      </dgm:extLst>
    </dgm:pt>
    <dgm:pt modelId="{B70F1869-16B9-481A-963F-679B71FC63C1}" type="pres">
      <dgm:prSet presAssocID="{B1F3740B-BBDF-4085-8949-52723CB86506}" presName="sibTrans" presStyleLbl="sibTrans2D1" presStyleIdx="0" presStyleCnt="0"/>
      <dgm:spPr/>
    </dgm:pt>
    <dgm:pt modelId="{679E5B15-2526-4708-96E2-B9FF8FE446F5}" type="pres">
      <dgm:prSet presAssocID="{F3EF7824-4AF8-4841-A13C-C38D6610C0E1}" presName="compNode" presStyleCnt="0"/>
      <dgm:spPr/>
    </dgm:pt>
    <dgm:pt modelId="{F69F9E3E-8985-4C15-9D3D-A52363E883B9}" type="pres">
      <dgm:prSet presAssocID="{F3EF7824-4AF8-4841-A13C-C38D6610C0E1}" presName="childRect" presStyleLbl="bgAcc1" presStyleIdx="1" presStyleCnt="3">
        <dgm:presLayoutVars>
          <dgm:bulletEnabled val="1"/>
        </dgm:presLayoutVars>
      </dgm:prSet>
      <dgm:spPr/>
    </dgm:pt>
    <dgm:pt modelId="{B2075987-9D2A-4CA3-A6CE-E001FB5BAF5E}" type="pres">
      <dgm:prSet presAssocID="{F3EF7824-4AF8-4841-A13C-C38D6610C0E1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3B9D65B8-6067-438C-8BD8-2B45279083FC}" type="pres">
      <dgm:prSet presAssocID="{F3EF7824-4AF8-4841-A13C-C38D6610C0E1}" presName="parentRect" presStyleLbl="alignNode1" presStyleIdx="1" presStyleCnt="3"/>
      <dgm:spPr/>
    </dgm:pt>
    <dgm:pt modelId="{1415DA78-D3F2-41DA-BF57-C317B5538C80}" type="pres">
      <dgm:prSet presAssocID="{F3EF7824-4AF8-4841-A13C-C38D6610C0E1}" presName="adorn" presStyleLbl="fgAccFollow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ilding Brick Wall with solid fill"/>
        </a:ext>
      </dgm:extLst>
    </dgm:pt>
    <dgm:pt modelId="{E2911978-43A3-4FD3-9E16-4895F2B4F4E6}" type="pres">
      <dgm:prSet presAssocID="{09454161-8702-4797-A8E7-7B3534783672}" presName="sibTrans" presStyleLbl="sibTrans2D1" presStyleIdx="0" presStyleCnt="0"/>
      <dgm:spPr/>
    </dgm:pt>
    <dgm:pt modelId="{D7EEB75D-682A-4DFA-AAAE-B0A90E50577C}" type="pres">
      <dgm:prSet presAssocID="{35A91162-5D57-436F-A26F-2A256E8357F8}" presName="compNode" presStyleCnt="0"/>
      <dgm:spPr/>
    </dgm:pt>
    <dgm:pt modelId="{14FD0022-BC38-4B7E-A452-8A81F4069A39}" type="pres">
      <dgm:prSet presAssocID="{35A91162-5D57-436F-A26F-2A256E8357F8}" presName="childRect" presStyleLbl="bgAcc1" presStyleIdx="2" presStyleCnt="3">
        <dgm:presLayoutVars>
          <dgm:bulletEnabled val="1"/>
        </dgm:presLayoutVars>
      </dgm:prSet>
      <dgm:spPr/>
    </dgm:pt>
    <dgm:pt modelId="{160B549C-C07B-42D3-BDE4-1A7F132FDA43}" type="pres">
      <dgm:prSet presAssocID="{35A91162-5D57-436F-A26F-2A256E8357F8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A02E313A-A4EF-4067-8C7E-8FA4226D69F8}" type="pres">
      <dgm:prSet presAssocID="{35A91162-5D57-436F-A26F-2A256E8357F8}" presName="parentRect" presStyleLbl="alignNode1" presStyleIdx="2" presStyleCnt="3"/>
      <dgm:spPr/>
    </dgm:pt>
    <dgm:pt modelId="{6AC677E3-EDAA-448E-836B-F78C80B44155}" type="pres">
      <dgm:prSet presAssocID="{35A91162-5D57-436F-A26F-2A256E8357F8}" presName="adorn" presStyleLbl="fgAccFollow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use with solid fill"/>
        </a:ext>
      </dgm:extLst>
    </dgm:pt>
  </dgm:ptLst>
  <dgm:cxnLst>
    <dgm:cxn modelId="{92198D01-DC31-4A0E-AE27-3CFD05704800}" srcId="{35A91162-5D57-436F-A26F-2A256E8357F8}" destId="{0C940035-EE50-4614-938A-DDB70F40A8AC}" srcOrd="2" destOrd="0" parTransId="{7AEEDE0B-798E-418E-AC68-B689F8777648}" sibTransId="{D3D6C63B-5BEB-462E-B5C4-CB126CF03DB1}"/>
    <dgm:cxn modelId="{DE7D7A08-6B77-4D57-8AEC-8AE1532A3654}" type="presOf" srcId="{A44BA94B-0274-447E-87AC-6AE359F967E4}" destId="{14FD0022-BC38-4B7E-A452-8A81F4069A39}" srcOrd="0" destOrd="0" presId="urn:microsoft.com/office/officeart/2005/8/layout/bList2"/>
    <dgm:cxn modelId="{C1CB1012-18F6-4FE4-90D0-A3E8E35B967C}" srcId="{5DF6340E-6BA7-4002-BF0E-2B422A15C7AE}" destId="{66161C86-44AA-4E75-9F24-94D5672FF652}" srcOrd="1" destOrd="0" parTransId="{51BA15C1-879F-45C6-B445-B86C0D93F3E6}" sibTransId="{073F796B-043E-4578-93E1-F6D88F59A0DD}"/>
    <dgm:cxn modelId="{2E325319-3D8F-4E08-9CCA-83E96CE2172D}" srcId="{D5E45AAE-4EE9-4234-B9B4-EA729E6D1B9E}" destId="{5DF6340E-6BA7-4002-BF0E-2B422A15C7AE}" srcOrd="0" destOrd="0" parTransId="{2110A18D-4068-45E5-BAD0-87866535EE07}" sibTransId="{B1F3740B-BBDF-4085-8949-52723CB86506}"/>
    <dgm:cxn modelId="{00D5BD28-5281-44DC-B730-3996062E1E55}" type="presOf" srcId="{35A91162-5D57-436F-A26F-2A256E8357F8}" destId="{A02E313A-A4EF-4067-8C7E-8FA4226D69F8}" srcOrd="1" destOrd="0" presId="urn:microsoft.com/office/officeart/2005/8/layout/bList2"/>
    <dgm:cxn modelId="{0ADD0129-1468-4A34-80AC-3CEB0B4671C0}" type="presOf" srcId="{09454161-8702-4797-A8E7-7B3534783672}" destId="{E2911978-43A3-4FD3-9E16-4895F2B4F4E6}" srcOrd="0" destOrd="0" presId="urn:microsoft.com/office/officeart/2005/8/layout/bList2"/>
    <dgm:cxn modelId="{01EA322B-AF64-4A5C-B3CE-F8B6555DFEC1}" type="presOf" srcId="{C1C760A1-DBF7-4F86-9053-D901A1E5F111}" destId="{F69F9E3E-8985-4C15-9D3D-A52363E883B9}" srcOrd="0" destOrd="1" presId="urn:microsoft.com/office/officeart/2005/8/layout/bList2"/>
    <dgm:cxn modelId="{594BFD2E-BBFE-4DF2-A96D-8B863158F2D2}" type="presOf" srcId="{5DF6340E-6BA7-4002-BF0E-2B422A15C7AE}" destId="{4D1F804D-6AB5-46EB-830B-06E2170BC0E6}" srcOrd="0" destOrd="0" presId="urn:microsoft.com/office/officeart/2005/8/layout/bList2"/>
    <dgm:cxn modelId="{360F5A39-BB3E-4702-8E3C-7457C920A49F}" type="presOf" srcId="{5A260942-413B-4355-A256-BEA74B756E8E}" destId="{14FD0022-BC38-4B7E-A452-8A81F4069A39}" srcOrd="0" destOrd="1" presId="urn:microsoft.com/office/officeart/2005/8/layout/bList2"/>
    <dgm:cxn modelId="{FB96E63A-D3E2-47E2-83A5-1A803CD0C415}" type="presOf" srcId="{CAE85334-6D9A-41C1-B4D1-576616D509A6}" destId="{F69F9E3E-8985-4C15-9D3D-A52363E883B9}" srcOrd="0" destOrd="2" presId="urn:microsoft.com/office/officeart/2005/8/layout/bList2"/>
    <dgm:cxn modelId="{AB89285C-E6E7-40FF-8809-434829154D6A}" srcId="{D5E45AAE-4EE9-4234-B9B4-EA729E6D1B9E}" destId="{35A91162-5D57-436F-A26F-2A256E8357F8}" srcOrd="2" destOrd="0" parTransId="{61A26C5F-AFC3-40BE-894C-C80120FC5EBF}" sibTransId="{5B8FAD68-C8F7-4FE7-93D1-477F1C1F98ED}"/>
    <dgm:cxn modelId="{6E824D64-C653-494E-80CD-51FF339B9583}" type="presOf" srcId="{35A91162-5D57-436F-A26F-2A256E8357F8}" destId="{160B549C-C07B-42D3-BDE4-1A7F132FDA43}" srcOrd="0" destOrd="0" presId="urn:microsoft.com/office/officeart/2005/8/layout/bList2"/>
    <dgm:cxn modelId="{29FA9868-1DE1-4F46-BBFE-916F912566C5}" srcId="{35A91162-5D57-436F-A26F-2A256E8357F8}" destId="{5A260942-413B-4355-A256-BEA74B756E8E}" srcOrd="1" destOrd="0" parTransId="{7B7BA95E-DFD0-4085-8012-118FF75D67EF}" sibTransId="{E906ED1B-F1DE-4EE1-BC90-82B3CF46FDB5}"/>
    <dgm:cxn modelId="{BF995069-E685-4456-B1A9-2D58D18074DB}" type="presOf" srcId="{5DF6340E-6BA7-4002-BF0E-2B422A15C7AE}" destId="{7CFF8C1B-2E50-4FF9-B2E0-BE0293A7B301}" srcOrd="1" destOrd="0" presId="urn:microsoft.com/office/officeart/2005/8/layout/bList2"/>
    <dgm:cxn modelId="{0C622B6C-5292-4798-99BF-116C7F1CAED2}" type="presOf" srcId="{0C940035-EE50-4614-938A-DDB70F40A8AC}" destId="{14FD0022-BC38-4B7E-A452-8A81F4069A39}" srcOrd="0" destOrd="2" presId="urn:microsoft.com/office/officeart/2005/8/layout/bList2"/>
    <dgm:cxn modelId="{98262B4D-10B9-4542-9199-678EF1904921}" type="presOf" srcId="{B8E63A42-F118-4477-8666-C1256FDAF8F9}" destId="{F69F9E3E-8985-4C15-9D3D-A52363E883B9}" srcOrd="0" destOrd="0" presId="urn:microsoft.com/office/officeart/2005/8/layout/bList2"/>
    <dgm:cxn modelId="{F7E6E94D-4A34-4231-99F9-E2B8FC14D69E}" srcId="{5DF6340E-6BA7-4002-BF0E-2B422A15C7AE}" destId="{F83A9BDF-379F-4C23-8370-C71825548D85}" srcOrd="0" destOrd="0" parTransId="{DDD9D377-3924-4413-B024-5CEBF07B5011}" sibTransId="{F3DC09FA-C0D7-4BDE-AD98-15D97CCEC7A2}"/>
    <dgm:cxn modelId="{BFF97C72-63D5-4668-817B-61619777D6BA}" type="presOf" srcId="{F3EF7824-4AF8-4841-A13C-C38D6610C0E1}" destId="{3B9D65B8-6067-438C-8BD8-2B45279083FC}" srcOrd="1" destOrd="0" presId="urn:microsoft.com/office/officeart/2005/8/layout/bList2"/>
    <dgm:cxn modelId="{BC182B55-E731-4ACF-BCE7-96E556108ECB}" type="presOf" srcId="{B1F3740B-BBDF-4085-8949-52723CB86506}" destId="{B70F1869-16B9-481A-963F-679B71FC63C1}" srcOrd="0" destOrd="0" presId="urn:microsoft.com/office/officeart/2005/8/layout/bList2"/>
    <dgm:cxn modelId="{A807C555-703F-4EED-8053-6DF9EC4B163C}" type="presOf" srcId="{66161C86-44AA-4E75-9F24-94D5672FF652}" destId="{991C44CE-7238-4B26-9D51-B71AE389D0A9}" srcOrd="0" destOrd="1" presId="urn:microsoft.com/office/officeart/2005/8/layout/bList2"/>
    <dgm:cxn modelId="{8C4DA657-A276-4129-B40A-E7DC7C72A41B}" type="presOf" srcId="{D5E45AAE-4EE9-4234-B9B4-EA729E6D1B9E}" destId="{80D76BCB-084F-46DD-9BFF-1DA6366338C0}" srcOrd="0" destOrd="0" presId="urn:microsoft.com/office/officeart/2005/8/layout/bList2"/>
    <dgm:cxn modelId="{25A0D29C-4CBA-4643-BCDB-9E2E39CC555B}" type="presOf" srcId="{F3EF7824-4AF8-4841-A13C-C38D6610C0E1}" destId="{B2075987-9D2A-4CA3-A6CE-E001FB5BAF5E}" srcOrd="0" destOrd="0" presId="urn:microsoft.com/office/officeart/2005/8/layout/bList2"/>
    <dgm:cxn modelId="{3D03DDBF-06FA-4B7B-9A5E-9C1A122DF443}" srcId="{D5E45AAE-4EE9-4234-B9B4-EA729E6D1B9E}" destId="{F3EF7824-4AF8-4841-A13C-C38D6610C0E1}" srcOrd="1" destOrd="0" parTransId="{72B39C83-0C41-4BFA-90C5-8CF64C966718}" sibTransId="{09454161-8702-4797-A8E7-7B3534783672}"/>
    <dgm:cxn modelId="{1F06E9C7-8A5F-4F40-8326-36EA533F5949}" type="presOf" srcId="{F83A9BDF-379F-4C23-8370-C71825548D85}" destId="{991C44CE-7238-4B26-9D51-B71AE389D0A9}" srcOrd="0" destOrd="0" presId="urn:microsoft.com/office/officeart/2005/8/layout/bList2"/>
    <dgm:cxn modelId="{A34FC3CD-74A5-424D-9403-E1D998DEA799}" srcId="{35A91162-5D57-436F-A26F-2A256E8357F8}" destId="{A44BA94B-0274-447E-87AC-6AE359F967E4}" srcOrd="0" destOrd="0" parTransId="{AFD743BD-B2F0-472F-AC42-AE058B0AB56E}" sibTransId="{DEC89DD7-3AE3-462E-9802-517D72F34DAA}"/>
    <dgm:cxn modelId="{5DEF84D1-4429-400C-BD75-1962382C218A}" srcId="{F3EF7824-4AF8-4841-A13C-C38D6610C0E1}" destId="{CAE85334-6D9A-41C1-B4D1-576616D509A6}" srcOrd="2" destOrd="0" parTransId="{18F8F277-7425-4178-AC32-DD75C3A523A1}" sibTransId="{BA92F8E2-08CE-4075-A7F8-8112C676E774}"/>
    <dgm:cxn modelId="{E2BE54E7-6C6A-49D4-ACEF-A9993BCDC677}" srcId="{F3EF7824-4AF8-4841-A13C-C38D6610C0E1}" destId="{C1C760A1-DBF7-4F86-9053-D901A1E5F111}" srcOrd="1" destOrd="0" parTransId="{58BE16C3-58F9-4C7E-83A8-412A9AF5F929}" sibTransId="{D8D08356-66EB-4E33-BE0B-7904659C8AE1}"/>
    <dgm:cxn modelId="{2B7DF6F1-4035-47BB-9B33-C1633E89C5D5}" srcId="{F3EF7824-4AF8-4841-A13C-C38D6610C0E1}" destId="{B8E63A42-F118-4477-8666-C1256FDAF8F9}" srcOrd="0" destOrd="0" parTransId="{90412728-ECF0-44D8-8AB0-00E7F0D8BE19}" sibTransId="{99451357-8BDF-4A9F-B130-1F7F6CB02B39}"/>
    <dgm:cxn modelId="{DD6D6404-615E-4162-ACA2-137622C748D2}" type="presParOf" srcId="{80D76BCB-084F-46DD-9BFF-1DA6366338C0}" destId="{44B55FE4-FEBF-4E50-9848-6111B3F05AFC}" srcOrd="0" destOrd="0" presId="urn:microsoft.com/office/officeart/2005/8/layout/bList2"/>
    <dgm:cxn modelId="{2B5D71F1-8E65-48E0-9B21-48CFB0C16F2B}" type="presParOf" srcId="{44B55FE4-FEBF-4E50-9848-6111B3F05AFC}" destId="{991C44CE-7238-4B26-9D51-B71AE389D0A9}" srcOrd="0" destOrd="0" presId="urn:microsoft.com/office/officeart/2005/8/layout/bList2"/>
    <dgm:cxn modelId="{DE75AA26-77F9-4964-9B7B-806A99EDC68B}" type="presParOf" srcId="{44B55FE4-FEBF-4E50-9848-6111B3F05AFC}" destId="{4D1F804D-6AB5-46EB-830B-06E2170BC0E6}" srcOrd="1" destOrd="0" presId="urn:microsoft.com/office/officeart/2005/8/layout/bList2"/>
    <dgm:cxn modelId="{53B60CCA-85A3-4F45-8779-954B9680F872}" type="presParOf" srcId="{44B55FE4-FEBF-4E50-9848-6111B3F05AFC}" destId="{7CFF8C1B-2E50-4FF9-B2E0-BE0293A7B301}" srcOrd="2" destOrd="0" presId="urn:microsoft.com/office/officeart/2005/8/layout/bList2"/>
    <dgm:cxn modelId="{4D64C384-6D08-4E2E-B344-253C9A2C69CA}" type="presParOf" srcId="{44B55FE4-FEBF-4E50-9848-6111B3F05AFC}" destId="{5CDACC28-AF98-4DE2-B325-6AB6DC556AC5}" srcOrd="3" destOrd="0" presId="urn:microsoft.com/office/officeart/2005/8/layout/bList2"/>
    <dgm:cxn modelId="{47A3626D-19D4-4393-9B7A-F564129F7FE4}" type="presParOf" srcId="{80D76BCB-084F-46DD-9BFF-1DA6366338C0}" destId="{B70F1869-16B9-481A-963F-679B71FC63C1}" srcOrd="1" destOrd="0" presId="urn:microsoft.com/office/officeart/2005/8/layout/bList2"/>
    <dgm:cxn modelId="{0D94A7BD-FFFD-444F-B184-328581B06B74}" type="presParOf" srcId="{80D76BCB-084F-46DD-9BFF-1DA6366338C0}" destId="{679E5B15-2526-4708-96E2-B9FF8FE446F5}" srcOrd="2" destOrd="0" presId="urn:microsoft.com/office/officeart/2005/8/layout/bList2"/>
    <dgm:cxn modelId="{B154B1F4-B61E-4F7A-A07D-0194C7094F55}" type="presParOf" srcId="{679E5B15-2526-4708-96E2-B9FF8FE446F5}" destId="{F69F9E3E-8985-4C15-9D3D-A52363E883B9}" srcOrd="0" destOrd="0" presId="urn:microsoft.com/office/officeart/2005/8/layout/bList2"/>
    <dgm:cxn modelId="{0A39FD54-99C9-4E44-A3D7-1EFAFCD026EC}" type="presParOf" srcId="{679E5B15-2526-4708-96E2-B9FF8FE446F5}" destId="{B2075987-9D2A-4CA3-A6CE-E001FB5BAF5E}" srcOrd="1" destOrd="0" presId="urn:microsoft.com/office/officeart/2005/8/layout/bList2"/>
    <dgm:cxn modelId="{28186CCE-BDDA-457A-A817-8B27E80D419C}" type="presParOf" srcId="{679E5B15-2526-4708-96E2-B9FF8FE446F5}" destId="{3B9D65B8-6067-438C-8BD8-2B45279083FC}" srcOrd="2" destOrd="0" presId="urn:microsoft.com/office/officeart/2005/8/layout/bList2"/>
    <dgm:cxn modelId="{966A3C6C-0E29-4D94-9596-FC3F72FBCA0F}" type="presParOf" srcId="{679E5B15-2526-4708-96E2-B9FF8FE446F5}" destId="{1415DA78-D3F2-41DA-BF57-C317B5538C80}" srcOrd="3" destOrd="0" presId="urn:microsoft.com/office/officeart/2005/8/layout/bList2"/>
    <dgm:cxn modelId="{43BA4FC8-7620-4702-8FFF-39A074826979}" type="presParOf" srcId="{80D76BCB-084F-46DD-9BFF-1DA6366338C0}" destId="{E2911978-43A3-4FD3-9E16-4895F2B4F4E6}" srcOrd="3" destOrd="0" presId="urn:microsoft.com/office/officeart/2005/8/layout/bList2"/>
    <dgm:cxn modelId="{68A3D8A0-EBE1-4B21-B01D-79EB4A94948E}" type="presParOf" srcId="{80D76BCB-084F-46DD-9BFF-1DA6366338C0}" destId="{D7EEB75D-682A-4DFA-AAAE-B0A90E50577C}" srcOrd="4" destOrd="0" presId="urn:microsoft.com/office/officeart/2005/8/layout/bList2"/>
    <dgm:cxn modelId="{0BC4F474-816A-4640-932C-564B6688CAFE}" type="presParOf" srcId="{D7EEB75D-682A-4DFA-AAAE-B0A90E50577C}" destId="{14FD0022-BC38-4B7E-A452-8A81F4069A39}" srcOrd="0" destOrd="0" presId="urn:microsoft.com/office/officeart/2005/8/layout/bList2"/>
    <dgm:cxn modelId="{FAFD4939-1D1C-42DC-A886-5A0606C8492A}" type="presParOf" srcId="{D7EEB75D-682A-4DFA-AAAE-B0A90E50577C}" destId="{160B549C-C07B-42D3-BDE4-1A7F132FDA43}" srcOrd="1" destOrd="0" presId="urn:microsoft.com/office/officeart/2005/8/layout/bList2"/>
    <dgm:cxn modelId="{DBD29F96-9AE8-44ED-AD13-F8AF2C5606E2}" type="presParOf" srcId="{D7EEB75D-682A-4DFA-AAAE-B0A90E50577C}" destId="{A02E313A-A4EF-4067-8C7E-8FA4226D69F8}" srcOrd="2" destOrd="0" presId="urn:microsoft.com/office/officeart/2005/8/layout/bList2"/>
    <dgm:cxn modelId="{BDFD2DDB-2B54-4ADF-A5EE-FCEE4A46236C}" type="presParOf" srcId="{D7EEB75D-682A-4DFA-AAAE-B0A90E50577C}" destId="{6AC677E3-EDAA-448E-836B-F78C80B44155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2A35C54-441D-4C77-9AAE-DA32328067DC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/>
      <dgm:spPr/>
      <dgm:t>
        <a:bodyPr/>
        <a:lstStyle/>
        <a:p>
          <a:endParaRPr lang="en-US"/>
        </a:p>
      </dgm:t>
    </dgm:pt>
    <dgm:pt modelId="{DEAACDD9-4128-4E12-93C0-FA5B69E42F0E}">
      <dgm:prSet/>
      <dgm:spPr/>
      <dgm:t>
        <a:bodyPr/>
        <a:lstStyle/>
        <a:p>
          <a:r>
            <a:rPr lang="en-US" dirty="0"/>
            <a:t>Discuss restatement, if any</a:t>
          </a:r>
        </a:p>
      </dgm:t>
    </dgm:pt>
    <dgm:pt modelId="{1AD1DCA9-9775-486A-9078-DE5CDD61F38A}" type="parTrans" cxnId="{B7BE4371-A62D-4905-8CC8-6888D7D90DEE}">
      <dgm:prSet/>
      <dgm:spPr/>
      <dgm:t>
        <a:bodyPr/>
        <a:lstStyle/>
        <a:p>
          <a:endParaRPr lang="en-US"/>
        </a:p>
      </dgm:t>
    </dgm:pt>
    <dgm:pt modelId="{C2F01A6C-0B71-4DC3-A329-11E754B42390}" type="sibTrans" cxnId="{B7BE4371-A62D-4905-8CC8-6888D7D90DEE}">
      <dgm:prSet/>
      <dgm:spPr/>
      <dgm:t>
        <a:bodyPr/>
        <a:lstStyle/>
        <a:p>
          <a:endParaRPr lang="en-US"/>
        </a:p>
      </dgm:t>
    </dgm:pt>
    <dgm:pt modelId="{209A3EED-BE54-4FB1-8FDC-D44CAB66716F}">
      <dgm:prSet/>
      <dgm:spPr/>
      <dgm:t>
        <a:bodyPr/>
        <a:lstStyle/>
        <a:p>
          <a:r>
            <a:rPr lang="en-US" dirty="0"/>
            <a:t>Discuss capitalization policy for SBITA</a:t>
          </a:r>
        </a:p>
      </dgm:t>
    </dgm:pt>
    <dgm:pt modelId="{E75C9A40-E54A-44FC-9F03-A7F3CF93AF46}" type="parTrans" cxnId="{4C7E6A0E-69F1-4905-B49E-9072AC84E1BA}">
      <dgm:prSet/>
      <dgm:spPr/>
      <dgm:t>
        <a:bodyPr/>
        <a:lstStyle/>
        <a:p>
          <a:endParaRPr lang="en-US"/>
        </a:p>
      </dgm:t>
    </dgm:pt>
    <dgm:pt modelId="{1467BDD1-3C9D-4DD3-97AD-F8C2441EEFE8}" type="sibTrans" cxnId="{4C7E6A0E-69F1-4905-B49E-9072AC84E1BA}">
      <dgm:prSet/>
      <dgm:spPr/>
      <dgm:t>
        <a:bodyPr/>
        <a:lstStyle/>
        <a:p>
          <a:endParaRPr lang="en-US"/>
        </a:p>
      </dgm:t>
    </dgm:pt>
    <dgm:pt modelId="{3579F4CC-5AD8-4679-B0A8-9A96DA0DFF5C}">
      <dgm:prSet/>
      <dgm:spPr/>
      <dgm:t>
        <a:bodyPr/>
        <a:lstStyle/>
        <a:p>
          <a:r>
            <a:rPr lang="en-US" dirty="0"/>
            <a:t>Discuss SBITA accounting policies</a:t>
          </a:r>
        </a:p>
      </dgm:t>
    </dgm:pt>
    <dgm:pt modelId="{2A7C14B4-949C-4544-8496-CA2593ADB9F8}" type="parTrans" cxnId="{9BABA2E3-221C-43B4-BF46-BB15ABFF5DEF}">
      <dgm:prSet/>
      <dgm:spPr/>
      <dgm:t>
        <a:bodyPr/>
        <a:lstStyle/>
        <a:p>
          <a:endParaRPr lang="en-US"/>
        </a:p>
      </dgm:t>
    </dgm:pt>
    <dgm:pt modelId="{D916C204-8327-49D7-A780-5BFCD47A75C4}" type="sibTrans" cxnId="{9BABA2E3-221C-43B4-BF46-BB15ABFF5DEF}">
      <dgm:prSet/>
      <dgm:spPr/>
      <dgm:t>
        <a:bodyPr/>
        <a:lstStyle/>
        <a:p>
          <a:endParaRPr lang="en-US"/>
        </a:p>
      </dgm:t>
    </dgm:pt>
    <dgm:pt modelId="{5A9FE8B8-D627-48FD-B756-F4A67AA3FD64}">
      <dgm:prSet/>
      <dgm:spPr/>
      <dgm:t>
        <a:bodyPr/>
        <a:lstStyle/>
        <a:p>
          <a:r>
            <a:rPr lang="en-US" dirty="0"/>
            <a:t>Add right-to-use assets to capital asset schedule</a:t>
          </a:r>
        </a:p>
      </dgm:t>
    </dgm:pt>
    <dgm:pt modelId="{DDB296CD-80B4-4BAF-B66A-0FDC35C49A91}" type="parTrans" cxnId="{09B38845-7D83-4F99-8622-9BCF3E88DD77}">
      <dgm:prSet/>
      <dgm:spPr/>
      <dgm:t>
        <a:bodyPr/>
        <a:lstStyle/>
        <a:p>
          <a:endParaRPr lang="en-US"/>
        </a:p>
      </dgm:t>
    </dgm:pt>
    <dgm:pt modelId="{C15047D9-EAE9-48A1-8C8D-2D0BA86F4562}" type="sibTrans" cxnId="{09B38845-7D83-4F99-8622-9BCF3E88DD77}">
      <dgm:prSet/>
      <dgm:spPr/>
      <dgm:t>
        <a:bodyPr/>
        <a:lstStyle/>
        <a:p>
          <a:endParaRPr lang="en-US"/>
        </a:p>
      </dgm:t>
    </dgm:pt>
    <dgm:pt modelId="{89CF8E38-98B1-43B8-A5A6-99524729C4A3}">
      <dgm:prSet/>
      <dgm:spPr/>
      <dgm:t>
        <a:bodyPr/>
        <a:lstStyle/>
        <a:p>
          <a:r>
            <a:rPr lang="en-US" dirty="0"/>
            <a:t>Add subscription liabilities to long-term debt schedule</a:t>
          </a:r>
        </a:p>
      </dgm:t>
    </dgm:pt>
    <dgm:pt modelId="{8F2CFA39-6A4F-4C99-8E9E-CB0095259E98}" type="parTrans" cxnId="{79C5F9C0-7AA4-4318-B6EE-978D83885A6E}">
      <dgm:prSet/>
      <dgm:spPr/>
      <dgm:t>
        <a:bodyPr/>
        <a:lstStyle/>
        <a:p>
          <a:endParaRPr lang="en-US"/>
        </a:p>
      </dgm:t>
    </dgm:pt>
    <dgm:pt modelId="{8649F858-CC17-4211-8DD3-A603728CC006}" type="sibTrans" cxnId="{79C5F9C0-7AA4-4318-B6EE-978D83885A6E}">
      <dgm:prSet/>
      <dgm:spPr/>
      <dgm:t>
        <a:bodyPr/>
        <a:lstStyle/>
        <a:p>
          <a:endParaRPr lang="en-US"/>
        </a:p>
      </dgm:t>
    </dgm:pt>
    <dgm:pt modelId="{063280E9-4913-4BEC-8A6B-4F11F1DBE77F}">
      <dgm:prSet/>
      <dgm:spPr/>
      <dgm:t>
        <a:bodyPr/>
        <a:lstStyle/>
        <a:p>
          <a:r>
            <a:rPr lang="en-US" dirty="0"/>
            <a:t>New subscription footnote</a:t>
          </a:r>
        </a:p>
      </dgm:t>
    </dgm:pt>
    <dgm:pt modelId="{4D4D6532-DA94-45F7-850A-8478AEA7B513}" type="parTrans" cxnId="{CA5FC61C-3613-4E44-AE30-79B625760A3C}">
      <dgm:prSet/>
      <dgm:spPr/>
      <dgm:t>
        <a:bodyPr/>
        <a:lstStyle/>
        <a:p>
          <a:endParaRPr lang="en-US"/>
        </a:p>
      </dgm:t>
    </dgm:pt>
    <dgm:pt modelId="{22B308DA-4663-4969-8043-E5D71F96DA85}" type="sibTrans" cxnId="{CA5FC61C-3613-4E44-AE30-79B625760A3C}">
      <dgm:prSet/>
      <dgm:spPr/>
      <dgm:t>
        <a:bodyPr/>
        <a:lstStyle/>
        <a:p>
          <a:endParaRPr lang="en-US"/>
        </a:p>
      </dgm:t>
    </dgm:pt>
    <dgm:pt modelId="{B3D29B8F-36AF-4B3A-BB38-85D738F6A7B9}" type="pres">
      <dgm:prSet presAssocID="{72A35C54-441D-4C77-9AAE-DA32328067DC}" presName="linear" presStyleCnt="0">
        <dgm:presLayoutVars>
          <dgm:animLvl val="lvl"/>
          <dgm:resizeHandles val="exact"/>
        </dgm:presLayoutVars>
      </dgm:prSet>
      <dgm:spPr/>
    </dgm:pt>
    <dgm:pt modelId="{CB994D64-C554-48FB-9622-2D365F17842A}" type="pres">
      <dgm:prSet presAssocID="{DEAACDD9-4128-4E12-93C0-FA5B69E42F0E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5F6FA75F-AEBB-4FE2-A4F4-4AD47670853B}" type="pres">
      <dgm:prSet presAssocID="{C2F01A6C-0B71-4DC3-A329-11E754B42390}" presName="spacer" presStyleCnt="0"/>
      <dgm:spPr/>
    </dgm:pt>
    <dgm:pt modelId="{82E590B9-4144-4DD5-A2C4-90307F331526}" type="pres">
      <dgm:prSet presAssocID="{209A3EED-BE54-4FB1-8FDC-D44CAB66716F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583F1DDE-B492-467B-AC77-DD72E33BE443}" type="pres">
      <dgm:prSet presAssocID="{1467BDD1-3C9D-4DD3-97AD-F8C2441EEFE8}" presName="spacer" presStyleCnt="0"/>
      <dgm:spPr/>
    </dgm:pt>
    <dgm:pt modelId="{149CE7A8-5F70-4F2E-BFED-F5D201079CEB}" type="pres">
      <dgm:prSet presAssocID="{3579F4CC-5AD8-4679-B0A8-9A96DA0DFF5C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6A1C8ABB-9212-41AD-9E37-B8E9DDB7291B}" type="pres">
      <dgm:prSet presAssocID="{D916C204-8327-49D7-A780-5BFCD47A75C4}" presName="spacer" presStyleCnt="0"/>
      <dgm:spPr/>
    </dgm:pt>
    <dgm:pt modelId="{7AECD7C1-8D40-4CE2-88B4-0CBF374C75D5}" type="pres">
      <dgm:prSet presAssocID="{5A9FE8B8-D627-48FD-B756-F4A67AA3FD64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6AFBB98D-9D63-4307-BA01-933C0489E3D1}" type="pres">
      <dgm:prSet presAssocID="{C15047D9-EAE9-48A1-8C8D-2D0BA86F4562}" presName="spacer" presStyleCnt="0"/>
      <dgm:spPr/>
    </dgm:pt>
    <dgm:pt modelId="{6A5DA6B4-CEE9-4EFB-A0C4-C45AC74A7EEB}" type="pres">
      <dgm:prSet presAssocID="{89CF8E38-98B1-43B8-A5A6-99524729C4A3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A35E3348-8F57-4B03-88AE-6F09810BC1E4}" type="pres">
      <dgm:prSet presAssocID="{8649F858-CC17-4211-8DD3-A603728CC006}" presName="spacer" presStyleCnt="0"/>
      <dgm:spPr/>
    </dgm:pt>
    <dgm:pt modelId="{30088278-8DD5-4301-A72C-7F0099C272B8}" type="pres">
      <dgm:prSet presAssocID="{063280E9-4913-4BEC-8A6B-4F11F1DBE77F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4C7E6A0E-69F1-4905-B49E-9072AC84E1BA}" srcId="{72A35C54-441D-4C77-9AAE-DA32328067DC}" destId="{209A3EED-BE54-4FB1-8FDC-D44CAB66716F}" srcOrd="1" destOrd="0" parTransId="{E75C9A40-E54A-44FC-9F03-A7F3CF93AF46}" sibTransId="{1467BDD1-3C9D-4DD3-97AD-F8C2441EEFE8}"/>
    <dgm:cxn modelId="{73278A19-EE1C-4A77-A468-A2E072E5693B}" type="presOf" srcId="{72A35C54-441D-4C77-9AAE-DA32328067DC}" destId="{B3D29B8F-36AF-4B3A-BB38-85D738F6A7B9}" srcOrd="0" destOrd="0" presId="urn:microsoft.com/office/officeart/2005/8/layout/vList2"/>
    <dgm:cxn modelId="{CA5FC61C-3613-4E44-AE30-79B625760A3C}" srcId="{72A35C54-441D-4C77-9AAE-DA32328067DC}" destId="{063280E9-4913-4BEC-8A6B-4F11F1DBE77F}" srcOrd="5" destOrd="0" parTransId="{4D4D6532-DA94-45F7-850A-8478AEA7B513}" sibTransId="{22B308DA-4663-4969-8043-E5D71F96DA85}"/>
    <dgm:cxn modelId="{7F72B234-40AC-4483-864D-6D9F74307C5C}" type="presOf" srcId="{5A9FE8B8-D627-48FD-B756-F4A67AA3FD64}" destId="{7AECD7C1-8D40-4CE2-88B4-0CBF374C75D5}" srcOrd="0" destOrd="0" presId="urn:microsoft.com/office/officeart/2005/8/layout/vList2"/>
    <dgm:cxn modelId="{09B38845-7D83-4F99-8622-9BCF3E88DD77}" srcId="{72A35C54-441D-4C77-9AAE-DA32328067DC}" destId="{5A9FE8B8-D627-48FD-B756-F4A67AA3FD64}" srcOrd="3" destOrd="0" parTransId="{DDB296CD-80B4-4BAF-B66A-0FDC35C49A91}" sibTransId="{C15047D9-EAE9-48A1-8C8D-2D0BA86F4562}"/>
    <dgm:cxn modelId="{EFD36C49-F598-465E-85BA-8EEC63A7453E}" type="presOf" srcId="{DEAACDD9-4128-4E12-93C0-FA5B69E42F0E}" destId="{CB994D64-C554-48FB-9622-2D365F17842A}" srcOrd="0" destOrd="0" presId="urn:microsoft.com/office/officeart/2005/8/layout/vList2"/>
    <dgm:cxn modelId="{B7BE4371-A62D-4905-8CC8-6888D7D90DEE}" srcId="{72A35C54-441D-4C77-9AAE-DA32328067DC}" destId="{DEAACDD9-4128-4E12-93C0-FA5B69E42F0E}" srcOrd="0" destOrd="0" parTransId="{1AD1DCA9-9775-486A-9078-DE5CDD61F38A}" sibTransId="{C2F01A6C-0B71-4DC3-A329-11E754B42390}"/>
    <dgm:cxn modelId="{74991D7E-7227-49F1-8540-A1036A86500C}" type="presOf" srcId="{209A3EED-BE54-4FB1-8FDC-D44CAB66716F}" destId="{82E590B9-4144-4DD5-A2C4-90307F331526}" srcOrd="0" destOrd="0" presId="urn:microsoft.com/office/officeart/2005/8/layout/vList2"/>
    <dgm:cxn modelId="{D16C0B8D-1DAB-4F4C-8B32-A4F6CB761090}" type="presOf" srcId="{89CF8E38-98B1-43B8-A5A6-99524729C4A3}" destId="{6A5DA6B4-CEE9-4EFB-A0C4-C45AC74A7EEB}" srcOrd="0" destOrd="0" presId="urn:microsoft.com/office/officeart/2005/8/layout/vList2"/>
    <dgm:cxn modelId="{7EB2A2B8-4E3D-4FD5-8863-ABC11936D831}" type="presOf" srcId="{063280E9-4913-4BEC-8A6B-4F11F1DBE77F}" destId="{30088278-8DD5-4301-A72C-7F0099C272B8}" srcOrd="0" destOrd="0" presId="urn:microsoft.com/office/officeart/2005/8/layout/vList2"/>
    <dgm:cxn modelId="{79C5F9C0-7AA4-4318-B6EE-978D83885A6E}" srcId="{72A35C54-441D-4C77-9AAE-DA32328067DC}" destId="{89CF8E38-98B1-43B8-A5A6-99524729C4A3}" srcOrd="4" destOrd="0" parTransId="{8F2CFA39-6A4F-4C99-8E9E-CB0095259E98}" sibTransId="{8649F858-CC17-4211-8DD3-A603728CC006}"/>
    <dgm:cxn modelId="{9BABA2E3-221C-43B4-BF46-BB15ABFF5DEF}" srcId="{72A35C54-441D-4C77-9AAE-DA32328067DC}" destId="{3579F4CC-5AD8-4679-B0A8-9A96DA0DFF5C}" srcOrd="2" destOrd="0" parTransId="{2A7C14B4-949C-4544-8496-CA2593ADB9F8}" sibTransId="{D916C204-8327-49D7-A780-5BFCD47A75C4}"/>
    <dgm:cxn modelId="{09517CF7-6C3B-4D2A-A4E0-52CD0295C871}" type="presOf" srcId="{3579F4CC-5AD8-4679-B0A8-9A96DA0DFF5C}" destId="{149CE7A8-5F70-4F2E-BFED-F5D201079CEB}" srcOrd="0" destOrd="0" presId="urn:microsoft.com/office/officeart/2005/8/layout/vList2"/>
    <dgm:cxn modelId="{5D466F6A-BE37-43DC-A9F8-3E4B952DEC35}" type="presParOf" srcId="{B3D29B8F-36AF-4B3A-BB38-85D738F6A7B9}" destId="{CB994D64-C554-48FB-9622-2D365F17842A}" srcOrd="0" destOrd="0" presId="urn:microsoft.com/office/officeart/2005/8/layout/vList2"/>
    <dgm:cxn modelId="{1B775A94-A17C-4E41-9F44-41295A3277B3}" type="presParOf" srcId="{B3D29B8F-36AF-4B3A-BB38-85D738F6A7B9}" destId="{5F6FA75F-AEBB-4FE2-A4F4-4AD47670853B}" srcOrd="1" destOrd="0" presId="urn:microsoft.com/office/officeart/2005/8/layout/vList2"/>
    <dgm:cxn modelId="{611397DD-215C-4CE2-AA85-7E2AE87CD565}" type="presParOf" srcId="{B3D29B8F-36AF-4B3A-BB38-85D738F6A7B9}" destId="{82E590B9-4144-4DD5-A2C4-90307F331526}" srcOrd="2" destOrd="0" presId="urn:microsoft.com/office/officeart/2005/8/layout/vList2"/>
    <dgm:cxn modelId="{A22A8157-BB1E-451F-9693-9984CDF8B938}" type="presParOf" srcId="{B3D29B8F-36AF-4B3A-BB38-85D738F6A7B9}" destId="{583F1DDE-B492-467B-AC77-DD72E33BE443}" srcOrd="3" destOrd="0" presId="urn:microsoft.com/office/officeart/2005/8/layout/vList2"/>
    <dgm:cxn modelId="{0E7FE30D-5BB1-4112-B14D-3124A06C93C9}" type="presParOf" srcId="{B3D29B8F-36AF-4B3A-BB38-85D738F6A7B9}" destId="{149CE7A8-5F70-4F2E-BFED-F5D201079CEB}" srcOrd="4" destOrd="0" presId="urn:microsoft.com/office/officeart/2005/8/layout/vList2"/>
    <dgm:cxn modelId="{D72EB8E2-9558-47FC-8315-CA5642C9C127}" type="presParOf" srcId="{B3D29B8F-36AF-4B3A-BB38-85D738F6A7B9}" destId="{6A1C8ABB-9212-41AD-9E37-B8E9DDB7291B}" srcOrd="5" destOrd="0" presId="urn:microsoft.com/office/officeart/2005/8/layout/vList2"/>
    <dgm:cxn modelId="{196919FD-5AD9-43F4-B627-BFDF32EC1B02}" type="presParOf" srcId="{B3D29B8F-36AF-4B3A-BB38-85D738F6A7B9}" destId="{7AECD7C1-8D40-4CE2-88B4-0CBF374C75D5}" srcOrd="6" destOrd="0" presId="urn:microsoft.com/office/officeart/2005/8/layout/vList2"/>
    <dgm:cxn modelId="{E4F849E2-A7DB-493C-99AE-EE8BC400CCF3}" type="presParOf" srcId="{B3D29B8F-36AF-4B3A-BB38-85D738F6A7B9}" destId="{6AFBB98D-9D63-4307-BA01-933C0489E3D1}" srcOrd="7" destOrd="0" presId="urn:microsoft.com/office/officeart/2005/8/layout/vList2"/>
    <dgm:cxn modelId="{A43BB7DC-7352-4917-9688-C4B62B64C8FA}" type="presParOf" srcId="{B3D29B8F-36AF-4B3A-BB38-85D738F6A7B9}" destId="{6A5DA6B4-CEE9-4EFB-A0C4-C45AC74A7EEB}" srcOrd="8" destOrd="0" presId="urn:microsoft.com/office/officeart/2005/8/layout/vList2"/>
    <dgm:cxn modelId="{A3E877F4-680E-43B2-90F9-78475DAC768D}" type="presParOf" srcId="{B3D29B8F-36AF-4B3A-BB38-85D738F6A7B9}" destId="{A35E3348-8F57-4B03-88AE-6F09810BC1E4}" srcOrd="9" destOrd="0" presId="urn:microsoft.com/office/officeart/2005/8/layout/vList2"/>
    <dgm:cxn modelId="{B3D4D3A7-60B0-4E6A-9B52-7CFE10C423FB}" type="presParOf" srcId="{B3D29B8F-36AF-4B3A-BB38-85D738F6A7B9}" destId="{30088278-8DD5-4301-A72C-7F0099C272B8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1E0E1F5-A7F3-443A-8B9D-FA336237197D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4BFB33E-1DFB-4F15-88F4-86925E5C6A13}">
      <dgm:prSet/>
      <dgm:spPr/>
      <dgm:t>
        <a:bodyPr/>
        <a:lstStyle/>
        <a:p>
          <a:r>
            <a:rPr lang="en-US" dirty="0"/>
            <a:t>Other Financing Source to record new subscription with an offsetting expense in the appropriate function</a:t>
          </a:r>
        </a:p>
      </dgm:t>
    </dgm:pt>
    <dgm:pt modelId="{2F7317F0-3870-49B1-9AD7-0CE41E3D323F}" type="parTrans" cxnId="{D5A6A6C7-EE3E-4576-9065-3AAE40486CAF}">
      <dgm:prSet/>
      <dgm:spPr/>
      <dgm:t>
        <a:bodyPr/>
        <a:lstStyle/>
        <a:p>
          <a:endParaRPr lang="en-US"/>
        </a:p>
      </dgm:t>
    </dgm:pt>
    <dgm:pt modelId="{00A5DB49-76C2-45AB-8A03-AF311995C61A}" type="sibTrans" cxnId="{D5A6A6C7-EE3E-4576-9065-3AAE40486CAF}">
      <dgm:prSet/>
      <dgm:spPr/>
      <dgm:t>
        <a:bodyPr/>
        <a:lstStyle/>
        <a:p>
          <a:endParaRPr lang="en-US"/>
        </a:p>
      </dgm:t>
    </dgm:pt>
    <dgm:pt modelId="{292B58D2-3015-45CA-B7C0-1848A75C8525}">
      <dgm:prSet/>
      <dgm:spPr/>
      <dgm:t>
        <a:bodyPr/>
        <a:lstStyle/>
        <a:p>
          <a:r>
            <a:rPr lang="en-US" dirty="0"/>
            <a:t>Debt service expense to record payments on subscription</a:t>
          </a:r>
        </a:p>
      </dgm:t>
    </dgm:pt>
    <dgm:pt modelId="{5C727237-0E0E-4955-8975-E7A3C680A564}" type="parTrans" cxnId="{0E4707F1-7065-4938-8FC7-65865B044337}">
      <dgm:prSet/>
      <dgm:spPr/>
      <dgm:t>
        <a:bodyPr/>
        <a:lstStyle/>
        <a:p>
          <a:endParaRPr lang="en-US"/>
        </a:p>
      </dgm:t>
    </dgm:pt>
    <dgm:pt modelId="{86459F23-367D-492A-B58D-380BB0F471E0}" type="sibTrans" cxnId="{0E4707F1-7065-4938-8FC7-65865B044337}">
      <dgm:prSet/>
      <dgm:spPr/>
      <dgm:t>
        <a:bodyPr/>
        <a:lstStyle/>
        <a:p>
          <a:endParaRPr lang="en-US"/>
        </a:p>
      </dgm:t>
    </dgm:pt>
    <dgm:pt modelId="{48DA5B92-012F-43D8-8F01-C8D25B1AE1D0}" type="pres">
      <dgm:prSet presAssocID="{31E0E1F5-A7F3-443A-8B9D-FA336237197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7CD9217-C832-4A41-8663-1D70627977F8}" type="pres">
      <dgm:prSet presAssocID="{64BFB33E-1DFB-4F15-88F4-86925E5C6A13}" presName="hierRoot1" presStyleCnt="0"/>
      <dgm:spPr/>
    </dgm:pt>
    <dgm:pt modelId="{54C8A673-E11A-49A9-B176-CDDC85E1BD1A}" type="pres">
      <dgm:prSet presAssocID="{64BFB33E-1DFB-4F15-88F4-86925E5C6A13}" presName="composite" presStyleCnt="0"/>
      <dgm:spPr/>
    </dgm:pt>
    <dgm:pt modelId="{DE726F24-F283-4850-887E-513D3F6152CA}" type="pres">
      <dgm:prSet presAssocID="{64BFB33E-1DFB-4F15-88F4-86925E5C6A13}" presName="background" presStyleLbl="node0" presStyleIdx="0" presStyleCnt="2"/>
      <dgm:spPr/>
    </dgm:pt>
    <dgm:pt modelId="{319B33A5-DC6E-488F-B7AD-3FF0A76BFF1F}" type="pres">
      <dgm:prSet presAssocID="{64BFB33E-1DFB-4F15-88F4-86925E5C6A13}" presName="text" presStyleLbl="fgAcc0" presStyleIdx="0" presStyleCnt="2">
        <dgm:presLayoutVars>
          <dgm:chPref val="3"/>
        </dgm:presLayoutVars>
      </dgm:prSet>
      <dgm:spPr/>
    </dgm:pt>
    <dgm:pt modelId="{D4029938-C1A0-4216-BA55-4804863317BF}" type="pres">
      <dgm:prSet presAssocID="{64BFB33E-1DFB-4F15-88F4-86925E5C6A13}" presName="hierChild2" presStyleCnt="0"/>
      <dgm:spPr/>
    </dgm:pt>
    <dgm:pt modelId="{8ABD49DE-1DA8-4350-8797-33DD56B327FF}" type="pres">
      <dgm:prSet presAssocID="{292B58D2-3015-45CA-B7C0-1848A75C8525}" presName="hierRoot1" presStyleCnt="0"/>
      <dgm:spPr/>
    </dgm:pt>
    <dgm:pt modelId="{1A5A4AD1-4956-4772-8896-7647DC62FBC8}" type="pres">
      <dgm:prSet presAssocID="{292B58D2-3015-45CA-B7C0-1848A75C8525}" presName="composite" presStyleCnt="0"/>
      <dgm:spPr/>
    </dgm:pt>
    <dgm:pt modelId="{50F326C3-80F0-4D17-8C16-6F37DB0FF639}" type="pres">
      <dgm:prSet presAssocID="{292B58D2-3015-45CA-B7C0-1848A75C8525}" presName="background" presStyleLbl="node0" presStyleIdx="1" presStyleCnt="2"/>
      <dgm:spPr/>
    </dgm:pt>
    <dgm:pt modelId="{6C38F876-35BE-48BF-89E7-F651EC351D1C}" type="pres">
      <dgm:prSet presAssocID="{292B58D2-3015-45CA-B7C0-1848A75C8525}" presName="text" presStyleLbl="fgAcc0" presStyleIdx="1" presStyleCnt="2">
        <dgm:presLayoutVars>
          <dgm:chPref val="3"/>
        </dgm:presLayoutVars>
      </dgm:prSet>
      <dgm:spPr/>
    </dgm:pt>
    <dgm:pt modelId="{3C971B13-2786-4C81-ADFC-B0A7364493CC}" type="pres">
      <dgm:prSet presAssocID="{292B58D2-3015-45CA-B7C0-1848A75C8525}" presName="hierChild2" presStyleCnt="0"/>
      <dgm:spPr/>
    </dgm:pt>
  </dgm:ptLst>
  <dgm:cxnLst>
    <dgm:cxn modelId="{126B754E-1988-450A-8076-A62A83A55921}" type="presOf" srcId="{292B58D2-3015-45CA-B7C0-1848A75C8525}" destId="{6C38F876-35BE-48BF-89E7-F651EC351D1C}" srcOrd="0" destOrd="0" presId="urn:microsoft.com/office/officeart/2005/8/layout/hierarchy1"/>
    <dgm:cxn modelId="{28B4B99E-C7FC-4F3B-9984-0381AD8D8008}" type="presOf" srcId="{31E0E1F5-A7F3-443A-8B9D-FA336237197D}" destId="{48DA5B92-012F-43D8-8F01-C8D25B1AE1D0}" srcOrd="0" destOrd="0" presId="urn:microsoft.com/office/officeart/2005/8/layout/hierarchy1"/>
    <dgm:cxn modelId="{D5A6A6C7-EE3E-4576-9065-3AAE40486CAF}" srcId="{31E0E1F5-A7F3-443A-8B9D-FA336237197D}" destId="{64BFB33E-1DFB-4F15-88F4-86925E5C6A13}" srcOrd="0" destOrd="0" parTransId="{2F7317F0-3870-49B1-9AD7-0CE41E3D323F}" sibTransId="{00A5DB49-76C2-45AB-8A03-AF311995C61A}"/>
    <dgm:cxn modelId="{CA6C5BF0-2360-427C-8955-BCBBC7805D6F}" type="presOf" srcId="{64BFB33E-1DFB-4F15-88F4-86925E5C6A13}" destId="{319B33A5-DC6E-488F-B7AD-3FF0A76BFF1F}" srcOrd="0" destOrd="0" presId="urn:microsoft.com/office/officeart/2005/8/layout/hierarchy1"/>
    <dgm:cxn modelId="{0E4707F1-7065-4938-8FC7-65865B044337}" srcId="{31E0E1F5-A7F3-443A-8B9D-FA336237197D}" destId="{292B58D2-3015-45CA-B7C0-1848A75C8525}" srcOrd="1" destOrd="0" parTransId="{5C727237-0E0E-4955-8975-E7A3C680A564}" sibTransId="{86459F23-367D-492A-B58D-380BB0F471E0}"/>
    <dgm:cxn modelId="{A28A5411-94FE-44E8-B41C-75DDD79530D5}" type="presParOf" srcId="{48DA5B92-012F-43D8-8F01-C8D25B1AE1D0}" destId="{47CD9217-C832-4A41-8663-1D70627977F8}" srcOrd="0" destOrd="0" presId="urn:microsoft.com/office/officeart/2005/8/layout/hierarchy1"/>
    <dgm:cxn modelId="{A7974936-4228-4FCC-95BE-8FCE56D2C04F}" type="presParOf" srcId="{47CD9217-C832-4A41-8663-1D70627977F8}" destId="{54C8A673-E11A-49A9-B176-CDDC85E1BD1A}" srcOrd="0" destOrd="0" presId="urn:microsoft.com/office/officeart/2005/8/layout/hierarchy1"/>
    <dgm:cxn modelId="{2B3EC4CC-56C0-48E2-AAFC-31B8F81CD9D6}" type="presParOf" srcId="{54C8A673-E11A-49A9-B176-CDDC85E1BD1A}" destId="{DE726F24-F283-4850-887E-513D3F6152CA}" srcOrd="0" destOrd="0" presId="urn:microsoft.com/office/officeart/2005/8/layout/hierarchy1"/>
    <dgm:cxn modelId="{24FBC482-B102-4828-AE68-17BEFA76490C}" type="presParOf" srcId="{54C8A673-E11A-49A9-B176-CDDC85E1BD1A}" destId="{319B33A5-DC6E-488F-B7AD-3FF0A76BFF1F}" srcOrd="1" destOrd="0" presId="urn:microsoft.com/office/officeart/2005/8/layout/hierarchy1"/>
    <dgm:cxn modelId="{CCEB0F4C-733A-4EE7-90DF-EA87D966EC4E}" type="presParOf" srcId="{47CD9217-C832-4A41-8663-1D70627977F8}" destId="{D4029938-C1A0-4216-BA55-4804863317BF}" srcOrd="1" destOrd="0" presId="urn:microsoft.com/office/officeart/2005/8/layout/hierarchy1"/>
    <dgm:cxn modelId="{6B3B2503-C4D8-4917-BE86-077BE1FEEE4F}" type="presParOf" srcId="{48DA5B92-012F-43D8-8F01-C8D25B1AE1D0}" destId="{8ABD49DE-1DA8-4350-8797-33DD56B327FF}" srcOrd="1" destOrd="0" presId="urn:microsoft.com/office/officeart/2005/8/layout/hierarchy1"/>
    <dgm:cxn modelId="{DA3955FB-2A0C-4606-BFF8-0AA2E3205BF9}" type="presParOf" srcId="{8ABD49DE-1DA8-4350-8797-33DD56B327FF}" destId="{1A5A4AD1-4956-4772-8896-7647DC62FBC8}" srcOrd="0" destOrd="0" presId="urn:microsoft.com/office/officeart/2005/8/layout/hierarchy1"/>
    <dgm:cxn modelId="{F40DE1EA-34D5-488E-BF46-07B0ACF8279D}" type="presParOf" srcId="{1A5A4AD1-4956-4772-8896-7647DC62FBC8}" destId="{50F326C3-80F0-4D17-8C16-6F37DB0FF639}" srcOrd="0" destOrd="0" presId="urn:microsoft.com/office/officeart/2005/8/layout/hierarchy1"/>
    <dgm:cxn modelId="{E5606D3D-B031-43B5-BB2E-70D6FD5A7E42}" type="presParOf" srcId="{1A5A4AD1-4956-4772-8896-7647DC62FBC8}" destId="{6C38F876-35BE-48BF-89E7-F651EC351D1C}" srcOrd="1" destOrd="0" presId="urn:microsoft.com/office/officeart/2005/8/layout/hierarchy1"/>
    <dgm:cxn modelId="{BD5735AC-FCA1-46D9-BCF2-B865B30EAF0F}" type="presParOf" srcId="{8ABD49DE-1DA8-4350-8797-33DD56B327FF}" destId="{3C971B13-2786-4C81-ADFC-B0A7364493C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4EE3D9A-831F-43C8-8E9D-1C8AEF80D3F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9CED91-C1D1-4B4A-9940-5CE3F862D67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Probably more centralized storage/management of agreements</a:t>
          </a:r>
        </a:p>
      </dgm:t>
    </dgm:pt>
    <dgm:pt modelId="{B1972F85-9CA4-41C0-9569-90F410712420}" type="parTrans" cxnId="{8ED24808-FFB5-42D4-92E4-A6BEA6742A14}">
      <dgm:prSet/>
      <dgm:spPr/>
      <dgm:t>
        <a:bodyPr/>
        <a:lstStyle/>
        <a:p>
          <a:endParaRPr lang="en-US"/>
        </a:p>
      </dgm:t>
    </dgm:pt>
    <dgm:pt modelId="{4D8EC4A0-7DC6-4A8A-A628-680977F690C1}" type="sibTrans" cxnId="{8ED24808-FFB5-42D4-92E4-A6BEA6742A14}">
      <dgm:prSet/>
      <dgm:spPr/>
      <dgm:t>
        <a:bodyPr/>
        <a:lstStyle/>
        <a:p>
          <a:endParaRPr lang="en-US"/>
        </a:p>
      </dgm:t>
    </dgm:pt>
    <dgm:pt modelId="{3D980EEF-1A80-4489-84CD-C7701087CFA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Probably more potential agreements to analyze</a:t>
          </a:r>
        </a:p>
      </dgm:t>
    </dgm:pt>
    <dgm:pt modelId="{1FF3CBCE-C7E9-47C9-B76B-B0332CB62B2B}" type="parTrans" cxnId="{DD22C7ED-702C-4C51-BD45-739913E254B8}">
      <dgm:prSet/>
      <dgm:spPr/>
      <dgm:t>
        <a:bodyPr/>
        <a:lstStyle/>
        <a:p>
          <a:endParaRPr lang="en-US"/>
        </a:p>
      </dgm:t>
    </dgm:pt>
    <dgm:pt modelId="{005F4F1C-9819-4A96-94B5-BCD6277A39AC}" type="sibTrans" cxnId="{DD22C7ED-702C-4C51-BD45-739913E254B8}">
      <dgm:prSet/>
      <dgm:spPr/>
      <dgm:t>
        <a:bodyPr/>
        <a:lstStyle/>
        <a:p>
          <a:endParaRPr lang="en-US"/>
        </a:p>
      </dgm:t>
    </dgm:pt>
    <dgm:pt modelId="{B45CD583-FFA2-4547-A3B4-5211EA2D2E2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Probably smaller dollar amounts to record </a:t>
          </a:r>
        </a:p>
      </dgm:t>
    </dgm:pt>
    <dgm:pt modelId="{CD1C059F-4E75-4F6A-B33E-C9EC39B36E5B}" type="parTrans" cxnId="{5F60DB46-DAF1-429F-8416-63CCFC450733}">
      <dgm:prSet/>
      <dgm:spPr/>
      <dgm:t>
        <a:bodyPr/>
        <a:lstStyle/>
        <a:p>
          <a:endParaRPr lang="en-US"/>
        </a:p>
      </dgm:t>
    </dgm:pt>
    <dgm:pt modelId="{0E01717C-4FCE-48BA-9504-04D1442DFC23}" type="sibTrans" cxnId="{5F60DB46-DAF1-429F-8416-63CCFC450733}">
      <dgm:prSet/>
      <dgm:spPr/>
      <dgm:t>
        <a:bodyPr/>
        <a:lstStyle/>
        <a:p>
          <a:endParaRPr lang="en-US"/>
        </a:p>
      </dgm:t>
    </dgm:pt>
    <dgm:pt modelId="{959A9C99-5B7F-48E8-8EF1-E5ED2154248C}" type="pres">
      <dgm:prSet presAssocID="{F4EE3D9A-831F-43C8-8E9D-1C8AEF80D3F8}" presName="root" presStyleCnt="0">
        <dgm:presLayoutVars>
          <dgm:dir/>
          <dgm:resizeHandles val="exact"/>
        </dgm:presLayoutVars>
      </dgm:prSet>
      <dgm:spPr/>
    </dgm:pt>
    <dgm:pt modelId="{758BCA1D-DC59-4F85-95DA-D94F56C0B794}" type="pres">
      <dgm:prSet presAssocID="{4E9CED91-C1D1-4B4A-9940-5CE3F862D675}" presName="compNode" presStyleCnt="0"/>
      <dgm:spPr/>
    </dgm:pt>
    <dgm:pt modelId="{6F1EE9D1-6F73-4823-B3CE-7E4890AD8335}" type="pres">
      <dgm:prSet presAssocID="{4E9CED91-C1D1-4B4A-9940-5CE3F862D675}" presName="bgRect" presStyleLbl="bgShp" presStyleIdx="0" presStyleCnt="3"/>
      <dgm:spPr>
        <a:solidFill>
          <a:schemeClr val="bg1"/>
        </a:solidFill>
        <a:ln>
          <a:solidFill>
            <a:schemeClr val="accent1"/>
          </a:solidFill>
        </a:ln>
      </dgm:spPr>
    </dgm:pt>
    <dgm:pt modelId="{92E12FA8-BF32-4863-A649-B0617CCA722E}" type="pres">
      <dgm:prSet presAssocID="{4E9CED91-C1D1-4B4A-9940-5CE3F862D67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nching Diagram"/>
        </a:ext>
      </dgm:extLst>
    </dgm:pt>
    <dgm:pt modelId="{3451BC82-2CEC-4041-A370-F2D495D09F62}" type="pres">
      <dgm:prSet presAssocID="{4E9CED91-C1D1-4B4A-9940-5CE3F862D675}" presName="spaceRect" presStyleCnt="0"/>
      <dgm:spPr/>
    </dgm:pt>
    <dgm:pt modelId="{5214A46A-E247-4402-813A-60AB2E79D50F}" type="pres">
      <dgm:prSet presAssocID="{4E9CED91-C1D1-4B4A-9940-5CE3F862D675}" presName="parTx" presStyleLbl="revTx" presStyleIdx="0" presStyleCnt="3">
        <dgm:presLayoutVars>
          <dgm:chMax val="0"/>
          <dgm:chPref val="0"/>
        </dgm:presLayoutVars>
      </dgm:prSet>
      <dgm:spPr/>
    </dgm:pt>
    <dgm:pt modelId="{229FF2A1-1851-4528-8B83-5C07C937EE92}" type="pres">
      <dgm:prSet presAssocID="{4D8EC4A0-7DC6-4A8A-A628-680977F690C1}" presName="sibTrans" presStyleCnt="0"/>
      <dgm:spPr/>
    </dgm:pt>
    <dgm:pt modelId="{962E2D0F-460B-4FF0-B10F-8BE58B5AE769}" type="pres">
      <dgm:prSet presAssocID="{3D980EEF-1A80-4489-84CD-C7701087CFA8}" presName="compNode" presStyleCnt="0"/>
      <dgm:spPr/>
    </dgm:pt>
    <dgm:pt modelId="{DD39846F-4316-4576-988B-35FD37D2A274}" type="pres">
      <dgm:prSet presAssocID="{3D980EEF-1A80-4489-84CD-C7701087CFA8}" presName="bgRect" presStyleLbl="bgShp" presStyleIdx="1" presStyleCnt="3"/>
      <dgm:spPr>
        <a:solidFill>
          <a:schemeClr val="bg1"/>
        </a:solidFill>
        <a:ln>
          <a:solidFill>
            <a:schemeClr val="accent1"/>
          </a:solidFill>
        </a:ln>
      </dgm:spPr>
    </dgm:pt>
    <dgm:pt modelId="{54D6D1A5-3E14-421B-9B54-CF4F4FF7024D}" type="pres">
      <dgm:prSet presAssocID="{3D980EEF-1A80-4489-84CD-C7701087CFA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A4940B6B-E4D4-4F16-BC92-5993DED25530}" type="pres">
      <dgm:prSet presAssocID="{3D980EEF-1A80-4489-84CD-C7701087CFA8}" presName="spaceRect" presStyleCnt="0"/>
      <dgm:spPr/>
    </dgm:pt>
    <dgm:pt modelId="{9773A1A2-4465-4A73-AC97-7949EC0A8B9F}" type="pres">
      <dgm:prSet presAssocID="{3D980EEF-1A80-4489-84CD-C7701087CFA8}" presName="parTx" presStyleLbl="revTx" presStyleIdx="1" presStyleCnt="3">
        <dgm:presLayoutVars>
          <dgm:chMax val="0"/>
          <dgm:chPref val="0"/>
        </dgm:presLayoutVars>
      </dgm:prSet>
      <dgm:spPr/>
    </dgm:pt>
    <dgm:pt modelId="{41FB5E88-9C93-4C47-AA94-C6E0BA7ED209}" type="pres">
      <dgm:prSet presAssocID="{005F4F1C-9819-4A96-94B5-BCD6277A39AC}" presName="sibTrans" presStyleCnt="0"/>
      <dgm:spPr/>
    </dgm:pt>
    <dgm:pt modelId="{0A740062-ACAA-4B31-B1E2-7C4D4F8CE6F2}" type="pres">
      <dgm:prSet presAssocID="{B45CD583-FFA2-4547-A3B4-5211EA2D2E22}" presName="compNode" presStyleCnt="0"/>
      <dgm:spPr/>
    </dgm:pt>
    <dgm:pt modelId="{6D2A88A4-7407-4230-AB80-6A6BC5BCF3DD}" type="pres">
      <dgm:prSet presAssocID="{B45CD583-FFA2-4547-A3B4-5211EA2D2E22}" presName="bgRect" presStyleLbl="bgShp" presStyleIdx="2" presStyleCnt="3"/>
      <dgm:spPr>
        <a:solidFill>
          <a:schemeClr val="bg1"/>
        </a:solidFill>
        <a:ln>
          <a:solidFill>
            <a:schemeClr val="accent1"/>
          </a:solidFill>
        </a:ln>
      </dgm:spPr>
    </dgm:pt>
    <dgm:pt modelId="{670A9FAE-5A89-43D8-A020-25C07C747170}" type="pres">
      <dgm:prSet presAssocID="{B45CD583-FFA2-4547-A3B4-5211EA2D2E2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D731FB21-3F00-42C1-A2F5-C8627EA4BB76}" type="pres">
      <dgm:prSet presAssocID="{B45CD583-FFA2-4547-A3B4-5211EA2D2E22}" presName="spaceRect" presStyleCnt="0"/>
      <dgm:spPr/>
    </dgm:pt>
    <dgm:pt modelId="{2DFDD18E-7BD2-469A-B38C-7E5148BC46A8}" type="pres">
      <dgm:prSet presAssocID="{B45CD583-FFA2-4547-A3B4-5211EA2D2E22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8ED24808-FFB5-42D4-92E4-A6BEA6742A14}" srcId="{F4EE3D9A-831F-43C8-8E9D-1C8AEF80D3F8}" destId="{4E9CED91-C1D1-4B4A-9940-5CE3F862D675}" srcOrd="0" destOrd="0" parTransId="{B1972F85-9CA4-41C0-9569-90F410712420}" sibTransId="{4D8EC4A0-7DC6-4A8A-A628-680977F690C1}"/>
    <dgm:cxn modelId="{B658DF22-5065-43BC-B64E-E648B712CD07}" type="presOf" srcId="{B45CD583-FFA2-4547-A3B4-5211EA2D2E22}" destId="{2DFDD18E-7BD2-469A-B38C-7E5148BC46A8}" srcOrd="0" destOrd="0" presId="urn:microsoft.com/office/officeart/2018/2/layout/IconVerticalSolidList"/>
    <dgm:cxn modelId="{3267EF5E-A362-419F-84EC-4463EF27EDDA}" type="presOf" srcId="{4E9CED91-C1D1-4B4A-9940-5CE3F862D675}" destId="{5214A46A-E247-4402-813A-60AB2E79D50F}" srcOrd="0" destOrd="0" presId="urn:microsoft.com/office/officeart/2018/2/layout/IconVerticalSolidList"/>
    <dgm:cxn modelId="{5F60DB46-DAF1-429F-8416-63CCFC450733}" srcId="{F4EE3D9A-831F-43C8-8E9D-1C8AEF80D3F8}" destId="{B45CD583-FFA2-4547-A3B4-5211EA2D2E22}" srcOrd="2" destOrd="0" parTransId="{CD1C059F-4E75-4F6A-B33E-C9EC39B36E5B}" sibTransId="{0E01717C-4FCE-48BA-9504-04D1442DFC23}"/>
    <dgm:cxn modelId="{38D8AECA-6889-43DE-9307-0A9222477414}" type="presOf" srcId="{F4EE3D9A-831F-43C8-8E9D-1C8AEF80D3F8}" destId="{959A9C99-5B7F-48E8-8EF1-E5ED2154248C}" srcOrd="0" destOrd="0" presId="urn:microsoft.com/office/officeart/2018/2/layout/IconVerticalSolidList"/>
    <dgm:cxn modelId="{DD22C7ED-702C-4C51-BD45-739913E254B8}" srcId="{F4EE3D9A-831F-43C8-8E9D-1C8AEF80D3F8}" destId="{3D980EEF-1A80-4489-84CD-C7701087CFA8}" srcOrd="1" destOrd="0" parTransId="{1FF3CBCE-C7E9-47C9-B76B-B0332CB62B2B}" sibTransId="{005F4F1C-9819-4A96-94B5-BCD6277A39AC}"/>
    <dgm:cxn modelId="{9E34D2FB-91B8-4513-B8CF-FD93520AE398}" type="presOf" srcId="{3D980EEF-1A80-4489-84CD-C7701087CFA8}" destId="{9773A1A2-4465-4A73-AC97-7949EC0A8B9F}" srcOrd="0" destOrd="0" presId="urn:microsoft.com/office/officeart/2018/2/layout/IconVerticalSolidList"/>
    <dgm:cxn modelId="{D1962DB4-7B8D-4462-B231-901204FFBDC2}" type="presParOf" srcId="{959A9C99-5B7F-48E8-8EF1-E5ED2154248C}" destId="{758BCA1D-DC59-4F85-95DA-D94F56C0B794}" srcOrd="0" destOrd="0" presId="urn:microsoft.com/office/officeart/2018/2/layout/IconVerticalSolidList"/>
    <dgm:cxn modelId="{F0667C99-AF50-4036-AFCD-6C9C73222AED}" type="presParOf" srcId="{758BCA1D-DC59-4F85-95DA-D94F56C0B794}" destId="{6F1EE9D1-6F73-4823-B3CE-7E4890AD8335}" srcOrd="0" destOrd="0" presId="urn:microsoft.com/office/officeart/2018/2/layout/IconVerticalSolidList"/>
    <dgm:cxn modelId="{BCD89360-BD81-4550-8273-39121F287194}" type="presParOf" srcId="{758BCA1D-DC59-4F85-95DA-D94F56C0B794}" destId="{92E12FA8-BF32-4863-A649-B0617CCA722E}" srcOrd="1" destOrd="0" presId="urn:microsoft.com/office/officeart/2018/2/layout/IconVerticalSolidList"/>
    <dgm:cxn modelId="{D002129B-DBEB-4D62-9806-A1E051917257}" type="presParOf" srcId="{758BCA1D-DC59-4F85-95DA-D94F56C0B794}" destId="{3451BC82-2CEC-4041-A370-F2D495D09F62}" srcOrd="2" destOrd="0" presId="urn:microsoft.com/office/officeart/2018/2/layout/IconVerticalSolidList"/>
    <dgm:cxn modelId="{1CAF03C2-87F0-41E7-AE3C-F10DA980CDD1}" type="presParOf" srcId="{758BCA1D-DC59-4F85-95DA-D94F56C0B794}" destId="{5214A46A-E247-4402-813A-60AB2E79D50F}" srcOrd="3" destOrd="0" presId="urn:microsoft.com/office/officeart/2018/2/layout/IconVerticalSolidList"/>
    <dgm:cxn modelId="{A0BE7A03-7F8F-47A4-9081-EA747F8046CD}" type="presParOf" srcId="{959A9C99-5B7F-48E8-8EF1-E5ED2154248C}" destId="{229FF2A1-1851-4528-8B83-5C07C937EE92}" srcOrd="1" destOrd="0" presId="urn:microsoft.com/office/officeart/2018/2/layout/IconVerticalSolidList"/>
    <dgm:cxn modelId="{6780FFBE-E591-437A-926C-A5F6889C4828}" type="presParOf" srcId="{959A9C99-5B7F-48E8-8EF1-E5ED2154248C}" destId="{962E2D0F-460B-4FF0-B10F-8BE58B5AE769}" srcOrd="2" destOrd="0" presId="urn:microsoft.com/office/officeart/2018/2/layout/IconVerticalSolidList"/>
    <dgm:cxn modelId="{00AD7630-CF89-40FE-97E9-F61061478317}" type="presParOf" srcId="{962E2D0F-460B-4FF0-B10F-8BE58B5AE769}" destId="{DD39846F-4316-4576-988B-35FD37D2A274}" srcOrd="0" destOrd="0" presId="urn:microsoft.com/office/officeart/2018/2/layout/IconVerticalSolidList"/>
    <dgm:cxn modelId="{E7080055-267E-487E-BFFB-F325D5186C3B}" type="presParOf" srcId="{962E2D0F-460B-4FF0-B10F-8BE58B5AE769}" destId="{54D6D1A5-3E14-421B-9B54-CF4F4FF7024D}" srcOrd="1" destOrd="0" presId="urn:microsoft.com/office/officeart/2018/2/layout/IconVerticalSolidList"/>
    <dgm:cxn modelId="{EA042AE1-5F70-4444-9FB2-D3934D05FC22}" type="presParOf" srcId="{962E2D0F-460B-4FF0-B10F-8BE58B5AE769}" destId="{A4940B6B-E4D4-4F16-BC92-5993DED25530}" srcOrd="2" destOrd="0" presId="urn:microsoft.com/office/officeart/2018/2/layout/IconVerticalSolidList"/>
    <dgm:cxn modelId="{982A66B2-A2BC-4924-95CC-B44714B8410E}" type="presParOf" srcId="{962E2D0F-460B-4FF0-B10F-8BE58B5AE769}" destId="{9773A1A2-4465-4A73-AC97-7949EC0A8B9F}" srcOrd="3" destOrd="0" presId="urn:microsoft.com/office/officeart/2018/2/layout/IconVerticalSolidList"/>
    <dgm:cxn modelId="{DC929CB6-5000-417C-88E0-7056DDC8A43E}" type="presParOf" srcId="{959A9C99-5B7F-48E8-8EF1-E5ED2154248C}" destId="{41FB5E88-9C93-4C47-AA94-C6E0BA7ED209}" srcOrd="3" destOrd="0" presId="urn:microsoft.com/office/officeart/2018/2/layout/IconVerticalSolidList"/>
    <dgm:cxn modelId="{98A5DE63-8BB0-4835-8024-EB449A49B9DF}" type="presParOf" srcId="{959A9C99-5B7F-48E8-8EF1-E5ED2154248C}" destId="{0A740062-ACAA-4B31-B1E2-7C4D4F8CE6F2}" srcOrd="4" destOrd="0" presId="urn:microsoft.com/office/officeart/2018/2/layout/IconVerticalSolidList"/>
    <dgm:cxn modelId="{B7DAA531-4BE8-4884-9D44-153E1F1F37A8}" type="presParOf" srcId="{0A740062-ACAA-4B31-B1E2-7C4D4F8CE6F2}" destId="{6D2A88A4-7407-4230-AB80-6A6BC5BCF3DD}" srcOrd="0" destOrd="0" presId="urn:microsoft.com/office/officeart/2018/2/layout/IconVerticalSolidList"/>
    <dgm:cxn modelId="{9A0F4DDA-AB4C-4063-BCE8-C6189C4DB7C4}" type="presParOf" srcId="{0A740062-ACAA-4B31-B1E2-7C4D4F8CE6F2}" destId="{670A9FAE-5A89-43D8-A020-25C07C747170}" srcOrd="1" destOrd="0" presId="urn:microsoft.com/office/officeart/2018/2/layout/IconVerticalSolidList"/>
    <dgm:cxn modelId="{D99DC3D7-6FCB-4024-A88B-06BB667B6AB9}" type="presParOf" srcId="{0A740062-ACAA-4B31-B1E2-7C4D4F8CE6F2}" destId="{D731FB21-3F00-42C1-A2F5-C8627EA4BB76}" srcOrd="2" destOrd="0" presId="urn:microsoft.com/office/officeart/2018/2/layout/IconVerticalSolidList"/>
    <dgm:cxn modelId="{1D9BC0E6-9590-41A6-B2D4-24445893843E}" type="presParOf" srcId="{0A740062-ACAA-4B31-B1E2-7C4D4F8CE6F2}" destId="{2DFDD18E-7BD2-469A-B38C-7E5148BC46A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1B5BDA3-BBAB-4501-AAD3-B3DC6147A1FD}" type="doc">
      <dgm:prSet loTypeId="urn:microsoft.com/office/officeart/2005/8/layout/vProcess5" loCatId="process" qsTypeId="urn:microsoft.com/office/officeart/2005/8/quickstyle/simple1" qsCatId="simple" csTypeId="urn:microsoft.com/office/officeart/2005/8/colors/accent1_4" csCatId="accent1"/>
      <dgm:spPr/>
      <dgm:t>
        <a:bodyPr/>
        <a:lstStyle/>
        <a:p>
          <a:endParaRPr lang="en-US"/>
        </a:p>
      </dgm:t>
    </dgm:pt>
    <dgm:pt modelId="{1A2E3ACC-C45A-4B77-A7BC-C7B7496789CD}">
      <dgm:prSet/>
      <dgm:spPr/>
      <dgm:t>
        <a:bodyPr/>
        <a:lstStyle/>
        <a:p>
          <a:r>
            <a:rPr lang="en-US" dirty="0"/>
            <a:t>There is no recording for SBITAs provided by a government to other entities</a:t>
          </a:r>
        </a:p>
      </dgm:t>
    </dgm:pt>
    <dgm:pt modelId="{07F9EF88-8011-4217-B666-50301214F678}" type="parTrans" cxnId="{5A6C10EE-2575-4E9E-8165-115A820C67C9}">
      <dgm:prSet/>
      <dgm:spPr/>
      <dgm:t>
        <a:bodyPr/>
        <a:lstStyle/>
        <a:p>
          <a:endParaRPr lang="en-US"/>
        </a:p>
      </dgm:t>
    </dgm:pt>
    <dgm:pt modelId="{0DB46574-C2D3-482A-8220-EF0C2DA70129}" type="sibTrans" cxnId="{5A6C10EE-2575-4E9E-8165-115A820C67C9}">
      <dgm:prSet/>
      <dgm:spPr/>
      <dgm:t>
        <a:bodyPr/>
        <a:lstStyle/>
        <a:p>
          <a:endParaRPr lang="en-US" dirty="0"/>
        </a:p>
      </dgm:t>
    </dgm:pt>
    <dgm:pt modelId="{8869DF4D-7526-43A3-9171-2028C315B051}">
      <dgm:prSet/>
      <dgm:spPr/>
      <dgm:t>
        <a:bodyPr/>
        <a:lstStyle/>
        <a:p>
          <a:r>
            <a:rPr lang="en-US" dirty="0"/>
            <a:t>There is no provision for residual value guarantees or purchase options</a:t>
          </a:r>
        </a:p>
      </dgm:t>
    </dgm:pt>
    <dgm:pt modelId="{F81BC6A5-C17F-401B-A483-0697012A6493}" type="parTrans" cxnId="{A7FE43B2-67BC-4792-99B6-EC1DB9B75D44}">
      <dgm:prSet/>
      <dgm:spPr/>
      <dgm:t>
        <a:bodyPr/>
        <a:lstStyle/>
        <a:p>
          <a:endParaRPr lang="en-US"/>
        </a:p>
      </dgm:t>
    </dgm:pt>
    <dgm:pt modelId="{9B241DB0-A9D2-4C58-9782-A7999DA72AB6}" type="sibTrans" cxnId="{A7FE43B2-67BC-4792-99B6-EC1DB9B75D44}">
      <dgm:prSet/>
      <dgm:spPr/>
      <dgm:t>
        <a:bodyPr/>
        <a:lstStyle/>
        <a:p>
          <a:endParaRPr lang="en-US" dirty="0"/>
        </a:p>
      </dgm:t>
    </dgm:pt>
    <dgm:pt modelId="{A25144E3-D2B6-44A7-8FF0-4302824D95FF}">
      <dgm:prSet/>
      <dgm:spPr/>
      <dgm:t>
        <a:bodyPr/>
        <a:lstStyle/>
        <a:p>
          <a:r>
            <a:rPr lang="en-US" dirty="0"/>
            <a:t>There is no guidance on subleases, sale-leaseback transactions, lease-leaseback transactions, and related-party contracts</a:t>
          </a:r>
        </a:p>
      </dgm:t>
    </dgm:pt>
    <dgm:pt modelId="{21A91F42-17F5-4D97-8446-06FCE06878FB}" type="parTrans" cxnId="{BC59E25A-037F-465E-9820-3D304E810C99}">
      <dgm:prSet/>
      <dgm:spPr/>
      <dgm:t>
        <a:bodyPr/>
        <a:lstStyle/>
        <a:p>
          <a:endParaRPr lang="en-US"/>
        </a:p>
      </dgm:t>
    </dgm:pt>
    <dgm:pt modelId="{4B4755F1-0AB5-4734-A96D-D4ED0A4FD99E}" type="sibTrans" cxnId="{BC59E25A-037F-465E-9820-3D304E810C99}">
      <dgm:prSet/>
      <dgm:spPr/>
      <dgm:t>
        <a:bodyPr/>
        <a:lstStyle/>
        <a:p>
          <a:endParaRPr lang="en-US" dirty="0"/>
        </a:p>
      </dgm:t>
    </dgm:pt>
    <dgm:pt modelId="{49240D8F-477E-4CDC-8A62-DB892C6F6B82}">
      <dgm:prSet/>
      <dgm:spPr/>
      <dgm:t>
        <a:bodyPr/>
        <a:lstStyle/>
        <a:p>
          <a:r>
            <a:rPr lang="en-US" dirty="0"/>
            <a:t>Disclosure of major classes of subscription assets is not required</a:t>
          </a:r>
        </a:p>
      </dgm:t>
    </dgm:pt>
    <dgm:pt modelId="{D9BD9753-54F4-43B8-AC9B-9E84FA96E5D6}" type="parTrans" cxnId="{1819BC62-CB65-4DA8-A872-6009AB9EE9AE}">
      <dgm:prSet/>
      <dgm:spPr/>
      <dgm:t>
        <a:bodyPr/>
        <a:lstStyle/>
        <a:p>
          <a:endParaRPr lang="en-US"/>
        </a:p>
      </dgm:t>
    </dgm:pt>
    <dgm:pt modelId="{C52C4668-46BF-4D2E-9F98-F94CCB8AAEB8}" type="sibTrans" cxnId="{1819BC62-CB65-4DA8-A872-6009AB9EE9AE}">
      <dgm:prSet/>
      <dgm:spPr/>
      <dgm:t>
        <a:bodyPr/>
        <a:lstStyle/>
        <a:p>
          <a:endParaRPr lang="en-US"/>
        </a:p>
      </dgm:t>
    </dgm:pt>
    <dgm:pt modelId="{53CA946C-A4EA-48AB-A84B-9DB6ABF2A911}" type="pres">
      <dgm:prSet presAssocID="{41B5BDA3-BBAB-4501-AAD3-B3DC6147A1FD}" presName="outerComposite" presStyleCnt="0">
        <dgm:presLayoutVars>
          <dgm:chMax val="5"/>
          <dgm:dir/>
          <dgm:resizeHandles val="exact"/>
        </dgm:presLayoutVars>
      </dgm:prSet>
      <dgm:spPr/>
    </dgm:pt>
    <dgm:pt modelId="{7AB7D3C0-9FBC-4FB9-A836-85BEE2F15AAD}" type="pres">
      <dgm:prSet presAssocID="{41B5BDA3-BBAB-4501-AAD3-B3DC6147A1FD}" presName="dummyMaxCanvas" presStyleCnt="0">
        <dgm:presLayoutVars/>
      </dgm:prSet>
      <dgm:spPr/>
    </dgm:pt>
    <dgm:pt modelId="{4824565A-3562-4B13-98D7-B597BD6230C3}" type="pres">
      <dgm:prSet presAssocID="{41B5BDA3-BBAB-4501-AAD3-B3DC6147A1FD}" presName="FourNodes_1" presStyleLbl="node1" presStyleIdx="0" presStyleCnt="4">
        <dgm:presLayoutVars>
          <dgm:bulletEnabled val="1"/>
        </dgm:presLayoutVars>
      </dgm:prSet>
      <dgm:spPr/>
    </dgm:pt>
    <dgm:pt modelId="{D5326257-8543-4527-BE00-2E72BD4E2631}" type="pres">
      <dgm:prSet presAssocID="{41B5BDA3-BBAB-4501-AAD3-B3DC6147A1FD}" presName="FourNodes_2" presStyleLbl="node1" presStyleIdx="1" presStyleCnt="4">
        <dgm:presLayoutVars>
          <dgm:bulletEnabled val="1"/>
        </dgm:presLayoutVars>
      </dgm:prSet>
      <dgm:spPr/>
    </dgm:pt>
    <dgm:pt modelId="{30DC886B-FC06-4B4D-9164-DFFA78882007}" type="pres">
      <dgm:prSet presAssocID="{41B5BDA3-BBAB-4501-AAD3-B3DC6147A1FD}" presName="FourNodes_3" presStyleLbl="node1" presStyleIdx="2" presStyleCnt="4">
        <dgm:presLayoutVars>
          <dgm:bulletEnabled val="1"/>
        </dgm:presLayoutVars>
      </dgm:prSet>
      <dgm:spPr/>
    </dgm:pt>
    <dgm:pt modelId="{19323D3D-7EC3-404A-A031-562301FFFC31}" type="pres">
      <dgm:prSet presAssocID="{41B5BDA3-BBAB-4501-AAD3-B3DC6147A1FD}" presName="FourNodes_4" presStyleLbl="node1" presStyleIdx="3" presStyleCnt="4">
        <dgm:presLayoutVars>
          <dgm:bulletEnabled val="1"/>
        </dgm:presLayoutVars>
      </dgm:prSet>
      <dgm:spPr/>
    </dgm:pt>
    <dgm:pt modelId="{6B8A3831-7D5C-4ACD-A976-D7F6322DBA47}" type="pres">
      <dgm:prSet presAssocID="{41B5BDA3-BBAB-4501-AAD3-B3DC6147A1FD}" presName="FourConn_1-2" presStyleLbl="fgAccFollowNode1" presStyleIdx="0" presStyleCnt="3">
        <dgm:presLayoutVars>
          <dgm:bulletEnabled val="1"/>
        </dgm:presLayoutVars>
      </dgm:prSet>
      <dgm:spPr/>
    </dgm:pt>
    <dgm:pt modelId="{03855778-3281-45AC-9CD7-04F300DCFF7B}" type="pres">
      <dgm:prSet presAssocID="{41B5BDA3-BBAB-4501-AAD3-B3DC6147A1FD}" presName="FourConn_2-3" presStyleLbl="fgAccFollowNode1" presStyleIdx="1" presStyleCnt="3">
        <dgm:presLayoutVars>
          <dgm:bulletEnabled val="1"/>
        </dgm:presLayoutVars>
      </dgm:prSet>
      <dgm:spPr/>
    </dgm:pt>
    <dgm:pt modelId="{9FB084FC-C1B8-4155-9943-DFC5C1DB1665}" type="pres">
      <dgm:prSet presAssocID="{41B5BDA3-BBAB-4501-AAD3-B3DC6147A1FD}" presName="FourConn_3-4" presStyleLbl="fgAccFollowNode1" presStyleIdx="2" presStyleCnt="3">
        <dgm:presLayoutVars>
          <dgm:bulletEnabled val="1"/>
        </dgm:presLayoutVars>
      </dgm:prSet>
      <dgm:spPr/>
    </dgm:pt>
    <dgm:pt modelId="{CA4D5D6E-1971-4AB1-9622-CB77BECADA11}" type="pres">
      <dgm:prSet presAssocID="{41B5BDA3-BBAB-4501-AAD3-B3DC6147A1FD}" presName="FourNodes_1_text" presStyleLbl="node1" presStyleIdx="3" presStyleCnt="4">
        <dgm:presLayoutVars>
          <dgm:bulletEnabled val="1"/>
        </dgm:presLayoutVars>
      </dgm:prSet>
      <dgm:spPr/>
    </dgm:pt>
    <dgm:pt modelId="{C1AE057C-F31E-41F9-ACB8-3A6EF5A282FF}" type="pres">
      <dgm:prSet presAssocID="{41B5BDA3-BBAB-4501-AAD3-B3DC6147A1FD}" presName="FourNodes_2_text" presStyleLbl="node1" presStyleIdx="3" presStyleCnt="4">
        <dgm:presLayoutVars>
          <dgm:bulletEnabled val="1"/>
        </dgm:presLayoutVars>
      </dgm:prSet>
      <dgm:spPr/>
    </dgm:pt>
    <dgm:pt modelId="{FA6A667E-0EA1-448A-AD01-17BCA0913AC2}" type="pres">
      <dgm:prSet presAssocID="{41B5BDA3-BBAB-4501-AAD3-B3DC6147A1FD}" presName="FourNodes_3_text" presStyleLbl="node1" presStyleIdx="3" presStyleCnt="4">
        <dgm:presLayoutVars>
          <dgm:bulletEnabled val="1"/>
        </dgm:presLayoutVars>
      </dgm:prSet>
      <dgm:spPr/>
    </dgm:pt>
    <dgm:pt modelId="{16EB1F25-A21C-41AC-9ED1-BC4F250D9381}" type="pres">
      <dgm:prSet presAssocID="{41B5BDA3-BBAB-4501-AAD3-B3DC6147A1FD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C751A218-E76F-460E-BE10-3C378A25602F}" type="presOf" srcId="{8869DF4D-7526-43A3-9171-2028C315B051}" destId="{D5326257-8543-4527-BE00-2E72BD4E2631}" srcOrd="0" destOrd="0" presId="urn:microsoft.com/office/officeart/2005/8/layout/vProcess5"/>
    <dgm:cxn modelId="{79B69E24-46A3-4093-A612-BAC6658E5D7D}" type="presOf" srcId="{4B4755F1-0AB5-4734-A96D-D4ED0A4FD99E}" destId="{9FB084FC-C1B8-4155-9943-DFC5C1DB1665}" srcOrd="0" destOrd="0" presId="urn:microsoft.com/office/officeart/2005/8/layout/vProcess5"/>
    <dgm:cxn modelId="{3909063D-6AC6-4A49-B5FD-43BD4E479D56}" type="presOf" srcId="{A25144E3-D2B6-44A7-8FF0-4302824D95FF}" destId="{FA6A667E-0EA1-448A-AD01-17BCA0913AC2}" srcOrd="1" destOrd="0" presId="urn:microsoft.com/office/officeart/2005/8/layout/vProcess5"/>
    <dgm:cxn modelId="{1819BC62-CB65-4DA8-A872-6009AB9EE9AE}" srcId="{41B5BDA3-BBAB-4501-AAD3-B3DC6147A1FD}" destId="{49240D8F-477E-4CDC-8A62-DB892C6F6B82}" srcOrd="3" destOrd="0" parTransId="{D9BD9753-54F4-43B8-AC9B-9E84FA96E5D6}" sibTransId="{C52C4668-46BF-4D2E-9F98-F94CCB8AAEB8}"/>
    <dgm:cxn modelId="{C1440E6B-EB22-466C-A480-0DA58BDFD62F}" type="presOf" srcId="{9B241DB0-A9D2-4C58-9782-A7999DA72AB6}" destId="{03855778-3281-45AC-9CD7-04F300DCFF7B}" srcOrd="0" destOrd="0" presId="urn:microsoft.com/office/officeart/2005/8/layout/vProcess5"/>
    <dgm:cxn modelId="{BC59E25A-037F-465E-9820-3D304E810C99}" srcId="{41B5BDA3-BBAB-4501-AAD3-B3DC6147A1FD}" destId="{A25144E3-D2B6-44A7-8FF0-4302824D95FF}" srcOrd="2" destOrd="0" parTransId="{21A91F42-17F5-4D97-8446-06FCE06878FB}" sibTransId="{4B4755F1-0AB5-4734-A96D-D4ED0A4FD99E}"/>
    <dgm:cxn modelId="{F8F1CD93-E94C-40B3-9431-72B7936B08E2}" type="presOf" srcId="{1A2E3ACC-C45A-4B77-A7BC-C7B7496789CD}" destId="{CA4D5D6E-1971-4AB1-9622-CB77BECADA11}" srcOrd="1" destOrd="0" presId="urn:microsoft.com/office/officeart/2005/8/layout/vProcess5"/>
    <dgm:cxn modelId="{203DA399-EAA6-4579-9081-BE794D6020CD}" type="presOf" srcId="{41B5BDA3-BBAB-4501-AAD3-B3DC6147A1FD}" destId="{53CA946C-A4EA-48AB-A84B-9DB6ABF2A911}" srcOrd="0" destOrd="0" presId="urn:microsoft.com/office/officeart/2005/8/layout/vProcess5"/>
    <dgm:cxn modelId="{A7FE43B2-67BC-4792-99B6-EC1DB9B75D44}" srcId="{41B5BDA3-BBAB-4501-AAD3-B3DC6147A1FD}" destId="{8869DF4D-7526-43A3-9171-2028C315B051}" srcOrd="1" destOrd="0" parTransId="{F81BC6A5-C17F-401B-A483-0697012A6493}" sibTransId="{9B241DB0-A9D2-4C58-9782-A7999DA72AB6}"/>
    <dgm:cxn modelId="{980284B5-00B3-48F6-9006-EBE60542C2B7}" type="presOf" srcId="{8869DF4D-7526-43A3-9171-2028C315B051}" destId="{C1AE057C-F31E-41F9-ACB8-3A6EF5A282FF}" srcOrd="1" destOrd="0" presId="urn:microsoft.com/office/officeart/2005/8/layout/vProcess5"/>
    <dgm:cxn modelId="{9A22AECF-8360-4CD6-A6C0-0EBA27BB20F6}" type="presOf" srcId="{0DB46574-C2D3-482A-8220-EF0C2DA70129}" destId="{6B8A3831-7D5C-4ACD-A976-D7F6322DBA47}" srcOrd="0" destOrd="0" presId="urn:microsoft.com/office/officeart/2005/8/layout/vProcess5"/>
    <dgm:cxn modelId="{2F8624DA-4D9E-4BBA-B23C-74926BF47F12}" type="presOf" srcId="{49240D8F-477E-4CDC-8A62-DB892C6F6B82}" destId="{19323D3D-7EC3-404A-A031-562301FFFC31}" srcOrd="0" destOrd="0" presId="urn:microsoft.com/office/officeart/2005/8/layout/vProcess5"/>
    <dgm:cxn modelId="{F5AF38E7-217E-47A8-AC25-1A9DFC76C6AD}" type="presOf" srcId="{49240D8F-477E-4CDC-8A62-DB892C6F6B82}" destId="{16EB1F25-A21C-41AC-9ED1-BC4F250D9381}" srcOrd="1" destOrd="0" presId="urn:microsoft.com/office/officeart/2005/8/layout/vProcess5"/>
    <dgm:cxn modelId="{F3B66AE9-4C78-4F21-83E1-069829CCDAC3}" type="presOf" srcId="{A25144E3-D2B6-44A7-8FF0-4302824D95FF}" destId="{30DC886B-FC06-4B4D-9164-DFFA78882007}" srcOrd="0" destOrd="0" presId="urn:microsoft.com/office/officeart/2005/8/layout/vProcess5"/>
    <dgm:cxn modelId="{5A6C10EE-2575-4E9E-8165-115A820C67C9}" srcId="{41B5BDA3-BBAB-4501-AAD3-B3DC6147A1FD}" destId="{1A2E3ACC-C45A-4B77-A7BC-C7B7496789CD}" srcOrd="0" destOrd="0" parTransId="{07F9EF88-8011-4217-B666-50301214F678}" sibTransId="{0DB46574-C2D3-482A-8220-EF0C2DA70129}"/>
    <dgm:cxn modelId="{D9801BF6-2063-40B1-852A-6CB70150DD30}" type="presOf" srcId="{1A2E3ACC-C45A-4B77-A7BC-C7B7496789CD}" destId="{4824565A-3562-4B13-98D7-B597BD6230C3}" srcOrd="0" destOrd="0" presId="urn:microsoft.com/office/officeart/2005/8/layout/vProcess5"/>
    <dgm:cxn modelId="{EB0F8873-DB5C-406F-9EAA-6D1A8377CC61}" type="presParOf" srcId="{53CA946C-A4EA-48AB-A84B-9DB6ABF2A911}" destId="{7AB7D3C0-9FBC-4FB9-A836-85BEE2F15AAD}" srcOrd="0" destOrd="0" presId="urn:microsoft.com/office/officeart/2005/8/layout/vProcess5"/>
    <dgm:cxn modelId="{58918D66-CC98-420B-B52B-B93FC690CED3}" type="presParOf" srcId="{53CA946C-A4EA-48AB-A84B-9DB6ABF2A911}" destId="{4824565A-3562-4B13-98D7-B597BD6230C3}" srcOrd="1" destOrd="0" presId="urn:microsoft.com/office/officeart/2005/8/layout/vProcess5"/>
    <dgm:cxn modelId="{17F4DBF0-8E55-4818-9766-10BCCBA17DC9}" type="presParOf" srcId="{53CA946C-A4EA-48AB-A84B-9DB6ABF2A911}" destId="{D5326257-8543-4527-BE00-2E72BD4E2631}" srcOrd="2" destOrd="0" presId="urn:microsoft.com/office/officeart/2005/8/layout/vProcess5"/>
    <dgm:cxn modelId="{62CCB2EC-6153-4980-A6FA-FE4771C7AF05}" type="presParOf" srcId="{53CA946C-A4EA-48AB-A84B-9DB6ABF2A911}" destId="{30DC886B-FC06-4B4D-9164-DFFA78882007}" srcOrd="3" destOrd="0" presId="urn:microsoft.com/office/officeart/2005/8/layout/vProcess5"/>
    <dgm:cxn modelId="{16A4D6EA-8B58-4664-BE42-CDEB75FEED07}" type="presParOf" srcId="{53CA946C-A4EA-48AB-A84B-9DB6ABF2A911}" destId="{19323D3D-7EC3-404A-A031-562301FFFC31}" srcOrd="4" destOrd="0" presId="urn:microsoft.com/office/officeart/2005/8/layout/vProcess5"/>
    <dgm:cxn modelId="{EEEAA647-3364-4FF2-A979-F4B506A2767B}" type="presParOf" srcId="{53CA946C-A4EA-48AB-A84B-9DB6ABF2A911}" destId="{6B8A3831-7D5C-4ACD-A976-D7F6322DBA47}" srcOrd="5" destOrd="0" presId="urn:microsoft.com/office/officeart/2005/8/layout/vProcess5"/>
    <dgm:cxn modelId="{FED3FF77-9405-49EC-AE2F-AB0D0D68327B}" type="presParOf" srcId="{53CA946C-A4EA-48AB-A84B-9DB6ABF2A911}" destId="{03855778-3281-45AC-9CD7-04F300DCFF7B}" srcOrd="6" destOrd="0" presId="urn:microsoft.com/office/officeart/2005/8/layout/vProcess5"/>
    <dgm:cxn modelId="{698AAD8A-DC21-48AE-81E6-7F138587D50E}" type="presParOf" srcId="{53CA946C-A4EA-48AB-A84B-9DB6ABF2A911}" destId="{9FB084FC-C1B8-4155-9943-DFC5C1DB1665}" srcOrd="7" destOrd="0" presId="urn:microsoft.com/office/officeart/2005/8/layout/vProcess5"/>
    <dgm:cxn modelId="{930F709B-D987-49D6-AC28-E0A8116811F0}" type="presParOf" srcId="{53CA946C-A4EA-48AB-A84B-9DB6ABF2A911}" destId="{CA4D5D6E-1971-4AB1-9622-CB77BECADA11}" srcOrd="8" destOrd="0" presId="urn:microsoft.com/office/officeart/2005/8/layout/vProcess5"/>
    <dgm:cxn modelId="{EB25ACFE-ACF4-4522-9857-078C0FF497E6}" type="presParOf" srcId="{53CA946C-A4EA-48AB-A84B-9DB6ABF2A911}" destId="{C1AE057C-F31E-41F9-ACB8-3A6EF5A282FF}" srcOrd="9" destOrd="0" presId="urn:microsoft.com/office/officeart/2005/8/layout/vProcess5"/>
    <dgm:cxn modelId="{6F2EF98F-4CE2-4D71-A103-BB62F0D907EB}" type="presParOf" srcId="{53CA946C-A4EA-48AB-A84B-9DB6ABF2A911}" destId="{FA6A667E-0EA1-448A-AD01-17BCA0913AC2}" srcOrd="10" destOrd="0" presId="urn:microsoft.com/office/officeart/2005/8/layout/vProcess5"/>
    <dgm:cxn modelId="{8CC18F58-DEB0-4BE5-9A69-D317125EFCE7}" type="presParOf" srcId="{53CA946C-A4EA-48AB-A84B-9DB6ABF2A911}" destId="{16EB1F25-A21C-41AC-9ED1-BC4F250D9381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A44F0A-7EF9-4DF9-A704-B754339D2473}">
      <dsp:nvSpPr>
        <dsp:cNvPr id="0" name=""/>
        <dsp:cNvSpPr/>
      </dsp:nvSpPr>
      <dsp:spPr>
        <a:xfrm>
          <a:off x="981377" y="319189"/>
          <a:ext cx="3586336" cy="1245487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8BD682-0919-4113-9342-88391EABF179}">
      <dsp:nvSpPr>
        <dsp:cNvPr id="0" name=""/>
        <dsp:cNvSpPr/>
      </dsp:nvSpPr>
      <dsp:spPr>
        <a:xfrm>
          <a:off x="2432592" y="3368965"/>
          <a:ext cx="695026" cy="444816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27BC07-3587-41A5-B450-03AF59C97776}">
      <dsp:nvSpPr>
        <dsp:cNvPr id="0" name=""/>
        <dsp:cNvSpPr/>
      </dsp:nvSpPr>
      <dsp:spPr>
        <a:xfrm>
          <a:off x="1112042" y="3724818"/>
          <a:ext cx="3336126" cy="834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Subscription Period</a:t>
          </a:r>
        </a:p>
      </dsp:txBody>
      <dsp:txXfrm>
        <a:off x="1112042" y="3724818"/>
        <a:ext cx="3336126" cy="834031"/>
      </dsp:txXfrm>
    </dsp:sp>
    <dsp:sp modelId="{5F153201-A8F1-462E-93B4-DB43D93F3156}">
      <dsp:nvSpPr>
        <dsp:cNvPr id="0" name=""/>
        <dsp:cNvSpPr/>
      </dsp:nvSpPr>
      <dsp:spPr>
        <a:xfrm>
          <a:off x="2285246" y="1660868"/>
          <a:ext cx="1251047" cy="125104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Termination periods if not exercised</a:t>
          </a:r>
        </a:p>
      </dsp:txBody>
      <dsp:txXfrm>
        <a:off x="2468458" y="1844080"/>
        <a:ext cx="884623" cy="884623"/>
      </dsp:txXfrm>
    </dsp:sp>
    <dsp:sp modelId="{A2655060-C5B3-40DC-9FF9-D48AAFDEBEC2}">
      <dsp:nvSpPr>
        <dsp:cNvPr id="0" name=""/>
        <dsp:cNvSpPr/>
      </dsp:nvSpPr>
      <dsp:spPr>
        <a:xfrm>
          <a:off x="1390052" y="722304"/>
          <a:ext cx="1251047" cy="1251047"/>
        </a:xfrm>
        <a:prstGeom prst="ellips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Extension periods if exercised</a:t>
          </a:r>
        </a:p>
      </dsp:txBody>
      <dsp:txXfrm>
        <a:off x="1573264" y="905516"/>
        <a:ext cx="884623" cy="884623"/>
      </dsp:txXfrm>
    </dsp:sp>
    <dsp:sp modelId="{FC803A2D-49D6-41A1-BBB9-84F58A497E95}">
      <dsp:nvSpPr>
        <dsp:cNvPr id="0" name=""/>
        <dsp:cNvSpPr/>
      </dsp:nvSpPr>
      <dsp:spPr>
        <a:xfrm>
          <a:off x="2668901" y="419829"/>
          <a:ext cx="1251047" cy="1251047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Noncancellable period</a:t>
          </a:r>
        </a:p>
      </dsp:txBody>
      <dsp:txXfrm>
        <a:off x="2852113" y="603041"/>
        <a:ext cx="884623" cy="884623"/>
      </dsp:txXfrm>
    </dsp:sp>
    <dsp:sp modelId="{2D873732-74DF-401A-9864-F541B6C913F6}">
      <dsp:nvSpPr>
        <dsp:cNvPr id="0" name=""/>
        <dsp:cNvSpPr/>
      </dsp:nvSpPr>
      <dsp:spPr>
        <a:xfrm>
          <a:off x="834031" y="166283"/>
          <a:ext cx="3892147" cy="3113718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956ED3-9827-415A-941C-1D819DFBF617}">
      <dsp:nvSpPr>
        <dsp:cNvPr id="0" name=""/>
        <dsp:cNvSpPr/>
      </dsp:nvSpPr>
      <dsp:spPr>
        <a:xfrm>
          <a:off x="0" y="964191"/>
          <a:ext cx="2828924" cy="17963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258354-4FD0-4CBD-B4C9-B06B64403E06}">
      <dsp:nvSpPr>
        <dsp:cNvPr id="0" name=""/>
        <dsp:cNvSpPr/>
      </dsp:nvSpPr>
      <dsp:spPr>
        <a:xfrm>
          <a:off x="314325" y="1262800"/>
          <a:ext cx="2828924" cy="17963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Interest rate charged by SBITA vendor</a:t>
          </a:r>
        </a:p>
      </dsp:txBody>
      <dsp:txXfrm>
        <a:off x="366939" y="1315414"/>
        <a:ext cx="2723696" cy="1691139"/>
      </dsp:txXfrm>
    </dsp:sp>
    <dsp:sp modelId="{0773ADB3-54D7-4B29-BAB8-E02D2D20C636}">
      <dsp:nvSpPr>
        <dsp:cNvPr id="0" name=""/>
        <dsp:cNvSpPr/>
      </dsp:nvSpPr>
      <dsp:spPr>
        <a:xfrm>
          <a:off x="3457574" y="964191"/>
          <a:ext cx="2828924" cy="17963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5DBE88-C06E-4CCE-8C50-C09120840CBE}">
      <dsp:nvSpPr>
        <dsp:cNvPr id="0" name=""/>
        <dsp:cNvSpPr/>
      </dsp:nvSpPr>
      <dsp:spPr>
        <a:xfrm>
          <a:off x="3771900" y="1262800"/>
          <a:ext cx="2828924" cy="17963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OR</a:t>
          </a:r>
        </a:p>
      </dsp:txBody>
      <dsp:txXfrm>
        <a:off x="3824514" y="1315414"/>
        <a:ext cx="2723696" cy="1691139"/>
      </dsp:txXfrm>
    </dsp:sp>
    <dsp:sp modelId="{37DB87D4-0FB4-4E56-BEB0-CBDCE011B4C1}">
      <dsp:nvSpPr>
        <dsp:cNvPr id="0" name=""/>
        <dsp:cNvSpPr/>
      </dsp:nvSpPr>
      <dsp:spPr>
        <a:xfrm>
          <a:off x="6915149" y="964191"/>
          <a:ext cx="2828924" cy="17963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532636-85B2-409A-A9D6-B8C5E1B6DEDA}">
      <dsp:nvSpPr>
        <dsp:cNvPr id="0" name=""/>
        <dsp:cNvSpPr/>
      </dsp:nvSpPr>
      <dsp:spPr>
        <a:xfrm>
          <a:off x="7229475" y="1262800"/>
          <a:ext cx="2828924" cy="17963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Government’s estimated incremental borrowing rate*</a:t>
          </a:r>
        </a:p>
      </dsp:txBody>
      <dsp:txXfrm>
        <a:off x="7282089" y="1315414"/>
        <a:ext cx="2723696" cy="16911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1C44CE-7238-4B26-9D51-B71AE389D0A9}">
      <dsp:nvSpPr>
        <dsp:cNvPr id="0" name=""/>
        <dsp:cNvSpPr/>
      </dsp:nvSpPr>
      <dsp:spPr>
        <a:xfrm>
          <a:off x="6798" y="326740"/>
          <a:ext cx="2936251" cy="2191849"/>
        </a:xfrm>
        <a:prstGeom prst="round2SameRect">
          <a:avLst>
            <a:gd name="adj1" fmla="val 8000"/>
            <a:gd name="adj2" fmla="val 0"/>
          </a:avLst>
        </a:prstGeom>
        <a:solidFill>
          <a:schemeClr val="lt1"/>
        </a:solidFill>
        <a:ln w="158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1590" tIns="64770" rIns="21590" bIns="2159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Evaluating alternatives, determining needed technology, selecting a vendor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Expensed as incurred</a:t>
          </a:r>
        </a:p>
      </dsp:txBody>
      <dsp:txXfrm>
        <a:off x="58156" y="378098"/>
        <a:ext cx="2833535" cy="2140491"/>
      </dsp:txXfrm>
    </dsp:sp>
    <dsp:sp modelId="{7CFF8C1B-2E50-4FF9-B2E0-BE0293A7B301}">
      <dsp:nvSpPr>
        <dsp:cNvPr id="0" name=""/>
        <dsp:cNvSpPr/>
      </dsp:nvSpPr>
      <dsp:spPr>
        <a:xfrm>
          <a:off x="6798" y="2518589"/>
          <a:ext cx="2936251" cy="942495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600" b="1" kern="1200" dirty="0"/>
            <a:t>PRELIMINARY</a:t>
          </a:r>
          <a:r>
            <a:rPr lang="en-US" sz="1600" kern="1200" dirty="0"/>
            <a:t> </a:t>
          </a:r>
          <a:r>
            <a:rPr lang="en-US" sz="1600" b="1" kern="1200" dirty="0"/>
            <a:t>PROJECT</a:t>
          </a:r>
          <a:r>
            <a:rPr lang="en-US" sz="1600" kern="1200" dirty="0"/>
            <a:t> </a:t>
          </a:r>
          <a:r>
            <a:rPr lang="en-US" sz="1600" b="1" kern="1200" dirty="0"/>
            <a:t>STAGE</a:t>
          </a:r>
        </a:p>
      </dsp:txBody>
      <dsp:txXfrm>
        <a:off x="6798" y="2518589"/>
        <a:ext cx="2067782" cy="942495"/>
      </dsp:txXfrm>
    </dsp:sp>
    <dsp:sp modelId="{5CDACC28-AF98-4DE2-B325-6AB6DC556AC5}">
      <dsp:nvSpPr>
        <dsp:cNvPr id="0" name=""/>
        <dsp:cNvSpPr/>
      </dsp:nvSpPr>
      <dsp:spPr>
        <a:xfrm>
          <a:off x="2157642" y="2668296"/>
          <a:ext cx="1027687" cy="102768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9F9E3E-8985-4C15-9D3D-A52363E883B9}">
      <dsp:nvSpPr>
        <dsp:cNvPr id="0" name=""/>
        <dsp:cNvSpPr/>
      </dsp:nvSpPr>
      <dsp:spPr>
        <a:xfrm>
          <a:off x="3439933" y="326740"/>
          <a:ext cx="2936251" cy="2191849"/>
        </a:xfrm>
        <a:prstGeom prst="round2SameRect">
          <a:avLst>
            <a:gd name="adj1" fmla="val 8000"/>
            <a:gd name="adj2" fmla="val 0"/>
          </a:avLst>
        </a:prstGeom>
        <a:solidFill>
          <a:schemeClr val="lt1"/>
        </a:solidFill>
        <a:ln w="15875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21590" tIns="64770" rIns="21590" bIns="2159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All ancillary charges necessary to place the subscription asset into service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i="1" kern="1200" dirty="0"/>
            <a:t>Maybe data conversion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Generally, capitalized</a:t>
          </a:r>
        </a:p>
      </dsp:txBody>
      <dsp:txXfrm>
        <a:off x="3491291" y="378098"/>
        <a:ext cx="2833535" cy="2140491"/>
      </dsp:txXfrm>
    </dsp:sp>
    <dsp:sp modelId="{3B9D65B8-6067-438C-8BD8-2B45279083FC}">
      <dsp:nvSpPr>
        <dsp:cNvPr id="0" name=""/>
        <dsp:cNvSpPr/>
      </dsp:nvSpPr>
      <dsp:spPr>
        <a:xfrm>
          <a:off x="3439933" y="2518589"/>
          <a:ext cx="2936251" cy="942495"/>
        </a:xfrm>
        <a:prstGeom prst="rect">
          <a:avLst/>
        </a:prstGeom>
        <a:solidFill>
          <a:schemeClr val="accent1">
            <a:shade val="50000"/>
            <a:hueOff val="268329"/>
            <a:satOff val="-6535"/>
            <a:lumOff val="28597"/>
            <a:alphaOff val="0"/>
          </a:schemeClr>
        </a:solidFill>
        <a:ln w="15875" cap="flat" cmpd="sng" algn="ctr">
          <a:solidFill>
            <a:schemeClr val="accent1">
              <a:shade val="50000"/>
              <a:hueOff val="268329"/>
              <a:satOff val="-6535"/>
              <a:lumOff val="285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600" b="1" kern="1200" dirty="0"/>
            <a:t>INITIAL</a:t>
          </a:r>
          <a:r>
            <a:rPr lang="en-US" sz="1600" kern="1200" dirty="0"/>
            <a:t> </a:t>
          </a:r>
          <a:r>
            <a:rPr lang="en-US" sz="1600" b="1" kern="1200" dirty="0"/>
            <a:t>IMPLEMENTATION</a:t>
          </a:r>
          <a:r>
            <a:rPr lang="en-US" sz="1600" kern="1200" dirty="0"/>
            <a:t> </a:t>
          </a:r>
          <a:r>
            <a:rPr lang="en-US" sz="1600" b="1" kern="1200" dirty="0"/>
            <a:t>STAGE</a:t>
          </a:r>
        </a:p>
      </dsp:txBody>
      <dsp:txXfrm>
        <a:off x="3439933" y="2518589"/>
        <a:ext cx="2067782" cy="942495"/>
      </dsp:txXfrm>
    </dsp:sp>
    <dsp:sp modelId="{1415DA78-D3F2-41DA-BF57-C317B5538C80}">
      <dsp:nvSpPr>
        <dsp:cNvPr id="0" name=""/>
        <dsp:cNvSpPr/>
      </dsp:nvSpPr>
      <dsp:spPr>
        <a:xfrm>
          <a:off x="5590778" y="2668296"/>
          <a:ext cx="1027687" cy="1027687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FD0022-BC38-4B7E-A452-8A81F4069A39}">
      <dsp:nvSpPr>
        <dsp:cNvPr id="0" name=""/>
        <dsp:cNvSpPr/>
      </dsp:nvSpPr>
      <dsp:spPr>
        <a:xfrm>
          <a:off x="6873069" y="326740"/>
          <a:ext cx="2936251" cy="2191849"/>
        </a:xfrm>
        <a:prstGeom prst="round2SameRect">
          <a:avLst>
            <a:gd name="adj1" fmla="val 8000"/>
            <a:gd name="adj2" fmla="val 0"/>
          </a:avLst>
        </a:prstGeom>
        <a:solidFill>
          <a:schemeClr val="lt1"/>
        </a:solidFill>
        <a:ln w="15875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21590" tIns="64770" rIns="21590" bIns="2159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Subsequent implementation activities, maintenance, and other activities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i="1" kern="1200" dirty="0"/>
            <a:t>Maybe data conversion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Generally expensed unless they meet specific capitalization criteria</a:t>
          </a:r>
        </a:p>
      </dsp:txBody>
      <dsp:txXfrm>
        <a:off x="6924427" y="378098"/>
        <a:ext cx="2833535" cy="2140491"/>
      </dsp:txXfrm>
    </dsp:sp>
    <dsp:sp modelId="{A02E313A-A4EF-4067-8C7E-8FA4226D69F8}">
      <dsp:nvSpPr>
        <dsp:cNvPr id="0" name=""/>
        <dsp:cNvSpPr/>
      </dsp:nvSpPr>
      <dsp:spPr>
        <a:xfrm>
          <a:off x="6873069" y="2518589"/>
          <a:ext cx="2936251" cy="942495"/>
        </a:xfrm>
        <a:prstGeom prst="rect">
          <a:avLst/>
        </a:prstGeom>
        <a:solidFill>
          <a:schemeClr val="accent3"/>
        </a:solidFill>
        <a:ln w="15875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600" b="1" kern="1200" dirty="0"/>
            <a:t>OPERATION</a:t>
          </a:r>
          <a:r>
            <a:rPr lang="en-US" sz="1600" kern="1200" dirty="0"/>
            <a:t> </a:t>
          </a:r>
          <a:r>
            <a:rPr lang="en-US" sz="1600" b="1" kern="1200" dirty="0"/>
            <a:t>AND ADDITIONAL IMPLEMENTATION STAGE</a:t>
          </a:r>
        </a:p>
      </dsp:txBody>
      <dsp:txXfrm>
        <a:off x="6873069" y="2518589"/>
        <a:ext cx="2067782" cy="942495"/>
      </dsp:txXfrm>
    </dsp:sp>
    <dsp:sp modelId="{6AC677E3-EDAA-448E-836B-F78C80B44155}">
      <dsp:nvSpPr>
        <dsp:cNvPr id="0" name=""/>
        <dsp:cNvSpPr/>
      </dsp:nvSpPr>
      <dsp:spPr>
        <a:xfrm>
          <a:off x="9023913" y="2668296"/>
          <a:ext cx="1027687" cy="1027687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994D64-C554-48FB-9622-2D365F17842A}">
      <dsp:nvSpPr>
        <dsp:cNvPr id="0" name=""/>
        <dsp:cNvSpPr/>
      </dsp:nvSpPr>
      <dsp:spPr>
        <a:xfrm>
          <a:off x="0" y="32805"/>
          <a:ext cx="10058399" cy="599625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Discuss restatement, if any</a:t>
          </a:r>
        </a:p>
      </dsp:txBody>
      <dsp:txXfrm>
        <a:off x="29271" y="62076"/>
        <a:ext cx="9999857" cy="541083"/>
      </dsp:txXfrm>
    </dsp:sp>
    <dsp:sp modelId="{82E590B9-4144-4DD5-A2C4-90307F331526}">
      <dsp:nvSpPr>
        <dsp:cNvPr id="0" name=""/>
        <dsp:cNvSpPr/>
      </dsp:nvSpPr>
      <dsp:spPr>
        <a:xfrm>
          <a:off x="0" y="704430"/>
          <a:ext cx="10058399" cy="599625"/>
        </a:xfrm>
        <a:prstGeom prst="roundRect">
          <a:avLst/>
        </a:prstGeom>
        <a:solidFill>
          <a:schemeClr val="accent1">
            <a:shade val="50000"/>
            <a:hueOff val="134164"/>
            <a:satOff val="-3267"/>
            <a:lumOff val="1429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Discuss capitalization policy for SBITA</a:t>
          </a:r>
        </a:p>
      </dsp:txBody>
      <dsp:txXfrm>
        <a:off x="29271" y="733701"/>
        <a:ext cx="9999857" cy="541083"/>
      </dsp:txXfrm>
    </dsp:sp>
    <dsp:sp modelId="{149CE7A8-5F70-4F2E-BFED-F5D201079CEB}">
      <dsp:nvSpPr>
        <dsp:cNvPr id="0" name=""/>
        <dsp:cNvSpPr/>
      </dsp:nvSpPr>
      <dsp:spPr>
        <a:xfrm>
          <a:off x="0" y="1376055"/>
          <a:ext cx="10058399" cy="599625"/>
        </a:xfrm>
        <a:prstGeom prst="roundRect">
          <a:avLst/>
        </a:prstGeom>
        <a:solidFill>
          <a:schemeClr val="accent1">
            <a:shade val="50000"/>
            <a:hueOff val="268329"/>
            <a:satOff val="-6535"/>
            <a:lumOff val="2859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Discuss SBITA accounting policies</a:t>
          </a:r>
        </a:p>
      </dsp:txBody>
      <dsp:txXfrm>
        <a:off x="29271" y="1405326"/>
        <a:ext cx="9999857" cy="541083"/>
      </dsp:txXfrm>
    </dsp:sp>
    <dsp:sp modelId="{7AECD7C1-8D40-4CE2-88B4-0CBF374C75D5}">
      <dsp:nvSpPr>
        <dsp:cNvPr id="0" name=""/>
        <dsp:cNvSpPr/>
      </dsp:nvSpPr>
      <dsp:spPr>
        <a:xfrm>
          <a:off x="0" y="2047680"/>
          <a:ext cx="10058399" cy="599625"/>
        </a:xfrm>
        <a:prstGeom prst="roundRect">
          <a:avLst/>
        </a:prstGeom>
        <a:solidFill>
          <a:schemeClr val="accent1">
            <a:shade val="50000"/>
            <a:hueOff val="402493"/>
            <a:satOff val="-9802"/>
            <a:lumOff val="4289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Add right-to-use assets to capital asset schedule</a:t>
          </a:r>
        </a:p>
      </dsp:txBody>
      <dsp:txXfrm>
        <a:off x="29271" y="2076951"/>
        <a:ext cx="9999857" cy="541083"/>
      </dsp:txXfrm>
    </dsp:sp>
    <dsp:sp modelId="{6A5DA6B4-CEE9-4EFB-A0C4-C45AC74A7EEB}">
      <dsp:nvSpPr>
        <dsp:cNvPr id="0" name=""/>
        <dsp:cNvSpPr/>
      </dsp:nvSpPr>
      <dsp:spPr>
        <a:xfrm>
          <a:off x="0" y="2719305"/>
          <a:ext cx="10058399" cy="599625"/>
        </a:xfrm>
        <a:prstGeom prst="roundRect">
          <a:avLst/>
        </a:prstGeom>
        <a:solidFill>
          <a:schemeClr val="accent1">
            <a:shade val="50000"/>
            <a:hueOff val="268329"/>
            <a:satOff val="-6535"/>
            <a:lumOff val="2859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Add subscription liabilities to long-term debt schedule</a:t>
          </a:r>
        </a:p>
      </dsp:txBody>
      <dsp:txXfrm>
        <a:off x="29271" y="2748576"/>
        <a:ext cx="9999857" cy="541083"/>
      </dsp:txXfrm>
    </dsp:sp>
    <dsp:sp modelId="{30088278-8DD5-4301-A72C-7F0099C272B8}">
      <dsp:nvSpPr>
        <dsp:cNvPr id="0" name=""/>
        <dsp:cNvSpPr/>
      </dsp:nvSpPr>
      <dsp:spPr>
        <a:xfrm>
          <a:off x="0" y="3390930"/>
          <a:ext cx="10058399" cy="599625"/>
        </a:xfrm>
        <a:prstGeom prst="roundRect">
          <a:avLst/>
        </a:prstGeom>
        <a:solidFill>
          <a:schemeClr val="accent1">
            <a:shade val="50000"/>
            <a:hueOff val="134164"/>
            <a:satOff val="-3267"/>
            <a:lumOff val="1429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New subscription footnote</a:t>
          </a:r>
        </a:p>
      </dsp:txBody>
      <dsp:txXfrm>
        <a:off x="29271" y="3420201"/>
        <a:ext cx="9999857" cy="54108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726F24-F283-4850-887E-513D3F6152CA}">
      <dsp:nvSpPr>
        <dsp:cNvPr id="0" name=""/>
        <dsp:cNvSpPr/>
      </dsp:nvSpPr>
      <dsp:spPr>
        <a:xfrm>
          <a:off x="1227" y="297257"/>
          <a:ext cx="4309690" cy="27366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9B33A5-DC6E-488F-B7AD-3FF0A76BFF1F}">
      <dsp:nvSpPr>
        <dsp:cNvPr id="0" name=""/>
        <dsp:cNvSpPr/>
      </dsp:nvSpPr>
      <dsp:spPr>
        <a:xfrm>
          <a:off x="480082" y="752169"/>
          <a:ext cx="4309690" cy="27366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Other Financing Source to record new subscription with an offsetting expense in the appropriate function</a:t>
          </a:r>
        </a:p>
      </dsp:txBody>
      <dsp:txXfrm>
        <a:off x="560236" y="832323"/>
        <a:ext cx="4149382" cy="2576345"/>
      </dsp:txXfrm>
    </dsp:sp>
    <dsp:sp modelId="{50F326C3-80F0-4D17-8C16-6F37DB0FF639}">
      <dsp:nvSpPr>
        <dsp:cNvPr id="0" name=""/>
        <dsp:cNvSpPr/>
      </dsp:nvSpPr>
      <dsp:spPr>
        <a:xfrm>
          <a:off x="5268627" y="297257"/>
          <a:ext cx="4309690" cy="27366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38F876-35BE-48BF-89E7-F651EC351D1C}">
      <dsp:nvSpPr>
        <dsp:cNvPr id="0" name=""/>
        <dsp:cNvSpPr/>
      </dsp:nvSpPr>
      <dsp:spPr>
        <a:xfrm>
          <a:off x="5747481" y="752169"/>
          <a:ext cx="4309690" cy="27366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Debt service expense to record payments on subscription</a:t>
          </a:r>
        </a:p>
      </dsp:txBody>
      <dsp:txXfrm>
        <a:off x="5827635" y="832323"/>
        <a:ext cx="4149382" cy="257634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1EE9D1-6F73-4823-B3CE-7E4890AD8335}">
      <dsp:nvSpPr>
        <dsp:cNvPr id="0" name=""/>
        <dsp:cNvSpPr/>
      </dsp:nvSpPr>
      <dsp:spPr>
        <a:xfrm>
          <a:off x="0" y="491"/>
          <a:ext cx="10058399" cy="1149250"/>
        </a:xfrm>
        <a:prstGeom prst="roundRect">
          <a:avLst>
            <a:gd name="adj" fmla="val 10000"/>
          </a:avLst>
        </a:prstGeom>
        <a:solidFill>
          <a:schemeClr val="bg1"/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E12FA8-BF32-4863-A649-B0617CCA722E}">
      <dsp:nvSpPr>
        <dsp:cNvPr id="0" name=""/>
        <dsp:cNvSpPr/>
      </dsp:nvSpPr>
      <dsp:spPr>
        <a:xfrm>
          <a:off x="347648" y="259072"/>
          <a:ext cx="632087" cy="6320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14A46A-E247-4402-813A-60AB2E79D50F}">
      <dsp:nvSpPr>
        <dsp:cNvPr id="0" name=""/>
        <dsp:cNvSpPr/>
      </dsp:nvSpPr>
      <dsp:spPr>
        <a:xfrm>
          <a:off x="1327384" y="491"/>
          <a:ext cx="8731015" cy="1149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629" tIns="121629" rIns="121629" bIns="121629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Probably more centralized storage/management of agreements</a:t>
          </a:r>
        </a:p>
      </dsp:txBody>
      <dsp:txXfrm>
        <a:off x="1327384" y="491"/>
        <a:ext cx="8731015" cy="1149250"/>
      </dsp:txXfrm>
    </dsp:sp>
    <dsp:sp modelId="{DD39846F-4316-4576-988B-35FD37D2A274}">
      <dsp:nvSpPr>
        <dsp:cNvPr id="0" name=""/>
        <dsp:cNvSpPr/>
      </dsp:nvSpPr>
      <dsp:spPr>
        <a:xfrm>
          <a:off x="0" y="1437054"/>
          <a:ext cx="10058399" cy="1149250"/>
        </a:xfrm>
        <a:prstGeom prst="roundRect">
          <a:avLst>
            <a:gd name="adj" fmla="val 10000"/>
          </a:avLst>
        </a:prstGeom>
        <a:solidFill>
          <a:schemeClr val="bg1"/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D6D1A5-3E14-421B-9B54-CF4F4FF7024D}">
      <dsp:nvSpPr>
        <dsp:cNvPr id="0" name=""/>
        <dsp:cNvSpPr/>
      </dsp:nvSpPr>
      <dsp:spPr>
        <a:xfrm>
          <a:off x="347648" y="1695636"/>
          <a:ext cx="632087" cy="6320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73A1A2-4465-4A73-AC97-7949EC0A8B9F}">
      <dsp:nvSpPr>
        <dsp:cNvPr id="0" name=""/>
        <dsp:cNvSpPr/>
      </dsp:nvSpPr>
      <dsp:spPr>
        <a:xfrm>
          <a:off x="1327384" y="1437054"/>
          <a:ext cx="8731015" cy="1149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629" tIns="121629" rIns="121629" bIns="121629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Probably more potential agreements to analyze</a:t>
          </a:r>
        </a:p>
      </dsp:txBody>
      <dsp:txXfrm>
        <a:off x="1327384" y="1437054"/>
        <a:ext cx="8731015" cy="1149250"/>
      </dsp:txXfrm>
    </dsp:sp>
    <dsp:sp modelId="{6D2A88A4-7407-4230-AB80-6A6BC5BCF3DD}">
      <dsp:nvSpPr>
        <dsp:cNvPr id="0" name=""/>
        <dsp:cNvSpPr/>
      </dsp:nvSpPr>
      <dsp:spPr>
        <a:xfrm>
          <a:off x="0" y="2873618"/>
          <a:ext cx="10058399" cy="1149250"/>
        </a:xfrm>
        <a:prstGeom prst="roundRect">
          <a:avLst>
            <a:gd name="adj" fmla="val 10000"/>
          </a:avLst>
        </a:prstGeom>
        <a:solidFill>
          <a:schemeClr val="bg1"/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0A9FAE-5A89-43D8-A020-25C07C747170}">
      <dsp:nvSpPr>
        <dsp:cNvPr id="0" name=""/>
        <dsp:cNvSpPr/>
      </dsp:nvSpPr>
      <dsp:spPr>
        <a:xfrm>
          <a:off x="347648" y="3132199"/>
          <a:ext cx="632087" cy="6320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FDD18E-7BD2-469A-B38C-7E5148BC46A8}">
      <dsp:nvSpPr>
        <dsp:cNvPr id="0" name=""/>
        <dsp:cNvSpPr/>
      </dsp:nvSpPr>
      <dsp:spPr>
        <a:xfrm>
          <a:off x="1327384" y="2873618"/>
          <a:ext cx="8731015" cy="1149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629" tIns="121629" rIns="121629" bIns="121629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Probably smaller dollar amounts to record </a:t>
          </a:r>
        </a:p>
      </dsp:txBody>
      <dsp:txXfrm>
        <a:off x="1327384" y="2873618"/>
        <a:ext cx="8731015" cy="114925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24565A-3562-4B13-98D7-B597BD6230C3}">
      <dsp:nvSpPr>
        <dsp:cNvPr id="0" name=""/>
        <dsp:cNvSpPr/>
      </dsp:nvSpPr>
      <dsp:spPr>
        <a:xfrm>
          <a:off x="0" y="0"/>
          <a:ext cx="8046720" cy="832937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There is no recording for SBITAs provided by a government to other entities</a:t>
          </a:r>
        </a:p>
      </dsp:txBody>
      <dsp:txXfrm>
        <a:off x="24396" y="24396"/>
        <a:ext cx="7077531" cy="784145"/>
      </dsp:txXfrm>
    </dsp:sp>
    <dsp:sp modelId="{D5326257-8543-4527-BE00-2E72BD4E2631}">
      <dsp:nvSpPr>
        <dsp:cNvPr id="0" name=""/>
        <dsp:cNvSpPr/>
      </dsp:nvSpPr>
      <dsp:spPr>
        <a:xfrm>
          <a:off x="673912" y="984380"/>
          <a:ext cx="8046720" cy="832937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There is no provision for residual value guarantees or purchase options</a:t>
          </a:r>
        </a:p>
      </dsp:txBody>
      <dsp:txXfrm>
        <a:off x="698308" y="1008776"/>
        <a:ext cx="6782605" cy="784145"/>
      </dsp:txXfrm>
    </dsp:sp>
    <dsp:sp modelId="{30DC886B-FC06-4B4D-9164-DFFA78882007}">
      <dsp:nvSpPr>
        <dsp:cNvPr id="0" name=""/>
        <dsp:cNvSpPr/>
      </dsp:nvSpPr>
      <dsp:spPr>
        <a:xfrm>
          <a:off x="1337767" y="1968761"/>
          <a:ext cx="8046720" cy="832937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402493"/>
            <a:satOff val="-9802"/>
            <a:lumOff val="4289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There is no guidance on subleases, sale-leaseback transactions, lease-leaseback transactions, and related-party contracts</a:t>
          </a:r>
        </a:p>
      </dsp:txBody>
      <dsp:txXfrm>
        <a:off x="1362163" y="1993157"/>
        <a:ext cx="6792664" cy="784145"/>
      </dsp:txXfrm>
    </dsp:sp>
    <dsp:sp modelId="{19323D3D-7EC3-404A-A031-562301FFFC31}">
      <dsp:nvSpPr>
        <dsp:cNvPr id="0" name=""/>
        <dsp:cNvSpPr/>
      </dsp:nvSpPr>
      <dsp:spPr>
        <a:xfrm>
          <a:off x="2011680" y="2953142"/>
          <a:ext cx="8046720" cy="832937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Disclosure of major classes of subscription assets is not required</a:t>
          </a:r>
        </a:p>
      </dsp:txBody>
      <dsp:txXfrm>
        <a:off x="2036076" y="2977538"/>
        <a:ext cx="6782605" cy="784145"/>
      </dsp:txXfrm>
    </dsp:sp>
    <dsp:sp modelId="{6B8A3831-7D5C-4ACD-A976-D7F6322DBA47}">
      <dsp:nvSpPr>
        <dsp:cNvPr id="0" name=""/>
        <dsp:cNvSpPr/>
      </dsp:nvSpPr>
      <dsp:spPr>
        <a:xfrm>
          <a:off x="7505310" y="637954"/>
          <a:ext cx="541409" cy="54140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7627127" y="637954"/>
        <a:ext cx="297775" cy="407410"/>
      </dsp:txXfrm>
    </dsp:sp>
    <dsp:sp modelId="{03855778-3281-45AC-9CD7-04F300DCFF7B}">
      <dsp:nvSpPr>
        <dsp:cNvPr id="0" name=""/>
        <dsp:cNvSpPr/>
      </dsp:nvSpPr>
      <dsp:spPr>
        <a:xfrm>
          <a:off x="8179223" y="1622335"/>
          <a:ext cx="541409" cy="54140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8301040" y="1622335"/>
        <a:ext cx="297775" cy="407410"/>
      </dsp:txXfrm>
    </dsp:sp>
    <dsp:sp modelId="{9FB084FC-C1B8-4155-9943-DFC5C1DB1665}">
      <dsp:nvSpPr>
        <dsp:cNvPr id="0" name=""/>
        <dsp:cNvSpPr/>
      </dsp:nvSpPr>
      <dsp:spPr>
        <a:xfrm>
          <a:off x="8843077" y="2606716"/>
          <a:ext cx="541409" cy="54140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8964894" y="2606716"/>
        <a:ext cx="297775" cy="4074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90F630E-B54C-493C-9685-3EDCA1620C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F10532-26DF-4E23-A574-563CA3607A3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209140-D487-4D2F-A250-11D92BBDB41D}" type="datetimeFigureOut">
              <a:rPr lang="en-US" smtClean="0"/>
              <a:t>6/2/2023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812610-10D1-4E0D-BC7E-FD9F5336388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522E1B-1B4A-4BD1-A56C-80C7F89C818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1AB4F1-D1B1-4C02-B64F-020FAEDDB1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7061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6CBFCD-F414-4319-8823-9A19F95C14AD}" type="datetimeFigureOut">
              <a:rPr lang="en-US" smtClean="0"/>
              <a:t>6/2/2023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4E6BD1-26AF-4971-9897-FE32F965D2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561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27" indent="-171427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Verdan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E6BD1-26AF-4971-9897-FE32F965D24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0086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8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E6BD1-26AF-4971-9897-FE32F965D24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655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E6BD1-26AF-4971-9897-FE32F965D24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625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E6BD1-26AF-4971-9897-FE32F965D24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364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E6BD1-26AF-4971-9897-FE32F965D24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040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E6BD1-26AF-4971-9897-FE32F965D24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186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E6BD1-26AF-4971-9897-FE32F965D24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7671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algn="l"/>
            <a:endParaRPr lang="en-US" sz="2800" b="0" i="0" u="none" strike="noStrike" baseline="0" dirty="0">
              <a:latin typeface="Calibri Light" panose="020F03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E6BD1-26AF-4971-9897-FE32F965D24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3178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8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E6BD1-26AF-4971-9897-FE32F965D24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8281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E6BD1-26AF-4971-9897-FE32F965D24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6973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E6BD1-26AF-4971-9897-FE32F965D24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032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006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97280" y="959368"/>
            <a:ext cx="10058400" cy="356616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8000" spc="-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00051" y="4668563"/>
            <a:ext cx="10058400" cy="1143000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2400" b="1" cap="all" spc="200" baseline="0">
                <a:solidFill>
                  <a:srgbClr val="0067B1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enter presenter name(s)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baseline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/>
            </a:lvl1pPr>
          </a:lstStyle>
          <a:p>
            <a:fld id="{1406DB1A-496A-45F2-9612-2BE834B3469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556342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D1CD15D-1D5E-4064-8BC0-3D60EF7A92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86185" y="6375748"/>
            <a:ext cx="4822804" cy="5254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b="1" dirty="0"/>
              <a:t>Click to enter presentation date</a:t>
            </a:r>
            <a:endParaRPr lang="en-US" dirty="0"/>
          </a:p>
        </p:txBody>
      </p:sp>
      <p:pic>
        <p:nvPicPr>
          <p:cNvPr id="14" name="Picture 13" descr="A picture containing logo&#10;&#10;Description automatically generated">
            <a:extLst>
              <a:ext uri="{FF2B5EF4-FFF2-40B4-BE49-F238E27FC236}">
                <a16:creationId xmlns:a16="http://schemas.microsoft.com/office/drawing/2014/main" id="{D6ACC79A-D8B0-44FA-80E5-592993B51A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185" y="457200"/>
            <a:ext cx="4827382" cy="183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864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576072" indent="-576072">
              <a:buFont typeface="Wingdings" panose="05000000000000000000" pitchFamily="2" charset="2"/>
              <a:buChar char="q"/>
              <a:defRPr/>
            </a:lvl1pPr>
            <a:lvl2pPr marL="1188720" indent="-576072">
              <a:defRPr/>
            </a:lvl2pPr>
            <a:lvl3pPr marL="1737360">
              <a:defRPr/>
            </a:lvl3pPr>
            <a:lvl4pPr marL="2194560">
              <a:defRPr/>
            </a:lvl4pPr>
          </a:lstStyle>
          <a:p>
            <a:pPr lvl="0"/>
            <a:r>
              <a:rPr lang="en-US" dirty="0"/>
              <a:t>First level text</a:t>
            </a:r>
          </a:p>
          <a:p>
            <a:pPr lvl="1"/>
            <a:r>
              <a:rPr lang="en-US" dirty="0"/>
              <a:t>Second level text</a:t>
            </a:r>
          </a:p>
          <a:p>
            <a:pPr lvl="2"/>
            <a:r>
              <a:rPr lang="en-US" dirty="0"/>
              <a:t>Third level text</a:t>
            </a:r>
          </a:p>
          <a:p>
            <a:pPr lvl="3"/>
            <a:r>
              <a:rPr lang="en-US" dirty="0"/>
              <a:t>Fourth level text</a:t>
            </a:r>
          </a:p>
          <a:p>
            <a:pPr lvl="4"/>
            <a:r>
              <a:rPr lang="en-US" dirty="0"/>
              <a:t>Fifth level text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6DB1A-496A-45F2-9612-2BE834B346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315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006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4318" y="758952"/>
            <a:ext cx="6671362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4318" y="4453128"/>
            <a:ext cx="6671362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b="1" cap="all" spc="200" baseline="0">
                <a:solidFill>
                  <a:srgbClr val="0067B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6DB1A-496A-45F2-9612-2BE834B3469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>
            <a:off x="4484318" y="4343400"/>
            <a:ext cx="65988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E6B8116-3401-4E9D-99F2-E52713DB3C5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4388" y="758825"/>
            <a:ext cx="3519487" cy="48371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pic>
        <p:nvPicPr>
          <p:cNvPr id="14" name="Picture 13" descr="A picture containing logo&#10;&#10;Description automatically generated">
            <a:extLst>
              <a:ext uri="{FF2B5EF4-FFF2-40B4-BE49-F238E27FC236}">
                <a16:creationId xmlns:a16="http://schemas.microsoft.com/office/drawing/2014/main" id="{4541AEB2-B7D4-424F-9230-15F6BF824C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458" y="284127"/>
            <a:ext cx="1532465" cy="58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659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6DB1A-496A-45F2-9612-2BE834B346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541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400" b="1" cap="all" baseline="0">
                <a:solidFill>
                  <a:srgbClr val="0067B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400" b="1" cap="all" baseline="0">
                <a:solidFill>
                  <a:srgbClr val="0067B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6DB1A-496A-45F2-9612-2BE834B346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068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6DB1A-496A-45F2-9612-2BE834B346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439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006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1406DB1A-496A-45F2-9612-2BE834B3469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36B74A7A-F471-4659-94D2-D83DD16AC2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458" y="284127"/>
            <a:ext cx="1532465" cy="582656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DB5ED7E-83F0-4D77-BB2F-7D3B172BB2D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1165" y="1105593"/>
            <a:ext cx="10909670" cy="476319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5982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rgbClr val="006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8"/>
            <a:ext cx="3200400" cy="3864907"/>
          </a:xfrm>
        </p:spPr>
        <p:txBody>
          <a:bodyPr anchor="b">
            <a:normAutofit/>
          </a:bodyPr>
          <a:lstStyle>
            <a:lvl1pPr>
              <a:defRPr sz="3600" b="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1014152"/>
            <a:ext cx="6492240" cy="497516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546948"/>
            <a:ext cx="3200400" cy="1758256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rgbClr val="0067B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67B1"/>
                </a:solidFill>
              </a:defRPr>
            </a:lvl1pPr>
          </a:lstStyle>
          <a:p>
            <a:fld id="{1406DB1A-496A-45F2-9612-2BE834B3469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7A9D200E-2071-467A-9226-0D52F642C7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458" y="284127"/>
            <a:ext cx="1532465" cy="58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19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006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noFill/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1406DB1A-496A-45F2-9612-2BE834B34696}" type="slidenum">
              <a:rPr lang="en-US" smtClean="0"/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BF53538A-965F-4676-A546-520DC44BD1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458" y="284127"/>
            <a:ext cx="1532465" cy="58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547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006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20898" y="644683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rgbClr val="FFFFFF"/>
                </a:solidFill>
              </a:defRPr>
            </a:lvl1pPr>
          </a:lstStyle>
          <a:p>
            <a:fld id="{1406DB1A-496A-45F2-9612-2BE834B3469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picture containing logo&#10;&#10;Description automatically generated">
            <a:extLst>
              <a:ext uri="{FF2B5EF4-FFF2-40B4-BE49-F238E27FC236}">
                <a16:creationId xmlns:a16="http://schemas.microsoft.com/office/drawing/2014/main" id="{9EF664FC-579C-45D7-9263-EC9BC62E6B61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458" y="284127"/>
            <a:ext cx="1532465" cy="58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4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571500" indent="-57150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rgbClr val="0067B1"/>
        </a:buClr>
        <a:buSzPct val="85000"/>
        <a:buFont typeface="Wingdings" panose="05000000000000000000" pitchFamily="2" charset="2"/>
        <a:buChar char="q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188720" indent="-5715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0067B1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737360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0067B1"/>
        </a:buClr>
        <a:buFont typeface="Wingdings" panose="05000000000000000000" pitchFamily="2" charset="2"/>
        <a:buChar char="§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194560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0067B1"/>
        </a:buClr>
        <a:buSzPct val="85000"/>
        <a:buFont typeface="Courier New" panose="02070309020205020404" pitchFamily="49" charset="0"/>
        <a:buChar char="o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651760" indent="-457200" algn="l" defTabSz="914400" rtl="0" eaLnBrk="1" latinLnBrk="0" hangingPunct="1">
        <a:lnSpc>
          <a:spcPct val="90000"/>
        </a:lnSpc>
        <a:spcBef>
          <a:spcPts val="600"/>
        </a:spcBef>
        <a:spcAft>
          <a:spcPts val="400"/>
        </a:spcAft>
        <a:buClr>
          <a:srgbClr val="0067B1"/>
        </a:buClr>
        <a:buSzPct val="85000"/>
        <a:buFont typeface="Wingdings" panose="05000000000000000000" pitchFamily="2" charset="2"/>
        <a:buChar char="ü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D5B2C-6681-47CC-99C5-C6748148D2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GASB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4F76-50B2-4F2B-A415-C07258E81E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Amy C. Lewis, CPA &amp; Dustin D. Starr CPA</a:t>
            </a:r>
          </a:p>
        </p:txBody>
      </p:sp>
    </p:spTree>
    <p:extLst>
      <p:ext uri="{BB962C8B-B14F-4D97-AF65-F5344CB8AC3E}">
        <p14:creationId xmlns:p14="http://schemas.microsoft.com/office/powerpoint/2010/main" val="99665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ABBAC-CB16-4DE1-9BD0-33AAD0E00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GASB 101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B16BBF5-C7B5-48D4-8447-EEAB41E7D2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Updates recognition and measurement guidance for compensated absences</a:t>
            </a:r>
          </a:p>
          <a:p>
            <a:r>
              <a:rPr lang="en-US" dirty="0"/>
              <a:t>Aligns guidance under unified model</a:t>
            </a:r>
          </a:p>
          <a:p>
            <a:r>
              <a:rPr lang="en-US" dirty="0"/>
              <a:t>Amends certain previously required disclosures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F205B5A-272F-4279-9049-E04E4AC9547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i="1" dirty="0"/>
              <a:t>Addresses compensated absences recognition and refines related disclosure requirements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FEF0BA-20F5-4C2A-ABE5-755648959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6DB1A-496A-45F2-9612-2BE834B3469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975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18D27-C2B0-4057-9B35-DA0742D3F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GASB 101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491BB-7A36-4FC3-8091-6858924BB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Recognize compensated absence liability for leave that:</a:t>
            </a:r>
          </a:p>
          <a:p>
            <a:pPr lvl="1"/>
            <a:r>
              <a:rPr lang="en-US" dirty="0"/>
              <a:t>Accumulates</a:t>
            </a:r>
          </a:p>
          <a:p>
            <a:pPr lvl="1"/>
            <a:r>
              <a:rPr lang="en-US" dirty="0"/>
              <a:t>Compensation for services already rendered</a:t>
            </a:r>
          </a:p>
          <a:p>
            <a:pPr lvl="1"/>
            <a:r>
              <a:rPr lang="en-US" dirty="0"/>
              <a:t>More likely than not to be used or settled</a:t>
            </a:r>
          </a:p>
          <a:p>
            <a:r>
              <a:rPr lang="en-US" dirty="0"/>
              <a:t>Measure liability for leave based upon applicable pay rates in effect at end of reporting period</a:t>
            </a:r>
          </a:p>
          <a:p>
            <a:r>
              <a:rPr lang="en-US" dirty="0"/>
              <a:t>Amends existing disclose guidance:</a:t>
            </a:r>
          </a:p>
          <a:p>
            <a:pPr lvl="1"/>
            <a:r>
              <a:rPr lang="en-US" dirty="0"/>
              <a:t>Now requires only net change in the liability </a:t>
            </a:r>
          </a:p>
          <a:p>
            <a:pPr lvl="1"/>
            <a:r>
              <a:rPr lang="en-US" dirty="0"/>
              <a:t>No longer required to disclosure which governmental funds used to liquidate liability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29DB93-40B1-475B-A687-813ACC403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6DB1A-496A-45F2-9612-2BE834B3469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175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D5B2C-6681-47CC-99C5-C6748148D2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GASB 96</a:t>
            </a:r>
            <a:br>
              <a:rPr lang="en-US" dirty="0"/>
            </a:br>
            <a:r>
              <a:rPr lang="en-US" sz="4800" dirty="0"/>
              <a:t>Subscription-Based IT Arrangements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263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9B6E2-B45D-B0A6-3AD8-FF7FFF3DA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First…How Do You Feel About Leases?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EE473A-1E23-3E1E-3655-90C420256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6DB1A-496A-45F2-9612-2BE834B34696}" type="slidenum">
              <a:rPr lang="en-US" smtClean="0"/>
              <a:t>13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79D677-CD20-B1F1-F435-F1DBEF17C18C}"/>
              </a:ext>
            </a:extLst>
          </p:cNvPr>
          <p:cNvSpPr txBox="1"/>
          <p:nvPr/>
        </p:nvSpPr>
        <p:spPr>
          <a:xfrm>
            <a:off x="999363" y="4525710"/>
            <a:ext cx="2126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 crushed GASB 87 – bring on GASB 96!</a:t>
            </a:r>
          </a:p>
        </p:txBody>
      </p:sp>
      <p:pic>
        <p:nvPicPr>
          <p:cNvPr id="16" name="Picture 15" descr="Question Cat">
            <a:extLst>
              <a:ext uri="{FF2B5EF4-FFF2-40B4-BE49-F238E27FC236}">
                <a16:creationId xmlns:a16="http://schemas.microsoft.com/office/drawing/2014/main" id="{78C72260-E376-BF37-7B27-C4E60679CA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842" y="1846263"/>
            <a:ext cx="2619375" cy="261937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8BA927B-D5D4-DE2D-2155-6BA335EBECA9}"/>
              </a:ext>
            </a:extLst>
          </p:cNvPr>
          <p:cNvSpPr txBox="1"/>
          <p:nvPr/>
        </p:nvSpPr>
        <p:spPr>
          <a:xfrm>
            <a:off x="6225631" y="4525710"/>
            <a:ext cx="2126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I’m getting there!</a:t>
            </a:r>
          </a:p>
        </p:txBody>
      </p:sp>
      <p:pic>
        <p:nvPicPr>
          <p:cNvPr id="19" name="Picture 18" descr="Fear Taffy Cat">
            <a:extLst>
              <a:ext uri="{FF2B5EF4-FFF2-40B4-BE49-F238E27FC236}">
                <a16:creationId xmlns:a16="http://schemas.microsoft.com/office/drawing/2014/main" id="{B9F94D41-89EA-799F-84B7-E162E41B1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989" y="1729135"/>
            <a:ext cx="2736503" cy="273650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607BB7B-C8E4-11F4-F909-599BD895FC60}"/>
              </a:ext>
            </a:extLst>
          </p:cNvPr>
          <p:cNvSpPr txBox="1"/>
          <p:nvPr/>
        </p:nvSpPr>
        <p:spPr>
          <a:xfrm>
            <a:off x="8495511" y="4525710"/>
            <a:ext cx="2126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OMG!  Is it really time for leases!  HELP!!!!!</a:t>
            </a:r>
          </a:p>
        </p:txBody>
      </p:sp>
      <p:pic>
        <p:nvPicPr>
          <p:cNvPr id="22" name="Picture 21" descr="Cool Panda">
            <a:extLst>
              <a:ext uri="{FF2B5EF4-FFF2-40B4-BE49-F238E27FC236}">
                <a16:creationId xmlns:a16="http://schemas.microsoft.com/office/drawing/2014/main" id="{02B20A9C-1324-D383-33CD-9D09A109E3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63" y="2102265"/>
            <a:ext cx="2363373" cy="2363373"/>
          </a:xfrm>
          <a:prstGeom prst="rect">
            <a:avLst/>
          </a:prstGeom>
        </p:spPr>
      </p:pic>
      <p:pic>
        <p:nvPicPr>
          <p:cNvPr id="26" name="Picture 25" descr="Happy cartoon bee">
            <a:extLst>
              <a:ext uri="{FF2B5EF4-FFF2-40B4-BE49-F238E27FC236}">
                <a16:creationId xmlns:a16="http://schemas.microsoft.com/office/drawing/2014/main" id="{F8373FE3-CB8A-47E0-592A-4F7C7770B5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589" y="1737360"/>
            <a:ext cx="2559613" cy="281227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67702781-B9D9-8B23-9D59-7F3F8F3F920D}"/>
              </a:ext>
            </a:extLst>
          </p:cNvPr>
          <p:cNvSpPr txBox="1"/>
          <p:nvPr/>
        </p:nvSpPr>
        <p:spPr>
          <a:xfrm>
            <a:off x="3674735" y="4609711"/>
            <a:ext cx="2126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I’m feeling good – just need to tweak a few things!</a:t>
            </a:r>
          </a:p>
        </p:txBody>
      </p:sp>
    </p:spTree>
    <p:extLst>
      <p:ext uri="{BB962C8B-B14F-4D97-AF65-F5344CB8AC3E}">
        <p14:creationId xmlns:p14="http://schemas.microsoft.com/office/powerpoint/2010/main" val="2400970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24">
            <a:extLst>
              <a:ext uri="{FF2B5EF4-FFF2-40B4-BE49-F238E27FC236}">
                <a16:creationId xmlns:a16="http://schemas.microsoft.com/office/drawing/2014/main" id="{D829E218-74FB-4455-98BE-F2C5BA897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" name="Rectangle 26">
            <a:extLst>
              <a:ext uri="{FF2B5EF4-FFF2-40B4-BE49-F238E27FC236}">
                <a16:creationId xmlns:a16="http://schemas.microsoft.com/office/drawing/2014/main" id="{7E8D75FD-D4F9-4D11-B70D-82EFCB4CF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8" name="Straight Connector 28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30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4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Pen placed on top of a signature line">
            <a:extLst>
              <a:ext uri="{FF2B5EF4-FFF2-40B4-BE49-F238E27FC236}">
                <a16:creationId xmlns:a16="http://schemas.microsoft.com/office/drawing/2014/main" id="{13629031-5436-51F4-5C78-5B3908A01C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70" name="Rectangle 32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1238442"/>
            <a:ext cx="3635926" cy="4355751"/>
          </a:xfrm>
          <a:prstGeom prst="rect">
            <a:avLst/>
          </a:prstGeom>
          <a:solidFill>
            <a:srgbClr val="000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863549-458D-434B-BC5A-BB3E5D85D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39" y="1475234"/>
            <a:ext cx="3214307" cy="290169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dirty="0">
                <a:solidFill>
                  <a:srgbClr val="FFFFFF"/>
                </a:solidFill>
              </a:rPr>
              <a:t>What is a Subscription-Based IT Arrangement?</a:t>
            </a:r>
          </a:p>
        </p:txBody>
      </p:sp>
      <p:cxnSp>
        <p:nvCxnSpPr>
          <p:cNvPr id="71" name="Straight Connector 34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17722" y="4508519"/>
            <a:ext cx="2926080" cy="0"/>
          </a:xfrm>
          <a:prstGeom prst="line">
            <a:avLst/>
          </a:prstGeom>
          <a:ln w="19050">
            <a:solidFill>
              <a:srgbClr val="FFB9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F91E60-07B9-AF7F-76D9-3339C334A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effectLst>
            <a:outerShdw blurRad="50800" dist="12700" dir="2700000" algn="tl" rotWithShape="0">
              <a:prstClr val="black">
                <a:alpha val="43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1406DB1A-496A-45F2-9612-2BE834B34696}" type="slidenum">
              <a:rPr lang="en-US" sz="1050"/>
              <a:pPr defTabSz="914400">
                <a:spcAft>
                  <a:spcPts val="600"/>
                </a:spcAft>
              </a:pPr>
              <a:t>14</a:t>
            </a:fld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5851174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CBAA539-FB6A-3D87-D25B-2C35C7148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What is a Subscription-Based IT Arrangement?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AA6411-33DB-C27E-CA7B-E9D0ED0172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“SBITA”</a:t>
            </a:r>
          </a:p>
          <a:p>
            <a:r>
              <a:rPr lang="en-US" dirty="0"/>
              <a:t>Defined as: </a:t>
            </a:r>
          </a:p>
          <a:p>
            <a:pPr lvl="1" algn="just"/>
            <a:r>
              <a:rPr lang="en-US" dirty="0"/>
              <a:t>A contract that </a:t>
            </a:r>
            <a:r>
              <a:rPr lang="en-US" b="1" dirty="0"/>
              <a:t>conveys control </a:t>
            </a:r>
            <a:r>
              <a:rPr lang="en-US" dirty="0"/>
              <a:t>of the right to use another party’s information technology (IT) software, </a:t>
            </a:r>
            <a:r>
              <a:rPr lang="en-US" b="1" dirty="0"/>
              <a:t>alone or in combination with tangible capital assets</a:t>
            </a:r>
            <a:r>
              <a:rPr lang="en-US" dirty="0"/>
              <a:t>, as specified in the contract for a </a:t>
            </a:r>
            <a:r>
              <a:rPr lang="en-US" b="1" dirty="0"/>
              <a:t>period of time</a:t>
            </a:r>
            <a:r>
              <a:rPr lang="en-US" dirty="0"/>
              <a:t> in an exchange or exchange-like transaction</a:t>
            </a:r>
          </a:p>
          <a:p>
            <a:pPr algn="just"/>
            <a:r>
              <a:rPr lang="en-US" dirty="0"/>
              <a:t>Think of it as a lease of IT software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D4EEDF-1AB1-47C9-D186-0CB07F312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6DB1A-496A-45F2-9612-2BE834B3469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469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84998-61CA-B85C-CADF-AB6D0DE8F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Conveys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7B9C0-A481-BA6B-1B44-94F6B09C0B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government has the right to obtain the present service capacity from use of the underlying asset</a:t>
            </a:r>
          </a:p>
          <a:p>
            <a:r>
              <a:rPr lang="en-US" dirty="0"/>
              <a:t>The government has the right to determine the manner and use of the underlying asset</a:t>
            </a:r>
          </a:p>
          <a:p>
            <a:r>
              <a:rPr lang="en-US" dirty="0"/>
              <a:t>If a contract is </a:t>
            </a:r>
            <a:r>
              <a:rPr lang="en-US" b="1" u="sng" dirty="0"/>
              <a:t>solely</a:t>
            </a:r>
            <a:r>
              <a:rPr lang="en-US" dirty="0"/>
              <a:t> in place to provide IT support services, it is excluded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F92184-E80B-5794-1603-335A63717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6DB1A-496A-45F2-9612-2BE834B3469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982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FF535-E0AA-38FC-C8E2-B604F786E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Alone or in Combination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0AA8E-DF04-F791-FC20-5E9013EB8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023360"/>
          </a:xfrm>
        </p:spPr>
        <p:txBody>
          <a:bodyPr>
            <a:normAutofit/>
          </a:bodyPr>
          <a:lstStyle/>
          <a:p>
            <a:r>
              <a:rPr lang="en-US" dirty="0"/>
              <a:t>If contract is for a combination of IT software and tangible capital assets:</a:t>
            </a:r>
          </a:p>
          <a:p>
            <a:pPr lvl="1"/>
            <a:r>
              <a:rPr lang="en-US" dirty="0"/>
              <a:t>If software is insignificant compared to the cost of the underlying asset, follow GASB 87</a:t>
            </a:r>
          </a:p>
          <a:p>
            <a:pPr lvl="1"/>
            <a:r>
              <a:rPr lang="en-US" dirty="0"/>
              <a:t>Otherwise, follow GASB 96</a:t>
            </a:r>
          </a:p>
        </p:txBody>
      </p:sp>
      <p:pic>
        <p:nvPicPr>
          <p:cNvPr id="6" name="Picture 5" descr="Pretty home office desk">
            <a:extLst>
              <a:ext uri="{FF2B5EF4-FFF2-40B4-BE49-F238E27FC236}">
                <a16:creationId xmlns:a16="http://schemas.microsoft.com/office/drawing/2014/main" id="{08FD2BDA-FF6F-BCE6-C1A4-429C69A9BE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9" r="33561"/>
          <a:stretch/>
        </p:blipFill>
        <p:spPr>
          <a:xfrm>
            <a:off x="8020570" y="1916318"/>
            <a:ext cx="3135109" cy="347101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B7CFD6-8F65-B235-5E00-D3957414C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406DB1A-496A-45F2-9612-2BE834B34696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7282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F5ABB-D556-9BE6-FFDD-E1ECD7166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Period of Time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EE1BB8C-F41D-7F9A-539B-13DDECFED1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8223833"/>
              </p:ext>
            </p:extLst>
          </p:nvPr>
        </p:nvGraphicFramePr>
        <p:xfrm>
          <a:off x="1096963" y="1846263"/>
          <a:ext cx="5560211" cy="4725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E0AA29-D2A4-B473-69C5-84EF5D345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6DB1A-496A-45F2-9612-2BE834B34696}" type="slidenum">
              <a:rPr lang="en-US" smtClean="0"/>
              <a:t>18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A512A6-E40E-EB19-5286-CD9DB5E6DEA9}"/>
              </a:ext>
            </a:extLst>
          </p:cNvPr>
          <p:cNvSpPr txBox="1"/>
          <p:nvPr/>
        </p:nvSpPr>
        <p:spPr>
          <a:xfrm>
            <a:off x="7148945" y="1939981"/>
            <a:ext cx="2863273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Periods for which </a:t>
            </a:r>
            <a:r>
              <a:rPr lang="en-US" sz="1600" b="1" u="sng" dirty="0"/>
              <a:t>both</a:t>
            </a:r>
            <a:r>
              <a:rPr lang="en-US" sz="1600" dirty="0"/>
              <a:t> the government and the vendor have an option to terminate without permission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2F3CF9-73B5-11F5-F9AA-C189F4FDA037}"/>
              </a:ext>
            </a:extLst>
          </p:cNvPr>
          <p:cNvSpPr txBox="1"/>
          <p:nvPr/>
        </p:nvSpPr>
        <p:spPr>
          <a:xfrm>
            <a:off x="7148944" y="3232012"/>
            <a:ext cx="2863273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Extension periods </a:t>
            </a:r>
            <a:r>
              <a:rPr lang="en-US" sz="1600" b="1" u="sng" dirty="0"/>
              <a:t>not</a:t>
            </a:r>
            <a:r>
              <a:rPr lang="en-US" sz="1600" dirty="0"/>
              <a:t> reasonably expected to be exercised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92B731-D5D0-B791-0C77-766CCBA10E5D}"/>
              </a:ext>
            </a:extLst>
          </p:cNvPr>
          <p:cNvSpPr txBox="1"/>
          <p:nvPr/>
        </p:nvSpPr>
        <p:spPr>
          <a:xfrm>
            <a:off x="7148945" y="4277822"/>
            <a:ext cx="2863273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Termination periods reasonably expected </a:t>
            </a:r>
            <a:r>
              <a:rPr lang="en-US" sz="1600" b="1" u="sng" dirty="0"/>
              <a:t>to be </a:t>
            </a:r>
            <a:r>
              <a:rPr lang="en-US" sz="1600" dirty="0"/>
              <a:t>exercised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E2FE99-3952-3CB5-F953-44B2F37D04FC}"/>
              </a:ext>
            </a:extLst>
          </p:cNvPr>
          <p:cNvSpPr txBox="1"/>
          <p:nvPr/>
        </p:nvSpPr>
        <p:spPr>
          <a:xfrm>
            <a:off x="8123186" y="1822966"/>
            <a:ext cx="11707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X</a:t>
            </a:r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E6A2BE-8D8F-1581-C64C-F4C86DA79060}"/>
              </a:ext>
            </a:extLst>
          </p:cNvPr>
          <p:cNvSpPr txBox="1"/>
          <p:nvPr/>
        </p:nvSpPr>
        <p:spPr>
          <a:xfrm>
            <a:off x="8123186" y="2991491"/>
            <a:ext cx="11707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X</a:t>
            </a:r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59ECBB-CF54-62FA-E0F4-4F591FB4224C}"/>
              </a:ext>
            </a:extLst>
          </p:cNvPr>
          <p:cNvSpPr txBox="1"/>
          <p:nvPr/>
        </p:nvSpPr>
        <p:spPr>
          <a:xfrm>
            <a:off x="8123186" y="3908489"/>
            <a:ext cx="11707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X</a:t>
            </a:r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336BC04-ED21-E645-5800-973EE1B10F77}"/>
              </a:ext>
            </a:extLst>
          </p:cNvPr>
          <p:cNvSpPr txBox="1"/>
          <p:nvPr/>
        </p:nvSpPr>
        <p:spPr>
          <a:xfrm>
            <a:off x="7148944" y="5062021"/>
            <a:ext cx="2863273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Automatic renewals are considered to be termination periods and should be assessed accordingly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E24B3B-3010-E786-86FC-D1A30F85ADEC}"/>
              </a:ext>
            </a:extLst>
          </p:cNvPr>
          <p:cNvSpPr txBox="1"/>
          <p:nvPr/>
        </p:nvSpPr>
        <p:spPr>
          <a:xfrm>
            <a:off x="8127866" y="4938910"/>
            <a:ext cx="11707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accent1"/>
                </a:solidFill>
              </a:rPr>
              <a:t>?</a:t>
            </a:r>
            <a:endParaRPr lang="en-US" sz="9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5217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61C31A-6835-49C8-4503-027CB1E3E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en-US" sz="5400" dirty="0"/>
              <a:t>Common Examples</a:t>
            </a:r>
          </a:p>
        </p:txBody>
      </p:sp>
      <p:pic>
        <p:nvPicPr>
          <p:cNvPr id="6" name="Picture 5" descr="Working space background">
            <a:extLst>
              <a:ext uri="{FF2B5EF4-FFF2-40B4-BE49-F238E27FC236}">
                <a16:creationId xmlns:a16="http://schemas.microsoft.com/office/drawing/2014/main" id="{7EFB7CEA-75ED-CF2A-AF3E-D01253C058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779" r="1" b="1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A3AF6-9647-B52C-2F63-6AE07B1F4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3"/>
            <a:ext cx="6368142" cy="4024137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Cloud-based accounting, workflow, document management, and ERP systems</a:t>
            </a:r>
          </a:p>
          <a:p>
            <a:pPr lvl="1"/>
            <a:r>
              <a:rPr lang="en-US" sz="2000" dirty="0"/>
              <a:t>Office 365</a:t>
            </a:r>
          </a:p>
          <a:p>
            <a:pPr lvl="1"/>
            <a:r>
              <a:rPr lang="en-US" sz="2000" dirty="0"/>
              <a:t>Quickbooks</a:t>
            </a:r>
          </a:p>
          <a:p>
            <a:pPr lvl="1"/>
            <a:r>
              <a:rPr lang="en-US" sz="2000" dirty="0"/>
              <a:t>DocuSign</a:t>
            </a:r>
          </a:p>
          <a:p>
            <a:pPr lvl="1"/>
            <a:r>
              <a:rPr lang="en-US" sz="2000" dirty="0"/>
              <a:t>Bill.com</a:t>
            </a:r>
          </a:p>
          <a:p>
            <a:pPr lvl="1"/>
            <a:r>
              <a:rPr lang="en-US" sz="2000" dirty="0"/>
              <a:t>Outlook</a:t>
            </a:r>
          </a:p>
          <a:p>
            <a:pPr lvl="1"/>
            <a:r>
              <a:rPr lang="en-US" sz="2000" dirty="0"/>
              <a:t>Dropbox</a:t>
            </a:r>
          </a:p>
          <a:p>
            <a:pPr lvl="1"/>
            <a:r>
              <a:rPr lang="en-US" sz="2000" dirty="0"/>
              <a:t>Oracle</a:t>
            </a:r>
          </a:p>
          <a:p>
            <a:pPr lvl="1"/>
            <a:r>
              <a:rPr lang="en-US" sz="2000" dirty="0"/>
              <a:t>Budgeting</a:t>
            </a:r>
          </a:p>
          <a:p>
            <a:pPr lvl="1"/>
            <a:r>
              <a:rPr lang="en-US" sz="2000" dirty="0"/>
              <a:t>Mapping</a:t>
            </a:r>
          </a:p>
          <a:p>
            <a:pPr lvl="1"/>
            <a:r>
              <a:rPr lang="en-US" sz="2000" dirty="0"/>
              <a:t>HR management</a:t>
            </a:r>
          </a:p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FB718C-8AE3-7F6C-79C5-744F2EAE9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406DB1A-496A-45F2-9612-2BE834B34696}" type="slidenum"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pPr>
                <a:spcAft>
                  <a:spcPts val="600"/>
                </a:spcAft>
              </a:pPr>
              <a:t>19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7D9E74B5-B6A7-75B0-82C5-7ABA77082392}"/>
              </a:ext>
            </a:extLst>
          </p:cNvPr>
          <p:cNvSpPr/>
          <p:nvPr/>
        </p:nvSpPr>
        <p:spPr>
          <a:xfrm rot="921449">
            <a:off x="8485280" y="3656369"/>
            <a:ext cx="2931208" cy="1401510"/>
          </a:xfrm>
          <a:prstGeom prst="wedgeEllipseCallout">
            <a:avLst>
              <a:gd name="adj1" fmla="val -53823"/>
              <a:gd name="adj2" fmla="val 27701"/>
            </a:avLst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Just because you have one of these, doesn’t automatically mean they become SBITAs on your financial statements.</a:t>
            </a:r>
          </a:p>
        </p:txBody>
      </p:sp>
    </p:spTree>
    <p:extLst>
      <p:ext uri="{BB962C8B-B14F-4D97-AF65-F5344CB8AC3E}">
        <p14:creationId xmlns:p14="http://schemas.microsoft.com/office/powerpoint/2010/main" val="1671803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3FF7B-ECA4-4B83-9CD4-14BCB6597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GASB 91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1D1FA-7D17-4A69-8508-C2F87561C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3 parties involved</a:t>
            </a:r>
          </a:p>
          <a:p>
            <a:pPr lvl="1"/>
            <a:r>
              <a:rPr lang="en-US" dirty="0"/>
              <a:t>Issuer</a:t>
            </a:r>
          </a:p>
          <a:p>
            <a:pPr lvl="1"/>
            <a:r>
              <a:rPr lang="en-US" dirty="0"/>
              <a:t>Third-party obligor</a:t>
            </a:r>
          </a:p>
          <a:p>
            <a:pPr lvl="1"/>
            <a:r>
              <a:rPr lang="en-US" dirty="0"/>
              <a:t>Debt holder/trustee</a:t>
            </a:r>
          </a:p>
          <a:p>
            <a:r>
              <a:rPr lang="en-US" dirty="0"/>
              <a:t>Lease accounting does not apply to capital assets “leased” as part of a conduit debt obligation</a:t>
            </a:r>
          </a:p>
          <a:p>
            <a:r>
              <a:rPr lang="en-US" dirty="0"/>
              <a:t>Issuer does not record a liability unless they provide an additional/voluntary commitment to support debt service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4C173F-6759-4956-856F-DE6A5586448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i="1" dirty="0"/>
              <a:t>Addresses reporting of conduit debt obligations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66C94E-7DC3-4109-832D-A8E708B8E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6DB1A-496A-45F2-9612-2BE834B3469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287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D829E218-74FB-4455-98BE-F2C5BA897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E8D75FD-D4F9-4D11-B70D-82EFCB4CF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D38589C0-4606-4156-BEC9-696F08B09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rgbClr val="403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CE28C-8AB6-8A19-69A2-04F777E10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640080"/>
            <a:ext cx="3472979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>
                <a:solidFill>
                  <a:srgbClr val="FFFFFF"/>
                </a:solidFill>
              </a:rPr>
              <a:t>What Costs Qualify for SBITA?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55782F-989B-9823-6A63-87E7842A1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3466" y="6459785"/>
            <a:ext cx="74468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spcAft>
                <a:spcPts val="600"/>
              </a:spcAft>
            </a:pPr>
            <a:fld id="{1406DB1A-496A-45F2-9612-2BE834B34696}" type="slidenum">
              <a:rPr lang="en-US" sz="1050"/>
              <a:pPr algn="l" defTabSz="914400">
                <a:spcAft>
                  <a:spcPts val="600"/>
                </a:spcAft>
              </a:pPr>
              <a:t>20</a:t>
            </a:fld>
            <a:endParaRPr lang="en-US" sz="1050" dirty="0"/>
          </a:p>
        </p:txBody>
      </p:sp>
      <p:pic>
        <p:nvPicPr>
          <p:cNvPr id="6" name="Picture 5" descr="Magnifying glass and question mark">
            <a:extLst>
              <a:ext uri="{FF2B5EF4-FFF2-40B4-BE49-F238E27FC236}">
                <a16:creationId xmlns:a16="http://schemas.microsoft.com/office/drawing/2014/main" id="{85064126-8952-05AF-2104-5E31DF4780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05" r="17551"/>
          <a:stretch/>
        </p:blipFill>
        <p:spPr>
          <a:xfrm>
            <a:off x="4639733" y="10"/>
            <a:ext cx="7552266" cy="685799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278668EE-3D16-4B1B-8CFE-482C22669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rgbClr val="FFEA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646482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089B6-9E82-8694-79CC-DAB4810E3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are Variable Payments Treated?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556A8-25AC-787E-FC4B-2CE7A6093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they depend on an index – </a:t>
            </a:r>
            <a:r>
              <a:rPr lang="en-US" b="1" dirty="0">
                <a:solidFill>
                  <a:schemeClr val="accent1"/>
                </a:solidFill>
              </a:rPr>
              <a:t>include index or rate as of commencement</a:t>
            </a:r>
          </a:p>
          <a:p>
            <a:r>
              <a:rPr lang="en-US" dirty="0"/>
              <a:t>If they are fixed in substance – </a:t>
            </a:r>
            <a:r>
              <a:rPr lang="en-US" b="1" dirty="0">
                <a:solidFill>
                  <a:schemeClr val="accent6"/>
                </a:solidFill>
              </a:rPr>
              <a:t>include</a:t>
            </a:r>
          </a:p>
          <a:p>
            <a:r>
              <a:rPr lang="en-US" dirty="0"/>
              <a:t>If they are based on consumption – </a:t>
            </a:r>
            <a:r>
              <a:rPr lang="en-US" b="1" dirty="0">
                <a:solidFill>
                  <a:srgbClr val="FF0000"/>
                </a:solidFill>
              </a:rPr>
              <a:t>do not include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C7070F-8293-7713-D179-147ECB780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6DB1A-496A-45F2-9612-2BE834B34696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9245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D7044-B6F9-3280-FB16-9612DD0EE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Discount Rate is Used?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296CC613-29E4-3546-D2E1-1A3D9BD019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5027510"/>
              </p:ext>
            </p:extLst>
          </p:nvPr>
        </p:nvGraphicFramePr>
        <p:xfrm>
          <a:off x="1097280" y="1845734"/>
          <a:ext cx="100584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3E22F6-C60E-8435-9A06-968F526B6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6DB1A-496A-45F2-9612-2BE834B34696}" type="slidenum">
              <a:rPr lang="en-US" smtClean="0"/>
              <a:t>22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A0D154-DC3E-F319-C710-BE83416B16F8}"/>
              </a:ext>
            </a:extLst>
          </p:cNvPr>
          <p:cNvSpPr txBox="1"/>
          <p:nvPr/>
        </p:nvSpPr>
        <p:spPr>
          <a:xfrm>
            <a:off x="3666146" y="5529129"/>
            <a:ext cx="4657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Subject to significant management judgement</a:t>
            </a:r>
          </a:p>
        </p:txBody>
      </p:sp>
    </p:spTree>
    <p:extLst>
      <p:ext uri="{BB962C8B-B14F-4D97-AF65-F5344CB8AC3E}">
        <p14:creationId xmlns:p14="http://schemas.microsoft.com/office/powerpoint/2010/main" val="17834369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81923-22BB-A2FB-D4BC-0215BE790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Implementation Costs Included?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D19E0B1-BACD-DBB9-1A6E-863793869F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6503372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89392F-B4DF-FCAF-246E-AD9AF890E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6DB1A-496A-45F2-9612-2BE834B34696}" type="slidenum">
              <a:rPr lang="en-US" smtClean="0"/>
              <a:t>23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3295CC-A8D8-A2D3-3BDC-5AE96948A798}"/>
              </a:ext>
            </a:extLst>
          </p:cNvPr>
          <p:cNvSpPr txBox="1"/>
          <p:nvPr/>
        </p:nvSpPr>
        <p:spPr>
          <a:xfrm>
            <a:off x="4264352" y="5868988"/>
            <a:ext cx="343541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Training costs are always expensed</a:t>
            </a:r>
          </a:p>
        </p:txBody>
      </p:sp>
    </p:spTree>
    <p:extLst>
      <p:ext uri="{BB962C8B-B14F-4D97-AF65-F5344CB8AC3E}">
        <p14:creationId xmlns:p14="http://schemas.microsoft.com/office/powerpoint/2010/main" val="35592373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EC9E9-70C0-8C7A-01CA-0A320882C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Subscription Term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AB87B-5F9B-2D91-C553-4B8AFDED6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commencement of the subscription term occurs when the initial implementation stage is complete</a:t>
            </a:r>
          </a:p>
          <a:p>
            <a:r>
              <a:rPr lang="en-US" dirty="0"/>
              <a:t>Payments may be required in advance of this point</a:t>
            </a:r>
          </a:p>
          <a:p>
            <a:pPr lvl="1"/>
            <a:r>
              <a:rPr lang="en-US" dirty="0"/>
              <a:t>Will be included as cost of the subscription asset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0D9C1F-F333-CD44-9F43-D856DBB07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6DB1A-496A-45F2-9612-2BE834B34696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8684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FB36F-041D-89B9-C687-2C9F79101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Perpetual and Short-Term Arrangements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FC4C2-35E4-9079-5B2E-A6B0004653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Perpetual</a:t>
            </a:r>
            <a:r>
              <a:rPr lang="en-US" dirty="0"/>
              <a:t> Licensing Arrangements – Not included under GASB 96</a:t>
            </a:r>
            <a:endParaRPr lang="en-US" i="1" dirty="0"/>
          </a:p>
          <a:p>
            <a:pPr lvl="1"/>
            <a:r>
              <a:rPr lang="en-US" dirty="0"/>
              <a:t>SBITA is intended to recognize those arrangements that grant a right to use an asset for a limited time</a:t>
            </a:r>
          </a:p>
          <a:p>
            <a:pPr lvl="1"/>
            <a:r>
              <a:rPr lang="en-US" dirty="0"/>
              <a:t>These arrangements may be subject to GASB No. 51, </a:t>
            </a:r>
            <a:r>
              <a:rPr lang="en-US" i="1" dirty="0"/>
              <a:t>Accounting and Financial Reporting for Intangible Assets</a:t>
            </a:r>
            <a:endParaRPr lang="en-US" dirty="0"/>
          </a:p>
          <a:p>
            <a:r>
              <a:rPr lang="en-US" b="1" dirty="0"/>
              <a:t>Short-Term</a:t>
            </a:r>
            <a:r>
              <a:rPr lang="en-US" dirty="0"/>
              <a:t> – To qualify as short-term, must have a maximum possible term of 12 months or less</a:t>
            </a:r>
          </a:p>
          <a:p>
            <a:pPr lvl="1"/>
            <a:r>
              <a:rPr lang="en-US" dirty="0"/>
              <a:t>Include all options to extend, regardless of their probability of being exercised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9FEA62-D8CE-2741-A7D8-F10588C19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6DB1A-496A-45F2-9612-2BE834B34696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1712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829E218-74FB-4455-98BE-F2C5BA897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E8D75FD-D4F9-4D11-B70D-82EFCB4CF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4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Exclamation mark on a yellow background">
            <a:extLst>
              <a:ext uri="{FF2B5EF4-FFF2-40B4-BE49-F238E27FC236}">
                <a16:creationId xmlns:a16="http://schemas.microsoft.com/office/drawing/2014/main" id="{53B75126-F046-2BF4-851C-F99B9AA5BD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000"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1238442"/>
            <a:ext cx="3635926" cy="4355751"/>
          </a:xfrm>
          <a:prstGeom prst="rect">
            <a:avLst/>
          </a:prstGeom>
          <a:solidFill>
            <a:srgbClr val="000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81B71C-FDB7-1370-1FFF-F0A027073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39" y="1475234"/>
            <a:ext cx="3214307" cy="290169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How is a SBITA Reported?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17722" y="4508519"/>
            <a:ext cx="2926080" cy="0"/>
          </a:xfrm>
          <a:prstGeom prst="line">
            <a:avLst/>
          </a:prstGeom>
          <a:ln w="19050">
            <a:solidFill>
              <a:srgbClr val="F8B9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7F4BF-45BB-FA25-9BF5-E34530FB1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effectLst>
            <a:outerShdw blurRad="50800" dist="12700" dir="2700000" algn="tl" rotWithShape="0">
              <a:prstClr val="black">
                <a:alpha val="43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1406DB1A-496A-45F2-9612-2BE834B34696}" type="slidenum">
              <a:rPr lang="en-US" sz="1050" smtClean="0"/>
              <a:pPr defTabSz="914400">
                <a:spcAft>
                  <a:spcPts val="600"/>
                </a:spcAft>
              </a:pPr>
              <a:t>26</a:t>
            </a:fld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331125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B33D5-8E95-29D6-0C8A-E757B1CFC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GASB 96 Require?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F1E5C-CCBC-F932-D927-4C16463CDF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qualifying arrangements:</a:t>
            </a:r>
          </a:p>
          <a:p>
            <a:pPr lvl="1"/>
            <a:r>
              <a:rPr lang="en-US" dirty="0"/>
              <a:t>Right-to-use subscription asset</a:t>
            </a:r>
          </a:p>
          <a:p>
            <a:pPr lvl="1"/>
            <a:r>
              <a:rPr lang="en-US" dirty="0"/>
              <a:t>Subscription liability</a:t>
            </a:r>
          </a:p>
          <a:p>
            <a:r>
              <a:rPr lang="en-US" dirty="0"/>
              <a:t>The accounting for SBITAs is based on the accounting for leases under GASB 87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3C9CAD-E6CA-C69E-612B-92D5DFD6C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6DB1A-496A-45F2-9612-2BE834B34696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495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A5043-3944-1A79-EC39-436CC4745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 Transition of GASB 96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6566C-5062-02BB-5B26-EDD9723920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facts and circumstances that existed at the beginning of the earliest period restated, NOT the commencement date of the SBITA</a:t>
            </a:r>
          </a:p>
          <a:p>
            <a:r>
              <a:rPr lang="en-US" dirty="0"/>
              <a:t>Report as a restatement of all periods presented</a:t>
            </a:r>
          </a:p>
          <a:p>
            <a:r>
              <a:rPr lang="en-US" dirty="0"/>
              <a:t>MD&amp;A and RSI do not have to be restated for prior periods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E4AAA7-4A71-77EF-3667-AAC723784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6DB1A-496A-45F2-9612-2BE834B34696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9745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22AAA1-F803-7E86-D26F-755FEAE15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tx1"/>
                </a:solidFill>
              </a:rPr>
              <a:t>What is the Subsequent Accounting?</a:t>
            </a:r>
          </a:p>
        </p:txBody>
      </p:sp>
      <p:pic>
        <p:nvPicPr>
          <p:cNvPr id="6" name="Picture 5" descr="Calculator keypad">
            <a:extLst>
              <a:ext uri="{FF2B5EF4-FFF2-40B4-BE49-F238E27FC236}">
                <a16:creationId xmlns:a16="http://schemas.microsoft.com/office/drawing/2014/main" id="{D448E9B0-FDD4-FF37-AB39-3AA117EC54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6" r="27173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DF343-0874-1B00-1D29-5324A5E6B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4"/>
            <a:ext cx="6368142" cy="3670180"/>
          </a:xfrm>
        </p:spPr>
        <p:txBody>
          <a:bodyPr>
            <a:normAutofit/>
          </a:bodyPr>
          <a:lstStyle/>
          <a:p>
            <a:r>
              <a:rPr lang="en-US" sz="2800" dirty="0"/>
              <a:t>Subscription Asset</a:t>
            </a:r>
          </a:p>
          <a:p>
            <a:pPr lvl="1"/>
            <a:r>
              <a:rPr lang="en-US" sz="2400" dirty="0"/>
              <a:t>The subscription asset should be amortized in a systematic and rational manner over the </a:t>
            </a:r>
            <a:r>
              <a:rPr lang="en-US" sz="2400" b="1" dirty="0"/>
              <a:t>shorter of</a:t>
            </a:r>
            <a:r>
              <a:rPr lang="en-US" sz="2400" dirty="0"/>
              <a:t> the subscription term or the useful life of the underlying IT assets</a:t>
            </a:r>
          </a:p>
          <a:p>
            <a:pPr lvl="1"/>
            <a:r>
              <a:rPr lang="en-US" sz="2400" dirty="0"/>
              <a:t>Amortization expense may be combined with depreciation expense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F08E3C-C3B9-8F9F-7FDB-DA1C9005D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406DB1A-496A-45F2-9612-2BE834B34696}" type="slidenum"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pPr>
                <a:spcAft>
                  <a:spcPts val="600"/>
                </a:spcAft>
              </a:pPr>
              <a:t>29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335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03A4C-B3E8-4E65-84C4-4D49A5A61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GASB 91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A2387-9862-47E3-8780-AAD621D05E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examples of additional commitments by an issuer to support debt service payments are:</a:t>
            </a:r>
          </a:p>
          <a:p>
            <a:pPr lvl="1"/>
            <a:r>
              <a:rPr lang="en-US" dirty="0"/>
              <a:t>Extending a moral obligation pledge</a:t>
            </a:r>
          </a:p>
          <a:p>
            <a:pPr lvl="1"/>
            <a:r>
              <a:rPr lang="en-US" dirty="0"/>
              <a:t>Extending an appropriation pledge</a:t>
            </a:r>
          </a:p>
          <a:p>
            <a:pPr lvl="1"/>
            <a:r>
              <a:rPr lang="en-US" dirty="0"/>
              <a:t>Extending a financial guarantee</a:t>
            </a:r>
          </a:p>
          <a:p>
            <a:pPr lvl="1"/>
            <a:r>
              <a:rPr lang="en-US" dirty="0"/>
              <a:t>Pledging its own property, revenue, or other assets as security</a:t>
            </a:r>
          </a:p>
          <a:p>
            <a:pPr marL="1126998" lvl="1" indent="-514350">
              <a:buFont typeface="+mj-lt"/>
              <a:buAutoNum type="alphaU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6CBDFA-4840-46FE-A603-D3051DE55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6DB1A-496A-45F2-9612-2BE834B3469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5519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22AAA1-F803-7E86-D26F-755FEAE15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tx1"/>
                </a:solidFill>
              </a:rPr>
              <a:t>What is the Subsequent Accounting? </a:t>
            </a:r>
            <a:r>
              <a:rPr lang="en-US" sz="3200" dirty="0">
                <a:solidFill>
                  <a:schemeClr val="tx1"/>
                </a:solidFill>
              </a:rPr>
              <a:t>(cont.)</a:t>
            </a:r>
            <a:endParaRPr lang="en-US" sz="5000" dirty="0">
              <a:solidFill>
                <a:schemeClr val="tx1"/>
              </a:solidFill>
            </a:endParaRPr>
          </a:p>
        </p:txBody>
      </p:sp>
      <p:pic>
        <p:nvPicPr>
          <p:cNvPr id="6" name="Picture 5" descr="Calculator keypad">
            <a:extLst>
              <a:ext uri="{FF2B5EF4-FFF2-40B4-BE49-F238E27FC236}">
                <a16:creationId xmlns:a16="http://schemas.microsoft.com/office/drawing/2014/main" id="{D448E9B0-FDD4-FF37-AB39-3AA117EC54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6" r="27173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DF343-0874-1B00-1D29-5324A5E6B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4"/>
            <a:ext cx="6368142" cy="3670180"/>
          </a:xfrm>
        </p:spPr>
        <p:txBody>
          <a:bodyPr>
            <a:normAutofit/>
          </a:bodyPr>
          <a:lstStyle/>
          <a:p>
            <a:r>
              <a:rPr lang="en-US" sz="2800" dirty="0"/>
              <a:t>Subscription Liability</a:t>
            </a:r>
          </a:p>
          <a:p>
            <a:pPr lvl="1"/>
            <a:r>
              <a:rPr lang="en-US" sz="2400" dirty="0"/>
              <a:t>Reduce liability by principal portion of payments</a:t>
            </a:r>
          </a:p>
          <a:p>
            <a:pPr lvl="1"/>
            <a:r>
              <a:rPr lang="en-US" sz="2400" dirty="0"/>
              <a:t>The discount on the subscription liability should be amortized and reported as interest expense</a:t>
            </a:r>
          </a:p>
          <a:p>
            <a:pPr lvl="1"/>
            <a:r>
              <a:rPr lang="en-US" sz="2400" dirty="0"/>
              <a:t>Consider if accrued interest is required to be reported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F08E3C-C3B9-8F9F-7FDB-DA1C9005D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406DB1A-496A-45F2-9612-2BE834B34696}" type="slidenum"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pPr>
                <a:spcAft>
                  <a:spcPts val="600"/>
                </a:spcAft>
              </a:pPr>
              <a:t>30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0138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3130F-061A-35A4-D94A-321656057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Footnote Changes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394E8829-60A8-C84F-9E6C-42F709E78E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3336108"/>
              </p:ext>
            </p:extLst>
          </p:nvPr>
        </p:nvGraphicFramePr>
        <p:xfrm>
          <a:off x="1097280" y="1845734"/>
          <a:ext cx="100584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C2DE80-6E8F-8A35-8E6F-2CCEE98E6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6DB1A-496A-45F2-9612-2BE834B34696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0988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4B4A8-8CA4-8791-0606-821B1FA3E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For Governmental Funds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0D0750-8251-0F2A-6D13-C8621E8DF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406DB1A-496A-45F2-9612-2BE834B34696}" type="slidenum">
              <a:rPr lang="en-US" smtClean="0"/>
              <a:pPr>
                <a:spcAft>
                  <a:spcPts val="600"/>
                </a:spcAft>
              </a:pPr>
              <a:t>32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9077DE-FCC0-5FFD-C761-0AE5A98E21AB}"/>
              </a:ext>
            </a:extLst>
          </p:cNvPr>
          <p:cNvSpPr txBox="1"/>
          <p:nvPr/>
        </p:nvSpPr>
        <p:spPr>
          <a:xfrm>
            <a:off x="2707626" y="5884595"/>
            <a:ext cx="6837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This may not be consistent with the Budgeting for these arrangements.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2C888584-B37D-9167-DB9F-A897DD1D3E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1370438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77364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F7E42D-8B5A-4FC8-81CD-9E60171F7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rgbClr val="4564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593AD8-F1FA-2118-BBD5-75F1BC249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1994545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What Can I Do to Prepare?</a:t>
            </a:r>
          </a:p>
        </p:txBody>
      </p:sp>
      <p:pic>
        <p:nvPicPr>
          <p:cNvPr id="6" name="Picture 5" descr="Yellow and blue symbols">
            <a:extLst>
              <a:ext uri="{FF2B5EF4-FFF2-40B4-BE49-F238E27FC236}">
                <a16:creationId xmlns:a16="http://schemas.microsoft.com/office/drawing/2014/main" id="{FC3719E0-772A-E364-7965-74CAEF791F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2" r="7318" b="1"/>
          <a:stretch/>
        </p:blipFill>
        <p:spPr>
          <a:xfrm>
            <a:off x="4075043" y="10"/>
            <a:ext cx="811127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C04651D-B9F4-4935-A02D-364153FBD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rgbClr val="E09F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6B8C58-DFA3-C326-1FC3-5041018A8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09742" y="6459785"/>
            <a:ext cx="60274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406DB1A-496A-45F2-9612-2BE834B34696}" type="slidenum">
              <a:rPr lang="en-US" smtClean="0"/>
              <a:pPr>
                <a:spcAft>
                  <a:spcPts val="600"/>
                </a:spcAft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535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829E218-74FB-4455-98BE-F2C5BA897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8D75FD-D4F9-4D11-B70D-82EFCB4CF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4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Close-up of hopscotch on a sidewalk">
            <a:extLst>
              <a:ext uri="{FF2B5EF4-FFF2-40B4-BE49-F238E27FC236}">
                <a16:creationId xmlns:a16="http://schemas.microsoft.com/office/drawing/2014/main" id="{B64FE96C-475E-A593-87CB-1049CDA534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96" b="8634"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1238442"/>
            <a:ext cx="3635926" cy="4355751"/>
          </a:xfrm>
          <a:prstGeom prst="rect">
            <a:avLst/>
          </a:prstGeom>
          <a:solidFill>
            <a:srgbClr val="000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B8E7E9-2216-C31C-5FCF-7BB8E5BEE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39" y="1475234"/>
            <a:ext cx="3214307" cy="290169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Start Now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17722" y="4508519"/>
            <a:ext cx="29260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28EC79-9BAE-D1E6-1028-C29DB8079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effectLst>
            <a:outerShdw blurRad="50800" dist="12700" dir="2700000" algn="tl" rotWithShape="0">
              <a:prstClr val="black">
                <a:alpha val="43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1406DB1A-496A-45F2-9612-2BE834B34696}" type="slidenum">
              <a:rPr lang="en-US" sz="1050"/>
              <a:pPr defTabSz="914400">
                <a:spcAft>
                  <a:spcPts val="600"/>
                </a:spcAft>
              </a:pPr>
              <a:t>34</a:t>
            </a:fld>
            <a:endParaRPr lang="en-US" sz="105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362267-7DA2-197F-C482-B274FD0AF445}"/>
              </a:ext>
            </a:extLst>
          </p:cNvPr>
          <p:cNvSpPr txBox="1"/>
          <p:nvPr/>
        </p:nvSpPr>
        <p:spPr>
          <a:xfrm>
            <a:off x="979516" y="4692073"/>
            <a:ext cx="2864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you haven’t already</a:t>
            </a:r>
          </a:p>
        </p:txBody>
      </p:sp>
    </p:spTree>
    <p:extLst>
      <p:ext uri="{BB962C8B-B14F-4D97-AF65-F5344CB8AC3E}">
        <p14:creationId xmlns:p14="http://schemas.microsoft.com/office/powerpoint/2010/main" val="22043001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771E5-D39E-D7CF-E155-F830CE0BE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Preparation &amp;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F049F-E2D0-1792-CC94-32D5474C38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Talk to your IT department</a:t>
            </a:r>
          </a:p>
          <a:p>
            <a:r>
              <a:rPr lang="en-US" sz="3200" dirty="0"/>
              <a:t>Review GL for recurring expenses that might indicate subscriptions</a:t>
            </a:r>
          </a:p>
          <a:p>
            <a:r>
              <a:rPr lang="en-US" sz="3200" dirty="0"/>
              <a:t>Ask employees to provide logos of common applications they use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28A4CE-2389-0FBB-2C57-6169A20A2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6DB1A-496A-45F2-9612-2BE834B34696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5518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53A4B-A34C-BC8F-31E4-3E6DD1DBD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Policies &amp; Procedures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0C64A5-A37E-5F22-9AE5-FA2B43B93D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Useful lives</a:t>
            </a:r>
          </a:p>
          <a:p>
            <a:r>
              <a:rPr lang="en-US" dirty="0"/>
              <a:t>Policy for handling automatic extensions</a:t>
            </a:r>
          </a:p>
          <a:p>
            <a:r>
              <a:rPr lang="en-US" dirty="0"/>
              <a:t>Procedures for updating and capturing new arrangements</a:t>
            </a:r>
          </a:p>
          <a:p>
            <a:r>
              <a:rPr lang="en-US" dirty="0"/>
              <a:t>Procedures for monitoring and evaluating modifications in subsequent years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1942DB-0997-8885-9F26-86AA3D78C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6DB1A-496A-45F2-9612-2BE834B34696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3806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09CF8-AC04-DC45-9B1B-49AD6B1EF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This Compare to Leases?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069F3EC0-CCB0-606A-DAE6-A84100169A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0730276"/>
              </p:ext>
            </p:extLst>
          </p:nvPr>
        </p:nvGraphicFramePr>
        <p:xfrm>
          <a:off x="1097280" y="1845734"/>
          <a:ext cx="100584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45239F-F5D4-9BDD-EA57-A8BEAE581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6DB1A-496A-45F2-9612-2BE834B34696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9353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26E38-B5ED-E7B9-F726-62ABBF89C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Other Differences between Subscriptions and Leases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CC55FF-63E9-2C4D-F593-9579038C6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406DB1A-496A-45F2-9612-2BE834B34696}" type="slidenum">
              <a:rPr lang="en-US" smtClean="0"/>
              <a:pPr>
                <a:spcAft>
                  <a:spcPts val="600"/>
                </a:spcAft>
              </a:pPr>
              <a:t>38</a:t>
            </a:fld>
            <a:endParaRPr lang="en-US" dirty="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748E1187-6463-226F-BF9E-9306F79C16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4267157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72828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829E218-74FB-4455-98BE-F2C5BA897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8D75FD-D4F9-4D11-B70D-82EFCB4CF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7DD67062-25A7-42F1-B181-1800797EC7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A6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Question marks in a line and one question mark is lit">
            <a:extLst>
              <a:ext uri="{FF2B5EF4-FFF2-40B4-BE49-F238E27FC236}">
                <a16:creationId xmlns:a16="http://schemas.microsoft.com/office/drawing/2014/main" id="{E04BA2BD-7476-02D0-47E9-738F4225F6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bg1">
                <a:tint val="45000"/>
                <a:satMod val="400000"/>
              </a:schemeClr>
            </a:duotone>
            <a:alphaModFix amt="25000"/>
          </a:blip>
          <a:srcRect t="2056" b="13674"/>
          <a:stretch/>
        </p:blipFill>
        <p:spPr>
          <a:xfrm>
            <a:off x="-15" y="10"/>
            <a:ext cx="12192000" cy="68579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CAF6D0-CAA8-9A6E-7C2A-C05C708B9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Questions?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7D70707-56D7-4FC6-9732-92BF6E16E0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3A76FBC5-74A5-446E-83ED-7A305EE118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rgbClr val="B8A37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C751DA2-9310-4BCD-B76E-31139951A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6A615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30D38A-0E6E-96F6-AEB2-8373C48F4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1406DB1A-496A-45F2-9612-2BE834B34696}" type="slidenum">
              <a:rPr lang="en-US" sz="1050" smtClean="0"/>
              <a:pPr defTabSz="914400">
                <a:spcAft>
                  <a:spcPts val="600"/>
                </a:spcAft>
              </a:pPr>
              <a:t>39</a:t>
            </a:fld>
            <a:endParaRPr lang="en-US" sz="105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249A0A-7A72-4AE0-7027-891B9DEAF258}"/>
              </a:ext>
            </a:extLst>
          </p:cNvPr>
          <p:cNvSpPr txBox="1"/>
          <p:nvPr/>
        </p:nvSpPr>
        <p:spPr>
          <a:xfrm>
            <a:off x="2641599" y="4655127"/>
            <a:ext cx="7749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Amy C. Lewis, Partner, Pittsburgh Office | 412.535.5531 | alewis@md-cpas.com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F2774F-3136-1E80-3534-870861F98843}"/>
              </a:ext>
            </a:extLst>
          </p:cNvPr>
          <p:cNvSpPr txBox="1"/>
          <p:nvPr/>
        </p:nvSpPr>
        <p:spPr>
          <a:xfrm>
            <a:off x="2001096" y="5863347"/>
            <a:ext cx="8288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Pittsburgh | Harrisburg | Butler | State College | Erie | Lancaster | </a:t>
            </a:r>
            <a:r>
              <a:rPr lang="en-US" dirty="0">
                <a:solidFill>
                  <a:schemeClr val="accent4"/>
                </a:solidFill>
              </a:rPr>
              <a:t>www.md-cpas.com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5B8144-B92E-694E-D1BF-405301621480}"/>
              </a:ext>
            </a:extLst>
          </p:cNvPr>
          <p:cNvSpPr txBox="1"/>
          <p:nvPr/>
        </p:nvSpPr>
        <p:spPr>
          <a:xfrm>
            <a:off x="2435893" y="5039117"/>
            <a:ext cx="816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Dustin D. Starr, Senior Manager Butler Office | 412.535.5541 | ddstarr@md-cpas.com</a:t>
            </a:r>
          </a:p>
        </p:txBody>
      </p:sp>
    </p:spTree>
    <p:extLst>
      <p:ext uri="{BB962C8B-B14F-4D97-AF65-F5344CB8AC3E}">
        <p14:creationId xmlns:p14="http://schemas.microsoft.com/office/powerpoint/2010/main" val="14521822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11CE2-6404-4881-BF6E-36AE4348C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GASB 94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FF704-1CBB-4731-B0A7-D95DFF319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A PPP is an arrangement in which a government (the transferor) </a:t>
            </a:r>
            <a:r>
              <a:rPr lang="en-US" b="1" dirty="0"/>
              <a:t>contracts</a:t>
            </a:r>
            <a:r>
              <a:rPr lang="en-US" dirty="0"/>
              <a:t> with an operator (a governmental or nongovernmental entity) to provide public services by </a:t>
            </a:r>
            <a:r>
              <a:rPr lang="en-US" b="1" dirty="0"/>
              <a:t>conveying control of the right</a:t>
            </a:r>
            <a:r>
              <a:rPr lang="en-US" dirty="0"/>
              <a:t> to operate or use a nonfinancial asset, such as infrastructure or other capital asset (the </a:t>
            </a:r>
            <a:r>
              <a:rPr lang="en-US" b="1" dirty="0"/>
              <a:t>underlying PPP asset</a:t>
            </a:r>
            <a:r>
              <a:rPr lang="en-US" dirty="0"/>
              <a:t>), for </a:t>
            </a:r>
            <a:r>
              <a:rPr lang="en-US" b="1" dirty="0"/>
              <a:t>a period of time </a:t>
            </a:r>
            <a:r>
              <a:rPr lang="en-US" dirty="0"/>
              <a:t>in an </a:t>
            </a:r>
            <a:r>
              <a:rPr lang="en-US" b="1" dirty="0"/>
              <a:t>exchange or exchange-like transaction</a:t>
            </a:r>
          </a:p>
          <a:p>
            <a:pPr lvl="1"/>
            <a:r>
              <a:rPr lang="en-US" dirty="0"/>
              <a:t>Some PPPs are SCAs (Service Concession Arrangements)</a:t>
            </a:r>
          </a:p>
          <a:p>
            <a:r>
              <a:rPr lang="en-US" dirty="0"/>
              <a:t>An APA is an arrangement in which a government compensates an operator for  services that may include designing, constructing, financing, maintaining, or operating an underlying nonfinancial asset for a period of time in an exchange or exchange-like transaction</a:t>
            </a:r>
          </a:p>
          <a:p>
            <a:r>
              <a:rPr lang="en-US" dirty="0"/>
              <a:t>If a PPP meets the definition of a lease, it should follow GASB 87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7A2C30-9935-4626-925E-0106D85C55C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i="1" dirty="0"/>
              <a:t>Addresses public-private and public-public partnerships and availability payment arrangements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1B31FC-5D72-4C57-A3EA-BDB5D1935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6DB1A-496A-45F2-9612-2BE834B3469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020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A68A2-6D11-44F1-ABED-F43C14D19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GASB 94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2C745-AF5F-46E0-97D1-9CE5CFA156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New or Improved underlying PPP assets</a:t>
            </a:r>
          </a:p>
          <a:p>
            <a:pPr lvl="1"/>
            <a:r>
              <a:rPr lang="en-US" dirty="0"/>
              <a:t>Transferor</a:t>
            </a:r>
          </a:p>
          <a:p>
            <a:pPr lvl="2"/>
            <a:r>
              <a:rPr lang="en-US" dirty="0"/>
              <a:t>SCA- recognize an asset at acquisition value when placed in service and at the commencement of the PPP term, a receivable for installment payments if any and a deferred inflow of resources</a:t>
            </a:r>
          </a:p>
          <a:p>
            <a:pPr lvl="2"/>
            <a:r>
              <a:rPr lang="en-US" dirty="0"/>
              <a:t>Not SCA- recognize receivable at operator’s estimated carrying value at date of future transfer and a receivable for installment payments if any and a deferred inflow of resources</a:t>
            </a:r>
          </a:p>
          <a:p>
            <a:pPr lvl="1"/>
            <a:r>
              <a:rPr lang="en-US" dirty="0"/>
              <a:t>Operator</a:t>
            </a:r>
          </a:p>
          <a:p>
            <a:pPr lvl="2"/>
            <a:r>
              <a:rPr lang="en-US" dirty="0"/>
              <a:t>SCA- recognize a liability for installment payments, if any, to be made in relation to the PPP and a right-to-use asset</a:t>
            </a:r>
          </a:p>
          <a:p>
            <a:pPr lvl="2"/>
            <a:r>
              <a:rPr lang="en-US" dirty="0"/>
              <a:t>Not SCA- recognize a liability of the underlying PPP asset to be transferred, if applicable, a liability for installment payments and a deferred outflow of resources for the underlying PPP asset to be transferred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92629C-92F6-4E01-8A42-984904D19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6DB1A-496A-45F2-9612-2BE834B3469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02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96674-A91D-4E17-8F08-2C22FF87F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GASB 99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03D7C-1B9B-4FB6-9D4C-2AB216B75A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2022 Omnibus addresses several issues:</a:t>
            </a:r>
          </a:p>
          <a:p>
            <a:pPr lvl="1"/>
            <a:r>
              <a:rPr lang="en-US" dirty="0"/>
              <a:t>Financial guarantees</a:t>
            </a:r>
          </a:p>
          <a:p>
            <a:pPr lvl="1"/>
            <a:r>
              <a:rPr lang="en-US" dirty="0"/>
              <a:t>Derivative instruments</a:t>
            </a:r>
          </a:p>
          <a:p>
            <a:pPr lvl="1"/>
            <a:r>
              <a:rPr lang="en-US" dirty="0"/>
              <a:t>Leases</a:t>
            </a:r>
          </a:p>
          <a:p>
            <a:pPr lvl="1"/>
            <a:r>
              <a:rPr lang="en-US" dirty="0"/>
              <a:t>PPP’s</a:t>
            </a:r>
          </a:p>
          <a:p>
            <a:pPr lvl="1"/>
            <a:r>
              <a:rPr lang="en-US" dirty="0"/>
              <a:t>SBITA’s</a:t>
            </a:r>
          </a:p>
          <a:p>
            <a:pPr lvl="1"/>
            <a:r>
              <a:rPr lang="en-US" dirty="0"/>
              <a:t>Transition from LIBOR</a:t>
            </a:r>
          </a:p>
          <a:p>
            <a:pPr lvl="1"/>
            <a:r>
              <a:rPr lang="en-US" dirty="0"/>
              <a:t>SNAP</a:t>
            </a:r>
          </a:p>
          <a:p>
            <a:pPr lvl="1"/>
            <a:r>
              <a:rPr lang="en-US" dirty="0"/>
              <a:t>Nonmonetary transactions disclosures</a:t>
            </a:r>
          </a:p>
          <a:p>
            <a:pPr lvl="1"/>
            <a:r>
              <a:rPr lang="en-US" dirty="0"/>
              <a:t>Pledges of future revenues</a:t>
            </a:r>
          </a:p>
          <a:p>
            <a:pPr lvl="1"/>
            <a:r>
              <a:rPr lang="en-US" dirty="0"/>
              <a:t>Focus of government-wide financial statements</a:t>
            </a:r>
          </a:p>
          <a:p>
            <a:pPr lvl="1"/>
            <a:r>
              <a:rPr lang="en-US" dirty="0"/>
              <a:t>Terminology updates</a:t>
            </a:r>
          </a:p>
          <a:p>
            <a:pPr lvl="1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B1822F-DE47-46AC-A80E-A9763A648D5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i="1" dirty="0"/>
              <a:t>Addresses a variety of topics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6E72CF-4A44-4305-B624-11F3AFDA8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6DB1A-496A-45F2-9612-2BE834B3469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166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ABBAC-CB16-4DE1-9BD0-33AAD0E00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GASB 100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B16BBF5-C7B5-48D4-8447-EEAB41E7D2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Removes prior period adjustments from GAAP</a:t>
            </a:r>
          </a:p>
          <a:p>
            <a:r>
              <a:rPr lang="en-US" dirty="0"/>
              <a:t>Clarifies, expands, and distinguishes among three classifications of accounting changes and error corrections</a:t>
            </a:r>
          </a:p>
          <a:p>
            <a:r>
              <a:rPr lang="en-US" dirty="0"/>
              <a:t>Provides guidance on presentation of RSI, SI, and OI when changes or corrections are made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F205B5A-272F-4279-9049-E04E4AC9547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i="1" dirty="0"/>
              <a:t>Addresses accounting changes and error corrections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FEF0BA-20F5-4C2A-ABE5-755648959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6DB1A-496A-45F2-9612-2BE834B3469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164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18D27-C2B0-4057-9B35-DA0742D3F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GASB 100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491BB-7A36-4FC3-8091-6858924BB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Defines the following categories:</a:t>
            </a:r>
          </a:p>
          <a:p>
            <a:pPr lvl="1"/>
            <a:r>
              <a:rPr lang="en-US" dirty="0"/>
              <a:t>Changes in accounting principles</a:t>
            </a:r>
          </a:p>
          <a:p>
            <a:pPr lvl="1"/>
            <a:r>
              <a:rPr lang="en-US" dirty="0"/>
              <a:t>Changes in accounting estimates</a:t>
            </a:r>
          </a:p>
          <a:p>
            <a:pPr lvl="1"/>
            <a:r>
              <a:rPr lang="en-US" dirty="0"/>
              <a:t>Changes to or within the financial reporting entity</a:t>
            </a:r>
          </a:p>
          <a:p>
            <a:pPr lvl="1"/>
            <a:r>
              <a:rPr lang="en-US" dirty="0"/>
              <a:t>Corrections of errors in previously issued financial statements</a:t>
            </a:r>
          </a:p>
          <a:p>
            <a:pPr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29DB93-40B1-475B-A687-813ACC403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6DB1A-496A-45F2-9612-2BE834B3469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334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18D27-C2B0-4057-9B35-DA0742D3F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GASB 100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491BB-7A36-4FC3-8091-6858924BB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Requires the following:</a:t>
            </a:r>
          </a:p>
          <a:p>
            <a:pPr lvl="1"/>
            <a:r>
              <a:rPr lang="en-US" dirty="0"/>
              <a:t>Changes in accounting principles and error corrections be reported retroactively by restating prior periods.</a:t>
            </a:r>
          </a:p>
          <a:p>
            <a:pPr lvl="1"/>
            <a:r>
              <a:rPr lang="en-US" dirty="0"/>
              <a:t>Changes in accounting estimates be reported prospectively by recognizing the change in the current period.</a:t>
            </a:r>
          </a:p>
          <a:p>
            <a:pPr lvl="1"/>
            <a:r>
              <a:rPr lang="en-US" dirty="0"/>
              <a:t>Changes to and within the financial reporting entity be reported by adjusting beginning balances of the current period.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29DB93-40B1-475B-A687-813ACC403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6DB1A-496A-45F2-9612-2BE834B3469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52253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E4556B2F10EB4E8C07126C69E350FC" ma:contentTypeVersion="6" ma:contentTypeDescription="Create a new document." ma:contentTypeScope="" ma:versionID="0b5a1b6995d29a2b87a1566b6adec5a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f328a1cd662c37536c074f55b1464a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0903275-4BCF-4D7B-BC53-1987A0E8621F}"/>
</file>

<file path=customXml/itemProps2.xml><?xml version="1.0" encoding="utf-8"?>
<ds:datastoreItem xmlns:ds="http://schemas.openxmlformats.org/officeDocument/2006/customXml" ds:itemID="{0E136310-EDFF-43B4-9D6F-7910679B7222}"/>
</file>

<file path=customXml/itemProps3.xml><?xml version="1.0" encoding="utf-8"?>
<ds:datastoreItem xmlns:ds="http://schemas.openxmlformats.org/officeDocument/2006/customXml" ds:itemID="{D65A1D99-970D-42C6-AD94-0E2ACCCE1D33}"/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1734</Words>
  <Application>Microsoft Office PowerPoint</Application>
  <PresentationFormat>Widescreen</PresentationFormat>
  <Paragraphs>256</Paragraphs>
  <Slides>39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Calibri</vt:lpstr>
      <vt:lpstr>Calibri Light</vt:lpstr>
      <vt:lpstr>Courier New</vt:lpstr>
      <vt:lpstr>Verdana</vt:lpstr>
      <vt:lpstr>Wingdings</vt:lpstr>
      <vt:lpstr>Retrospect</vt:lpstr>
      <vt:lpstr>GASB Update</vt:lpstr>
      <vt:lpstr>GASB 91</vt:lpstr>
      <vt:lpstr>GASB 91 (cont.)</vt:lpstr>
      <vt:lpstr>GASB 94</vt:lpstr>
      <vt:lpstr>GASB 94 (cont.)</vt:lpstr>
      <vt:lpstr>GASB 99</vt:lpstr>
      <vt:lpstr>GASB 100</vt:lpstr>
      <vt:lpstr>GASB 100 (cont.)</vt:lpstr>
      <vt:lpstr>GASB 100 (cont.)</vt:lpstr>
      <vt:lpstr>GASB 101</vt:lpstr>
      <vt:lpstr>GASB 101 (cont.)</vt:lpstr>
      <vt:lpstr>GASB 96 Subscription-Based IT Arrangements</vt:lpstr>
      <vt:lpstr>First…How Do You Feel About Leases?</vt:lpstr>
      <vt:lpstr>What is a Subscription-Based IT Arrangement?</vt:lpstr>
      <vt:lpstr>What is a Subscription-Based IT Arrangement?</vt:lpstr>
      <vt:lpstr>Conveys Control</vt:lpstr>
      <vt:lpstr>Alone or in Combination</vt:lpstr>
      <vt:lpstr>Period of Time</vt:lpstr>
      <vt:lpstr>Common Examples</vt:lpstr>
      <vt:lpstr>What Costs Qualify for SBITA?</vt:lpstr>
      <vt:lpstr>How are Variable Payments Treated?</vt:lpstr>
      <vt:lpstr>What Discount Rate is Used?</vt:lpstr>
      <vt:lpstr>Are Implementation Costs Included?</vt:lpstr>
      <vt:lpstr>Subscription Term</vt:lpstr>
      <vt:lpstr>Perpetual and Short-Term Arrangements</vt:lpstr>
      <vt:lpstr>How is a SBITA Reported?</vt:lpstr>
      <vt:lpstr>What Does GASB 96 Require?</vt:lpstr>
      <vt:lpstr>At Transition of GASB 96</vt:lpstr>
      <vt:lpstr>What is the Subsequent Accounting?</vt:lpstr>
      <vt:lpstr>What is the Subsequent Accounting? (cont.)</vt:lpstr>
      <vt:lpstr>Footnote Changes</vt:lpstr>
      <vt:lpstr>For Governmental Funds</vt:lpstr>
      <vt:lpstr>What Can I Do to Prepare?</vt:lpstr>
      <vt:lpstr>Start Now</vt:lpstr>
      <vt:lpstr>Preparation &amp; Research</vt:lpstr>
      <vt:lpstr>Policies &amp; Procedures</vt:lpstr>
      <vt:lpstr>How Does This Compare to Leases?</vt:lpstr>
      <vt:lpstr>Other Differences between Subscriptions and Leases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C. Lewis</dc:creator>
  <cp:lastModifiedBy>Yoakum, Maria A</cp:lastModifiedBy>
  <cp:revision>3</cp:revision>
  <dcterms:created xsi:type="dcterms:W3CDTF">2020-11-20T14:08:30Z</dcterms:created>
  <dcterms:modified xsi:type="dcterms:W3CDTF">2023-06-02T13:36:21Z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0x01010080E4556B2F10EB4E8C07126C69E350FC</vt:lpwstr>
  </property>
</Properties>
</file>