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sldIdLst>
    <p:sldId id="865" r:id="rId2"/>
    <p:sldId id="1598" r:id="rId3"/>
    <p:sldId id="1203" r:id="rId4"/>
    <p:sldId id="1426" r:id="rId5"/>
    <p:sldId id="1332" r:id="rId6"/>
    <p:sldId id="1592" r:id="rId7"/>
    <p:sldId id="1594" r:id="rId8"/>
    <p:sldId id="1479" r:id="rId9"/>
    <p:sldId id="1345" r:id="rId10"/>
    <p:sldId id="1289" r:id="rId11"/>
    <p:sldId id="1305" r:id="rId12"/>
    <p:sldId id="1599" r:id="rId13"/>
    <p:sldId id="256" r:id="rId14"/>
    <p:sldId id="257" r:id="rId15"/>
    <p:sldId id="258" r:id="rId16"/>
    <p:sldId id="260" r:id="rId17"/>
    <p:sldId id="261" r:id="rId18"/>
    <p:sldId id="262" r:id="rId19"/>
    <p:sldId id="263" r:id="rId20"/>
    <p:sldId id="264" r:id="rId21"/>
    <p:sldId id="265" r:id="rId22"/>
    <p:sldId id="259" r:id="rId23"/>
    <p:sldId id="269" r:id="rId24"/>
    <p:sldId id="270" r:id="rId25"/>
    <p:sldId id="271" r:id="rId26"/>
    <p:sldId id="266" r:id="rId27"/>
    <p:sldId id="272" r:id="rId28"/>
    <p:sldId id="273" r:id="rId29"/>
    <p:sldId id="274" r:id="rId30"/>
    <p:sldId id="1596" r:id="rId31"/>
    <p:sldId id="1597" r:id="rId32"/>
    <p:sldId id="1338"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112" d="100"/>
          <a:sy n="112" d="100"/>
        </p:scale>
        <p:origin x="55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1.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40"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52771C-4678-426C-AF25-2822318D8092}" type="datetimeFigureOut">
              <a:rPr lang="en-US" smtClean="0"/>
              <a:t>6/4/2024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E49BC0-D7BE-40F1-BB17-0846351F3A84}" type="slidenum">
              <a:rPr lang="en-US" smtClean="0"/>
              <a:t>‹#›</a:t>
            </a:fld>
            <a:endParaRPr lang="en-US"/>
          </a:p>
        </p:txBody>
      </p:sp>
    </p:spTree>
    <p:extLst>
      <p:ext uri="{BB962C8B-B14F-4D97-AF65-F5344CB8AC3E}">
        <p14:creationId xmlns:p14="http://schemas.microsoft.com/office/powerpoint/2010/main" val="26199805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AD5F22D-E8E3-467D-B27E-94B39D785FF7}" type="slidenum">
              <a:rPr lang="en-US" smtClean="0"/>
              <a:pPr>
                <a:defRPr/>
              </a:pPr>
              <a:t>1</a:t>
            </a:fld>
            <a:endParaRPr lang="en-US" dirty="0"/>
          </a:p>
        </p:txBody>
      </p:sp>
    </p:spTree>
    <p:extLst>
      <p:ext uri="{BB962C8B-B14F-4D97-AF65-F5344CB8AC3E}">
        <p14:creationId xmlns:p14="http://schemas.microsoft.com/office/powerpoint/2010/main" val="40532703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AD5F22D-E8E3-467D-B27E-94B39D785FF7}" type="slidenum">
              <a:rPr lang="en-US" smtClean="0"/>
              <a:pPr>
                <a:defRPr/>
              </a:pPr>
              <a:t>30</a:t>
            </a:fld>
            <a:endParaRPr lang="en-US" dirty="0"/>
          </a:p>
        </p:txBody>
      </p:sp>
    </p:spTree>
    <p:extLst>
      <p:ext uri="{BB962C8B-B14F-4D97-AF65-F5344CB8AC3E}">
        <p14:creationId xmlns:p14="http://schemas.microsoft.com/office/powerpoint/2010/main" val="23122423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AD5F22D-E8E3-467D-B27E-94B39D785FF7}" type="slidenum">
              <a:rPr lang="en-US" smtClean="0"/>
              <a:pPr>
                <a:defRPr/>
              </a:pPr>
              <a:t>31</a:t>
            </a:fld>
            <a:endParaRPr lang="en-US" dirty="0"/>
          </a:p>
        </p:txBody>
      </p:sp>
    </p:spTree>
    <p:extLst>
      <p:ext uri="{BB962C8B-B14F-4D97-AF65-F5344CB8AC3E}">
        <p14:creationId xmlns:p14="http://schemas.microsoft.com/office/powerpoint/2010/main" val="1434041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AD5F22D-E8E3-467D-B27E-94B39D785FF7}" type="slidenum">
              <a:rPr lang="en-US" smtClean="0"/>
              <a:pPr>
                <a:defRPr/>
              </a:pPr>
              <a:t>32</a:t>
            </a:fld>
            <a:endParaRPr lang="en-US" dirty="0"/>
          </a:p>
        </p:txBody>
      </p:sp>
    </p:spTree>
    <p:extLst>
      <p:ext uri="{BB962C8B-B14F-4D97-AF65-F5344CB8AC3E}">
        <p14:creationId xmlns:p14="http://schemas.microsoft.com/office/powerpoint/2010/main" val="27273472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AD5F22D-E8E3-467D-B27E-94B39D785FF7}" type="slidenum">
              <a:rPr lang="en-US" smtClean="0"/>
              <a:pPr>
                <a:defRPr/>
              </a:pPr>
              <a:t>3</a:t>
            </a:fld>
            <a:endParaRPr lang="en-US" dirty="0"/>
          </a:p>
        </p:txBody>
      </p:sp>
    </p:spTree>
    <p:extLst>
      <p:ext uri="{BB962C8B-B14F-4D97-AF65-F5344CB8AC3E}">
        <p14:creationId xmlns:p14="http://schemas.microsoft.com/office/powerpoint/2010/main" val="240283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AD5F22D-E8E3-467D-B27E-94B39D785FF7}" type="slidenum">
              <a:rPr lang="en-US" smtClean="0"/>
              <a:pPr>
                <a:defRPr/>
              </a:pPr>
              <a:t>4</a:t>
            </a:fld>
            <a:endParaRPr lang="en-US" dirty="0"/>
          </a:p>
        </p:txBody>
      </p:sp>
    </p:spTree>
    <p:extLst>
      <p:ext uri="{BB962C8B-B14F-4D97-AF65-F5344CB8AC3E}">
        <p14:creationId xmlns:p14="http://schemas.microsoft.com/office/powerpoint/2010/main" val="39164881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AD5F22D-E8E3-467D-B27E-94B39D785FF7}" type="slidenum">
              <a:rPr lang="en-US" smtClean="0"/>
              <a:pPr>
                <a:defRPr/>
              </a:pPr>
              <a:t>5</a:t>
            </a:fld>
            <a:endParaRPr lang="en-US" dirty="0"/>
          </a:p>
        </p:txBody>
      </p:sp>
    </p:spTree>
    <p:extLst>
      <p:ext uri="{BB962C8B-B14F-4D97-AF65-F5344CB8AC3E}">
        <p14:creationId xmlns:p14="http://schemas.microsoft.com/office/powerpoint/2010/main" val="27273472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AD5F22D-E8E3-467D-B27E-94B39D785FF7}" type="slidenum">
              <a:rPr lang="en-US" smtClean="0"/>
              <a:pPr>
                <a:defRPr/>
              </a:pPr>
              <a:t>6</a:t>
            </a:fld>
            <a:endParaRPr lang="en-US" dirty="0"/>
          </a:p>
        </p:txBody>
      </p:sp>
    </p:spTree>
    <p:extLst>
      <p:ext uri="{BB962C8B-B14F-4D97-AF65-F5344CB8AC3E}">
        <p14:creationId xmlns:p14="http://schemas.microsoft.com/office/powerpoint/2010/main" val="13686934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AD5F22D-E8E3-467D-B27E-94B39D785FF7}" type="slidenum">
              <a:rPr lang="en-US" smtClean="0"/>
              <a:pPr>
                <a:defRPr/>
              </a:pPr>
              <a:t>7</a:t>
            </a:fld>
            <a:endParaRPr lang="en-US" dirty="0"/>
          </a:p>
        </p:txBody>
      </p:sp>
    </p:spTree>
    <p:extLst>
      <p:ext uri="{BB962C8B-B14F-4D97-AF65-F5344CB8AC3E}">
        <p14:creationId xmlns:p14="http://schemas.microsoft.com/office/powerpoint/2010/main" val="3154943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AD5F22D-E8E3-467D-B27E-94B39D785FF7}" type="slidenum">
              <a:rPr lang="en-US" smtClean="0"/>
              <a:pPr>
                <a:defRPr/>
              </a:pPr>
              <a:t>10</a:t>
            </a:fld>
            <a:endParaRPr lang="en-US" dirty="0"/>
          </a:p>
        </p:txBody>
      </p:sp>
    </p:spTree>
    <p:extLst>
      <p:ext uri="{BB962C8B-B14F-4D97-AF65-F5344CB8AC3E}">
        <p14:creationId xmlns:p14="http://schemas.microsoft.com/office/powerpoint/2010/main" val="39264051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AD5F22D-E8E3-467D-B27E-94B39D785FF7}" type="slidenum">
              <a:rPr lang="en-US" smtClean="0"/>
              <a:pPr>
                <a:defRPr/>
              </a:pPr>
              <a:t>11</a:t>
            </a:fld>
            <a:endParaRPr lang="en-US" dirty="0"/>
          </a:p>
        </p:txBody>
      </p:sp>
    </p:spTree>
    <p:extLst>
      <p:ext uri="{BB962C8B-B14F-4D97-AF65-F5344CB8AC3E}">
        <p14:creationId xmlns:p14="http://schemas.microsoft.com/office/powerpoint/2010/main" val="40475771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AD5F22D-E8E3-467D-B27E-94B39D785FF7}" type="slidenum">
              <a:rPr lang="en-US" smtClean="0"/>
              <a:pPr>
                <a:defRPr/>
              </a:pPr>
              <a:t>12</a:t>
            </a:fld>
            <a:endParaRPr lang="en-US" dirty="0"/>
          </a:p>
        </p:txBody>
      </p:sp>
    </p:spTree>
    <p:extLst>
      <p:ext uri="{BB962C8B-B14F-4D97-AF65-F5344CB8AC3E}">
        <p14:creationId xmlns:p14="http://schemas.microsoft.com/office/powerpoint/2010/main" val="11856920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9A7F5F7-8EF1-412A-A2D7-EB8A24CEBA15}" type="datetimeFigureOut">
              <a:rPr lang="en-US" smtClean="0"/>
              <a:t>6/4/2024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7FC713-D5C5-48CD-A654-443424BF62F8}" type="slidenum">
              <a:rPr lang="en-US" smtClean="0"/>
              <a:t>‹#›</a:t>
            </a:fld>
            <a:endParaRPr lang="en-US"/>
          </a:p>
        </p:txBody>
      </p:sp>
    </p:spTree>
    <p:extLst>
      <p:ext uri="{BB962C8B-B14F-4D97-AF65-F5344CB8AC3E}">
        <p14:creationId xmlns:p14="http://schemas.microsoft.com/office/powerpoint/2010/main" val="2340396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9A7F5F7-8EF1-412A-A2D7-EB8A24CEBA15}" type="datetimeFigureOut">
              <a:rPr lang="en-US" smtClean="0"/>
              <a:t>6/4/2024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7FC713-D5C5-48CD-A654-443424BF62F8}" type="slidenum">
              <a:rPr lang="en-US" smtClean="0"/>
              <a:t>‹#›</a:t>
            </a:fld>
            <a:endParaRPr lang="en-US"/>
          </a:p>
        </p:txBody>
      </p:sp>
    </p:spTree>
    <p:extLst>
      <p:ext uri="{BB962C8B-B14F-4D97-AF65-F5344CB8AC3E}">
        <p14:creationId xmlns:p14="http://schemas.microsoft.com/office/powerpoint/2010/main" val="39614072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9A7F5F7-8EF1-412A-A2D7-EB8A24CEBA15}" type="datetimeFigureOut">
              <a:rPr lang="en-US" smtClean="0"/>
              <a:t>6/4/2024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7FC713-D5C5-48CD-A654-443424BF62F8}"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6625811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9A7F5F7-8EF1-412A-A2D7-EB8A24CEBA15}" type="datetimeFigureOut">
              <a:rPr lang="en-US" smtClean="0"/>
              <a:t>6/4/2024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7FC713-D5C5-48CD-A654-443424BF62F8}" type="slidenum">
              <a:rPr lang="en-US" smtClean="0"/>
              <a:t>‹#›</a:t>
            </a:fld>
            <a:endParaRPr lang="en-US"/>
          </a:p>
        </p:txBody>
      </p:sp>
    </p:spTree>
    <p:extLst>
      <p:ext uri="{BB962C8B-B14F-4D97-AF65-F5344CB8AC3E}">
        <p14:creationId xmlns:p14="http://schemas.microsoft.com/office/powerpoint/2010/main" val="21172499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9A7F5F7-8EF1-412A-A2D7-EB8A24CEBA15}" type="datetimeFigureOut">
              <a:rPr lang="en-US" smtClean="0"/>
              <a:t>6/4/2024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7FC713-D5C5-48CD-A654-443424BF62F8}"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4805864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9A7F5F7-8EF1-412A-A2D7-EB8A24CEBA15}" type="datetimeFigureOut">
              <a:rPr lang="en-US" smtClean="0"/>
              <a:t>6/4/2024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7FC713-D5C5-48CD-A654-443424BF62F8}" type="slidenum">
              <a:rPr lang="en-US" smtClean="0"/>
              <a:t>‹#›</a:t>
            </a:fld>
            <a:endParaRPr lang="en-US"/>
          </a:p>
        </p:txBody>
      </p:sp>
    </p:spTree>
    <p:extLst>
      <p:ext uri="{BB962C8B-B14F-4D97-AF65-F5344CB8AC3E}">
        <p14:creationId xmlns:p14="http://schemas.microsoft.com/office/powerpoint/2010/main" val="24412864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A7F5F7-8EF1-412A-A2D7-EB8A24CEBA15}" type="datetimeFigureOut">
              <a:rPr lang="en-US" smtClean="0"/>
              <a:t>6/4/2024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7FC713-D5C5-48CD-A654-443424BF62F8}" type="slidenum">
              <a:rPr lang="en-US" smtClean="0"/>
              <a:t>‹#›</a:t>
            </a:fld>
            <a:endParaRPr lang="en-US"/>
          </a:p>
        </p:txBody>
      </p:sp>
    </p:spTree>
    <p:extLst>
      <p:ext uri="{BB962C8B-B14F-4D97-AF65-F5344CB8AC3E}">
        <p14:creationId xmlns:p14="http://schemas.microsoft.com/office/powerpoint/2010/main" val="20007075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A7F5F7-8EF1-412A-A2D7-EB8A24CEBA15}" type="datetimeFigureOut">
              <a:rPr lang="en-US" smtClean="0"/>
              <a:t>6/4/2024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7FC713-D5C5-48CD-A654-443424BF62F8}" type="slidenum">
              <a:rPr lang="en-US" smtClean="0"/>
              <a:t>‹#›</a:t>
            </a:fld>
            <a:endParaRPr lang="en-US"/>
          </a:p>
        </p:txBody>
      </p:sp>
    </p:spTree>
    <p:extLst>
      <p:ext uri="{BB962C8B-B14F-4D97-AF65-F5344CB8AC3E}">
        <p14:creationId xmlns:p14="http://schemas.microsoft.com/office/powerpoint/2010/main" val="25098876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ontent Placeholder 2"/>
          <p:cNvSpPr>
            <a:spLocks noGrp="1"/>
          </p:cNvSpPr>
          <p:nvPr>
            <p:ph sz="half" idx="1"/>
          </p:nvPr>
        </p:nvSpPr>
        <p:spPr>
          <a:xfrm>
            <a:off x="609603" y="1600200"/>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3" y="1600209"/>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3" y="3938597"/>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dirty="0"/>
          </a:p>
        </p:txBody>
      </p:sp>
      <p:sp>
        <p:nvSpPr>
          <p:cNvPr id="7"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8" name="Rectangle 6"/>
          <p:cNvSpPr>
            <a:spLocks noGrp="1" noChangeArrowheads="1"/>
          </p:cNvSpPr>
          <p:nvPr>
            <p:ph type="sldNum" sz="quarter" idx="12"/>
          </p:nvPr>
        </p:nvSpPr>
        <p:spPr>
          <a:ln/>
        </p:spPr>
        <p:txBody>
          <a:bodyPr/>
          <a:lstStyle>
            <a:lvl1pPr>
              <a:defRPr/>
            </a:lvl1pPr>
          </a:lstStyle>
          <a:p>
            <a:pPr>
              <a:defRPr/>
            </a:pPr>
            <a:fld id="{24CAE586-5C90-48C2-9E02-98CA1AC7B856}" type="slidenum">
              <a:rPr lang="en-US"/>
              <a:pPr>
                <a:defRPr/>
              </a:pPr>
              <a:t>‹#›</a:t>
            </a:fld>
            <a:endParaRPr lang="en-US" dirty="0"/>
          </a:p>
        </p:txBody>
      </p:sp>
    </p:spTree>
    <p:extLst>
      <p:ext uri="{BB962C8B-B14F-4D97-AF65-F5344CB8AC3E}">
        <p14:creationId xmlns:p14="http://schemas.microsoft.com/office/powerpoint/2010/main" val="11617105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46"/>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46C28119-6EB7-43A6-AC41-FBD5B954A716}" type="slidenum">
              <a:rPr lang="en-US"/>
              <a:pPr>
                <a:defRPr/>
              </a:pPr>
              <a:t>‹#›</a:t>
            </a:fld>
            <a:endParaRPr lang="en-US" dirty="0"/>
          </a:p>
        </p:txBody>
      </p:sp>
    </p:spTree>
    <p:extLst>
      <p:ext uri="{BB962C8B-B14F-4D97-AF65-F5344CB8AC3E}">
        <p14:creationId xmlns:p14="http://schemas.microsoft.com/office/powerpoint/2010/main" val="7017651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A7F5F7-8EF1-412A-A2D7-EB8A24CEBA15}" type="datetimeFigureOut">
              <a:rPr lang="en-US" smtClean="0"/>
              <a:t>6/4/2024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7FC713-D5C5-48CD-A654-443424BF62F8}" type="slidenum">
              <a:rPr lang="en-US" smtClean="0"/>
              <a:t>‹#›</a:t>
            </a:fld>
            <a:endParaRPr lang="en-US"/>
          </a:p>
        </p:txBody>
      </p:sp>
    </p:spTree>
    <p:extLst>
      <p:ext uri="{BB962C8B-B14F-4D97-AF65-F5344CB8AC3E}">
        <p14:creationId xmlns:p14="http://schemas.microsoft.com/office/powerpoint/2010/main" val="22065148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9A7F5F7-8EF1-412A-A2D7-EB8A24CEBA15}" type="datetimeFigureOut">
              <a:rPr lang="en-US" smtClean="0"/>
              <a:t>6/4/2024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7FC713-D5C5-48CD-A654-443424BF62F8}" type="slidenum">
              <a:rPr lang="en-US" smtClean="0"/>
              <a:t>‹#›</a:t>
            </a:fld>
            <a:endParaRPr lang="en-US"/>
          </a:p>
        </p:txBody>
      </p:sp>
    </p:spTree>
    <p:extLst>
      <p:ext uri="{BB962C8B-B14F-4D97-AF65-F5344CB8AC3E}">
        <p14:creationId xmlns:p14="http://schemas.microsoft.com/office/powerpoint/2010/main" val="37476048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9A7F5F7-8EF1-412A-A2D7-EB8A24CEBA15}" type="datetimeFigureOut">
              <a:rPr lang="en-US" smtClean="0"/>
              <a:t>6/4/2024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7FC713-D5C5-48CD-A654-443424BF62F8}" type="slidenum">
              <a:rPr lang="en-US" smtClean="0"/>
              <a:t>‹#›</a:t>
            </a:fld>
            <a:endParaRPr lang="en-US"/>
          </a:p>
        </p:txBody>
      </p:sp>
    </p:spTree>
    <p:extLst>
      <p:ext uri="{BB962C8B-B14F-4D97-AF65-F5344CB8AC3E}">
        <p14:creationId xmlns:p14="http://schemas.microsoft.com/office/powerpoint/2010/main" val="22230595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9A7F5F7-8EF1-412A-A2D7-EB8A24CEBA15}" type="datetimeFigureOut">
              <a:rPr lang="en-US" smtClean="0"/>
              <a:t>6/4/2024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7FC713-D5C5-48CD-A654-443424BF62F8}" type="slidenum">
              <a:rPr lang="en-US" smtClean="0"/>
              <a:t>‹#›</a:t>
            </a:fld>
            <a:endParaRPr lang="en-US"/>
          </a:p>
        </p:txBody>
      </p:sp>
    </p:spTree>
    <p:extLst>
      <p:ext uri="{BB962C8B-B14F-4D97-AF65-F5344CB8AC3E}">
        <p14:creationId xmlns:p14="http://schemas.microsoft.com/office/powerpoint/2010/main" val="12909322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9A7F5F7-8EF1-412A-A2D7-EB8A24CEBA15}" type="datetimeFigureOut">
              <a:rPr lang="en-US" smtClean="0"/>
              <a:t>6/4/2024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7FC713-D5C5-48CD-A654-443424BF62F8}" type="slidenum">
              <a:rPr lang="en-US" smtClean="0"/>
              <a:t>‹#›</a:t>
            </a:fld>
            <a:endParaRPr lang="en-US"/>
          </a:p>
        </p:txBody>
      </p:sp>
    </p:spTree>
    <p:extLst>
      <p:ext uri="{BB962C8B-B14F-4D97-AF65-F5344CB8AC3E}">
        <p14:creationId xmlns:p14="http://schemas.microsoft.com/office/powerpoint/2010/main" val="20783931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A7F5F7-8EF1-412A-A2D7-EB8A24CEBA15}" type="datetimeFigureOut">
              <a:rPr lang="en-US" smtClean="0"/>
              <a:t>6/4/2024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7FC713-D5C5-48CD-A654-443424BF62F8}" type="slidenum">
              <a:rPr lang="en-US" smtClean="0"/>
              <a:t>‹#›</a:t>
            </a:fld>
            <a:endParaRPr lang="en-US"/>
          </a:p>
        </p:txBody>
      </p:sp>
    </p:spTree>
    <p:extLst>
      <p:ext uri="{BB962C8B-B14F-4D97-AF65-F5344CB8AC3E}">
        <p14:creationId xmlns:p14="http://schemas.microsoft.com/office/powerpoint/2010/main" val="33266384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9A7F5F7-8EF1-412A-A2D7-EB8A24CEBA15}" type="datetimeFigureOut">
              <a:rPr lang="en-US" smtClean="0"/>
              <a:t>6/4/2024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7FC713-D5C5-48CD-A654-443424BF62F8}" type="slidenum">
              <a:rPr lang="en-US" smtClean="0"/>
              <a:t>‹#›</a:t>
            </a:fld>
            <a:endParaRPr lang="en-US"/>
          </a:p>
        </p:txBody>
      </p:sp>
    </p:spTree>
    <p:extLst>
      <p:ext uri="{BB962C8B-B14F-4D97-AF65-F5344CB8AC3E}">
        <p14:creationId xmlns:p14="http://schemas.microsoft.com/office/powerpoint/2010/main" val="16718887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9A7F5F7-8EF1-412A-A2D7-EB8A24CEBA15}" type="datetimeFigureOut">
              <a:rPr lang="en-US" smtClean="0"/>
              <a:t>6/4/2024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7FC713-D5C5-48CD-A654-443424BF62F8}" type="slidenum">
              <a:rPr lang="en-US" smtClean="0"/>
              <a:t>‹#›</a:t>
            </a:fld>
            <a:endParaRPr lang="en-US"/>
          </a:p>
        </p:txBody>
      </p:sp>
    </p:spTree>
    <p:extLst>
      <p:ext uri="{BB962C8B-B14F-4D97-AF65-F5344CB8AC3E}">
        <p14:creationId xmlns:p14="http://schemas.microsoft.com/office/powerpoint/2010/main" val="1628193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9A7F5F7-8EF1-412A-A2D7-EB8A24CEBA15}" type="datetimeFigureOut">
              <a:rPr lang="en-US" smtClean="0"/>
              <a:t>6/4/2024</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77FC713-D5C5-48CD-A654-443424BF62F8}" type="slidenum">
              <a:rPr lang="en-US" smtClean="0"/>
              <a:t>‹#›</a:t>
            </a:fld>
            <a:endParaRPr lang="en-US"/>
          </a:p>
        </p:txBody>
      </p:sp>
    </p:spTree>
    <p:extLst>
      <p:ext uri="{BB962C8B-B14F-4D97-AF65-F5344CB8AC3E}">
        <p14:creationId xmlns:p14="http://schemas.microsoft.com/office/powerpoint/2010/main" val="9610864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google.com/url?sa=i&amp;rct=j&amp;q=&amp;esrc=s&amp;frm=1&amp;source=images&amp;cd=&amp;cad=rja&amp;uact=8&amp;ved=0CAcQjRw&amp;url=https://josephrossbachphoto.wordpress.com/tag/dolly-sods/&amp;ei=VTpaVcrNO-TjsASYtIHgCw&amp;bvm=bv.93564037,d.cWc&amp;psig=AFQjCNHp4YD0ijr6gLEm61himy2ePRKz8w&amp;ust=1432062899682881"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hyperlink" Target="http://www.finance.wv.gov/fars/acfr/pages/default.aspx"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hyperlink" Target="mailto:Maria.A.Yoakum@wv.gov" TargetMode="Externa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hyperlink" Target="mailto:Betsy.Chapman@wv.gov"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hyperlink" Target="mailto:Stephanie.R.Bailes@wv.gov" TargetMode="External"/><Relationship Id="rId2" Type="http://schemas.openxmlformats.org/officeDocument/2006/relationships/notesSlide" Target="../notesSlides/notesSlide12.xml"/><Relationship Id="rId1" Type="http://schemas.openxmlformats.org/officeDocument/2006/relationships/slideLayout" Target="../slideLayouts/slideLayout17.xml"/><Relationship Id="rId5" Type="http://schemas.openxmlformats.org/officeDocument/2006/relationships/hyperlink" Target="mailto:Louis.Roberts@ey.com" TargetMode="External"/><Relationship Id="rId4" Type="http://schemas.openxmlformats.org/officeDocument/2006/relationships/hyperlink" Target="mailto:Betsy.Chapman@wv.gov"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6130" name="Picture 2" descr="https://josephrossbachphoto.files.wordpress.com/2008/10/wvdollysods100508012.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3346"/>
            <a:ext cx="10985863" cy="6868062"/>
          </a:xfrm>
          <a:prstGeom prst="rect">
            <a:avLst/>
          </a:prstGeom>
          <a:noFill/>
          <a:extLst>
            <a:ext uri="{909E8E84-426E-40DD-AFC4-6F175D3DCCD1}">
              <a14:hiddenFill xmlns:a14="http://schemas.microsoft.com/office/drawing/2010/main">
                <a:solidFill>
                  <a:srgbClr val="FFFFFF"/>
                </a:solidFill>
              </a14:hiddenFill>
            </a:ext>
          </a:extLst>
        </p:spPr>
      </p:pic>
      <p:sp>
        <p:nvSpPr>
          <p:cNvPr id="2053" name="Rectangle 5"/>
          <p:cNvSpPr>
            <a:spLocks noChangeArrowheads="1"/>
          </p:cNvSpPr>
          <p:nvPr/>
        </p:nvSpPr>
        <p:spPr bwMode="auto">
          <a:xfrm>
            <a:off x="596537" y="868680"/>
            <a:ext cx="6413863" cy="3886200"/>
          </a:xfrm>
          <a:prstGeom prst="rect">
            <a:avLst/>
          </a:prstGeom>
          <a:noFill/>
          <a:ln w="9525">
            <a:noFill/>
            <a:miter lim="800000"/>
            <a:headEnd/>
            <a:tailEnd/>
          </a:ln>
          <a:effectLst/>
        </p:spPr>
        <p:txBody>
          <a:bodyPr lIns="110485" tIns="55243" rIns="110485" bIns="55243" anchor="ctr"/>
          <a:lstStyle/>
          <a:p>
            <a:pPr>
              <a:defRPr/>
            </a:pPr>
            <a:r>
              <a:rPr lang="en-US" sz="7200" b="1" dirty="0">
                <a:solidFill>
                  <a:schemeClr val="bg1"/>
                </a:solidFill>
                <a:latin typeface="Garamond" pitchFamily="18" charset="0"/>
              </a:rPr>
              <a:t>ACFR and</a:t>
            </a:r>
          </a:p>
          <a:p>
            <a:pPr>
              <a:defRPr/>
            </a:pPr>
            <a:r>
              <a:rPr lang="en-US" sz="7200" b="1" dirty="0">
                <a:solidFill>
                  <a:schemeClr val="bg1"/>
                </a:solidFill>
                <a:latin typeface="Garamond" pitchFamily="18" charset="0"/>
              </a:rPr>
              <a:t>Single Audit</a:t>
            </a:r>
            <a:br>
              <a:rPr lang="en-US" sz="7200" b="1" dirty="0">
                <a:solidFill>
                  <a:schemeClr val="bg1"/>
                </a:solidFill>
                <a:latin typeface="Garamond" pitchFamily="18" charset="0"/>
              </a:rPr>
            </a:br>
            <a:r>
              <a:rPr lang="en-US" sz="7200" b="1" dirty="0">
                <a:solidFill>
                  <a:schemeClr val="bg1"/>
                </a:solidFill>
                <a:latin typeface="Garamond" pitchFamily="18" charset="0"/>
              </a:rPr>
              <a:t>Closing Process</a:t>
            </a:r>
            <a:r>
              <a:rPr lang="en-US" sz="7200" b="1" dirty="0">
                <a:solidFill>
                  <a:srgbClr val="FFFF00"/>
                </a:solidFill>
                <a:latin typeface="Garamond" pitchFamily="18" charset="0"/>
              </a:rPr>
              <a:t> </a:t>
            </a:r>
          </a:p>
        </p:txBody>
      </p:sp>
      <p:sp>
        <p:nvSpPr>
          <p:cNvPr id="2" name="TextBox 1"/>
          <p:cNvSpPr txBox="1"/>
          <p:nvPr/>
        </p:nvSpPr>
        <p:spPr>
          <a:xfrm>
            <a:off x="2255520" y="5440680"/>
            <a:ext cx="3566160" cy="830997"/>
          </a:xfrm>
          <a:prstGeom prst="rect">
            <a:avLst/>
          </a:prstGeom>
          <a:noFill/>
        </p:spPr>
        <p:txBody>
          <a:bodyPr wrap="square" rtlCol="0">
            <a:spAutoFit/>
          </a:bodyPr>
          <a:lstStyle/>
          <a:p>
            <a:r>
              <a:rPr lang="en-US" sz="4800" b="1" dirty="0">
                <a:solidFill>
                  <a:schemeClr val="bg1"/>
                </a:solidFill>
                <a:latin typeface="Garamond" pitchFamily="18" charset="0"/>
              </a:rPr>
              <a:t>June 4, 2024</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Rectangle 4"/>
          <p:cNvSpPr>
            <a:spLocks noChangeArrowheads="1"/>
          </p:cNvSpPr>
          <p:nvPr/>
        </p:nvSpPr>
        <p:spPr bwMode="auto">
          <a:xfrm>
            <a:off x="883919" y="1234441"/>
            <a:ext cx="8089959" cy="553994"/>
          </a:xfrm>
          <a:prstGeom prst="rect">
            <a:avLst/>
          </a:prstGeom>
          <a:noFill/>
          <a:ln w="9525">
            <a:noFill/>
            <a:miter lim="800000"/>
            <a:headEnd/>
            <a:tailEnd/>
          </a:ln>
          <a:effectLst/>
        </p:spPr>
        <p:txBody>
          <a:bodyPr wrap="square" lIns="109723" tIns="54862" rIns="109723" bIns="54862">
            <a:spAutoFit/>
          </a:bodyPr>
          <a:lstStyle/>
          <a:p>
            <a:pPr algn="ctr">
              <a:defRPr/>
            </a:pPr>
            <a:r>
              <a:rPr lang="en-US" sz="2880" dirty="0">
                <a:latin typeface="Arial" panose="020B0604020202020204" pitchFamily="34" charset="0"/>
                <a:cs typeface="Arial" panose="020B0604020202020204" pitchFamily="34" charset="0"/>
              </a:rPr>
              <a:t>Forms will be on the website by July 1, 2024</a:t>
            </a:r>
            <a:endParaRPr lang="en-US" sz="2880" b="1" dirty="0">
              <a:effectLst>
                <a:outerShdw blurRad="38100" dist="38100" dir="2700000" algn="tl">
                  <a:srgbClr val="C0C0C0"/>
                </a:outerShdw>
              </a:effectLst>
              <a:latin typeface="Arial" panose="020B0604020202020204" pitchFamily="34" charset="0"/>
              <a:cs typeface="Arial" panose="020B0604020202020204" pitchFamily="34" charset="0"/>
            </a:endParaRPr>
          </a:p>
        </p:txBody>
      </p:sp>
      <p:sp>
        <p:nvSpPr>
          <p:cNvPr id="48133" name="Text Box 5"/>
          <p:cNvSpPr txBox="1">
            <a:spLocks noChangeArrowheads="1"/>
          </p:cNvSpPr>
          <p:nvPr/>
        </p:nvSpPr>
        <p:spPr bwMode="auto">
          <a:xfrm>
            <a:off x="856200" y="457207"/>
            <a:ext cx="2935472" cy="701727"/>
          </a:xfrm>
          <a:prstGeom prst="rect">
            <a:avLst/>
          </a:prstGeom>
          <a:noFill/>
          <a:ln w="9525">
            <a:noFill/>
            <a:miter lim="800000"/>
            <a:headEnd/>
            <a:tailEnd/>
          </a:ln>
          <a:effectLst/>
        </p:spPr>
        <p:txBody>
          <a:bodyPr wrap="none" lIns="109723" tIns="54862" rIns="109723" bIns="54862">
            <a:spAutoFit/>
          </a:bodyPr>
          <a:lstStyle/>
          <a:p>
            <a:pPr algn="ctr">
              <a:defRPr/>
            </a:pPr>
            <a:r>
              <a:rPr lang="en-US" sz="3840" b="1" dirty="0">
                <a:solidFill>
                  <a:srgbClr val="0033CC"/>
                </a:solidFill>
                <a:latin typeface="Arial" pitchFamily="34" charset="0"/>
                <a:cs typeface="Arial" pitchFamily="34" charset="0"/>
              </a:rPr>
              <a:t>Procedures</a:t>
            </a:r>
            <a:endParaRPr lang="en-US" sz="3840" b="1" dirty="0">
              <a:solidFill>
                <a:srgbClr val="0033CC"/>
              </a:solidFill>
              <a:effectLst>
                <a:outerShdw blurRad="38100" dist="38100" dir="2700000" algn="tl">
                  <a:srgbClr val="C0C0C0"/>
                </a:outerShdw>
              </a:effectLst>
              <a:latin typeface="Arial" pitchFamily="34" charset="0"/>
              <a:cs typeface="Arial" pitchFamily="34" charset="0"/>
            </a:endParaRPr>
          </a:p>
        </p:txBody>
      </p:sp>
      <p:sp>
        <p:nvSpPr>
          <p:cNvPr id="7" name="Text Box 2"/>
          <p:cNvSpPr txBox="1">
            <a:spLocks noChangeArrowheads="1"/>
          </p:cNvSpPr>
          <p:nvPr/>
        </p:nvSpPr>
        <p:spPr bwMode="auto">
          <a:xfrm>
            <a:off x="1066397" y="2331721"/>
            <a:ext cx="9327283" cy="2880785"/>
          </a:xfrm>
          <a:prstGeom prst="rect">
            <a:avLst/>
          </a:prstGeom>
          <a:noFill/>
          <a:ln w="9525">
            <a:noFill/>
            <a:miter lim="800000"/>
            <a:headEnd/>
            <a:tailEnd/>
          </a:ln>
          <a:effectLst/>
        </p:spPr>
        <p:txBody>
          <a:bodyPr wrap="square" lIns="109723" tIns="54862" rIns="109723" bIns="54862">
            <a:spAutoFit/>
          </a:bodyPr>
          <a:lstStyle/>
          <a:p>
            <a:pPr algn="ctr">
              <a:defRPr/>
            </a:pPr>
            <a:r>
              <a:rPr lang="en-US" sz="3600" b="1" dirty="0">
                <a:solidFill>
                  <a:srgbClr val="C00000"/>
                </a:solidFill>
                <a:hlinkClick r:id="rId3"/>
              </a:rPr>
              <a:t>http://www.finance.wv.gov/fars/acfr/pages/default.aspx</a:t>
            </a:r>
            <a:endParaRPr lang="en-US" sz="3600" b="1" dirty="0">
              <a:solidFill>
                <a:srgbClr val="C00000"/>
              </a:solidFill>
            </a:endParaRPr>
          </a:p>
          <a:p>
            <a:pPr algn="ctr">
              <a:defRPr/>
            </a:pPr>
            <a:endParaRPr lang="en-US" sz="3600" b="1" dirty="0">
              <a:solidFill>
                <a:srgbClr val="C00000"/>
              </a:solidFill>
              <a:effectLst>
                <a:outerShdw blurRad="38100" dist="38100" dir="2700000" algn="tl">
                  <a:srgbClr val="C0C0C0"/>
                </a:outerShdw>
              </a:effectLst>
            </a:endParaRPr>
          </a:p>
          <a:p>
            <a:pPr algn="ctr">
              <a:defRPr/>
            </a:pPr>
            <a:r>
              <a:rPr lang="en-US" sz="3600" b="1" dirty="0">
                <a:solidFill>
                  <a:srgbClr val="C00000"/>
                </a:solidFill>
                <a:effectLst>
                  <a:outerShdw blurRad="38100" dist="38100" dir="2700000" algn="tl">
                    <a:srgbClr val="C0C0C0"/>
                  </a:outerShdw>
                </a:effectLst>
              </a:rPr>
              <a:t>Submit all forms to:</a:t>
            </a:r>
          </a:p>
          <a:p>
            <a:pPr algn="ctr">
              <a:defRPr/>
            </a:pPr>
            <a:r>
              <a:rPr lang="en-US" sz="3600" b="1" dirty="0">
                <a:solidFill>
                  <a:srgbClr val="C00000"/>
                </a:solidFill>
                <a:effectLst>
                  <a:outerShdw blurRad="38100" dist="38100" dir="2700000" algn="tl">
                    <a:srgbClr val="C0C0C0"/>
                  </a:outerShdw>
                </a:effectLst>
              </a:rPr>
              <a:t>FARSclosingbook@wv.gov</a:t>
            </a:r>
          </a:p>
        </p:txBody>
      </p:sp>
      <p:sp>
        <p:nvSpPr>
          <p:cNvPr id="5" name="Rectangle 2"/>
          <p:cNvSpPr>
            <a:spLocks noChangeArrowheads="1"/>
          </p:cNvSpPr>
          <p:nvPr/>
        </p:nvSpPr>
        <p:spPr bwMode="auto">
          <a:xfrm>
            <a:off x="982802" y="3710088"/>
            <a:ext cx="8587918" cy="443194"/>
          </a:xfrm>
          <a:prstGeom prst="rect">
            <a:avLst/>
          </a:prstGeom>
          <a:noFill/>
          <a:ln w="9525">
            <a:noFill/>
            <a:miter lim="800000"/>
            <a:headEnd/>
            <a:tailEnd/>
          </a:ln>
        </p:spPr>
        <p:txBody>
          <a:bodyPr wrap="square" lIns="109723" tIns="54862" rIns="109723" bIns="54862">
            <a:spAutoFit/>
          </a:bodyPr>
          <a:lstStyle/>
          <a:p>
            <a:pPr>
              <a:spcBef>
                <a:spcPts val="1200"/>
              </a:spcBef>
              <a:buSzPct val="90000"/>
            </a:pPr>
            <a:r>
              <a:rPr lang="en-US" sz="2160" dirty="0">
                <a:latin typeface="Arial" panose="020B0604020202020204" pitchFamily="34" charset="0"/>
                <a:cs typeface="Arial" panose="020B0604020202020204" pitchFamily="34" charset="0"/>
              </a:rPr>
              <a:t> </a:t>
            </a:r>
            <a:endParaRPr lang="en-US" sz="288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167709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5077" name="Text Box 5"/>
          <p:cNvSpPr txBox="1">
            <a:spLocks noChangeArrowheads="1"/>
          </p:cNvSpPr>
          <p:nvPr/>
        </p:nvSpPr>
        <p:spPr bwMode="auto">
          <a:xfrm>
            <a:off x="465328" y="434167"/>
            <a:ext cx="4867861" cy="701727"/>
          </a:xfrm>
          <a:prstGeom prst="rect">
            <a:avLst/>
          </a:prstGeom>
          <a:noFill/>
          <a:ln w="9525">
            <a:noFill/>
            <a:miter lim="800000"/>
            <a:headEnd/>
            <a:tailEnd/>
          </a:ln>
          <a:effectLst/>
        </p:spPr>
        <p:txBody>
          <a:bodyPr wrap="none" lIns="109723" tIns="54862" rIns="109723" bIns="54862">
            <a:spAutoFit/>
          </a:bodyPr>
          <a:lstStyle/>
          <a:p>
            <a:pPr algn="ctr">
              <a:defRPr/>
            </a:pPr>
            <a:r>
              <a:rPr lang="en-US" sz="3840" b="1" dirty="0">
                <a:solidFill>
                  <a:srgbClr val="0033CC"/>
                </a:solidFill>
                <a:latin typeface="Arial" pitchFamily="34" charset="0"/>
                <a:cs typeface="Arial" pitchFamily="34" charset="0"/>
              </a:rPr>
              <a:t>Prior Year Findings</a:t>
            </a:r>
          </a:p>
        </p:txBody>
      </p:sp>
      <p:sp>
        <p:nvSpPr>
          <p:cNvPr id="5" name="Rectangle 4"/>
          <p:cNvSpPr/>
          <p:nvPr/>
        </p:nvSpPr>
        <p:spPr>
          <a:xfrm>
            <a:off x="1269463" y="1521229"/>
            <a:ext cx="7580591" cy="4339645"/>
          </a:xfrm>
          <a:prstGeom prst="rect">
            <a:avLst/>
          </a:prstGeom>
        </p:spPr>
        <p:txBody>
          <a:bodyPr wrap="none" lIns="109723" tIns="54862" rIns="109723" bIns="54862">
            <a:spAutoFit/>
          </a:bodyPr>
          <a:lstStyle/>
          <a:p>
            <a:pPr algn="ctr">
              <a:defRPr/>
            </a:pPr>
            <a:endParaRPr lang="en-US" sz="2160" b="1" dirty="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endParaRPr>
          </a:p>
          <a:p>
            <a:pPr algn="ctr">
              <a:defRPr/>
            </a:pPr>
            <a:endParaRPr lang="en-US" sz="2160" b="1" dirty="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endParaRPr>
          </a:p>
          <a:p>
            <a:pPr>
              <a:defRPr/>
            </a:pPr>
            <a:r>
              <a:rPr lang="en-US" sz="3200" dirty="0">
                <a:latin typeface="Arial" panose="020B0604020202020204" pitchFamily="34" charset="0"/>
                <a:cs typeface="Arial" panose="020B0604020202020204" pitchFamily="34" charset="0"/>
              </a:rPr>
              <a:t>Update and provide to Betsy Chapman </a:t>
            </a:r>
          </a:p>
          <a:p>
            <a:pPr>
              <a:defRPr/>
            </a:pPr>
            <a:r>
              <a:rPr lang="en-US" sz="3200" dirty="0">
                <a:latin typeface="Arial" panose="020B0604020202020204" pitchFamily="34" charset="0"/>
                <a:cs typeface="Arial" panose="020B0604020202020204" pitchFamily="34" charset="0"/>
              </a:rPr>
              <a:t>with SEFA closing book form submission</a:t>
            </a:r>
          </a:p>
          <a:p>
            <a:pPr algn="ctr">
              <a:defRPr/>
            </a:pPr>
            <a:endParaRPr lang="en-US" sz="3200" dirty="0">
              <a:latin typeface="Arial" panose="020B0604020202020204" pitchFamily="34" charset="0"/>
              <a:cs typeface="Arial" panose="020B0604020202020204" pitchFamily="34" charset="0"/>
            </a:endParaRPr>
          </a:p>
          <a:p>
            <a:pPr>
              <a:defRPr/>
            </a:pPr>
            <a:r>
              <a:rPr lang="en-US" sz="3200" dirty="0">
                <a:latin typeface="Arial" panose="020B0604020202020204" pitchFamily="34" charset="0"/>
                <a:cs typeface="Arial" panose="020B0604020202020204" pitchFamily="34" charset="0"/>
              </a:rPr>
              <a:t>Form 13 – Unaudited agencies</a:t>
            </a:r>
          </a:p>
          <a:p>
            <a:pPr>
              <a:defRPr/>
            </a:pPr>
            <a:r>
              <a:rPr lang="en-US" sz="3200" dirty="0">
                <a:latin typeface="Arial" panose="020B0604020202020204" pitchFamily="34" charset="0"/>
                <a:cs typeface="Arial" panose="020B0604020202020204" pitchFamily="34" charset="0"/>
              </a:rPr>
              <a:t>Form 16 – Audited agencies</a:t>
            </a:r>
          </a:p>
          <a:p>
            <a:pPr>
              <a:defRPr/>
            </a:pPr>
            <a:endParaRPr lang="en-US" dirty="0">
              <a:latin typeface="Arial" panose="020B0604020202020204" pitchFamily="34" charset="0"/>
              <a:cs typeface="Arial" panose="020B0604020202020204" pitchFamily="34" charset="0"/>
            </a:endParaRPr>
          </a:p>
          <a:p>
            <a:pPr>
              <a:defRPr/>
            </a:pPr>
            <a:r>
              <a:rPr lang="en-US" sz="3200" dirty="0">
                <a:latin typeface="Arial" panose="020B0604020202020204" pitchFamily="34" charset="0"/>
                <a:cs typeface="Arial" panose="020B0604020202020204" pitchFamily="34" charset="0"/>
              </a:rPr>
              <a:t>	</a:t>
            </a:r>
            <a:endParaRPr lang="en-US" sz="3200" dirty="0">
              <a:solidFill>
                <a:srgbClr val="C00000"/>
              </a:solidFill>
              <a:latin typeface="Arial" panose="020B0604020202020204" pitchFamily="34" charset="0"/>
              <a:cs typeface="Arial" panose="020B0604020202020204" pitchFamily="34" charset="0"/>
            </a:endParaRPr>
          </a:p>
          <a:p>
            <a:pPr algn="ctr">
              <a:defRPr/>
            </a:pPr>
            <a:endParaRPr lang="en-US" sz="2160" b="1" dirty="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endParaRPr>
          </a:p>
        </p:txBody>
      </p:sp>
      <p:sp>
        <p:nvSpPr>
          <p:cNvPr id="4" name="Rectangle 3"/>
          <p:cNvSpPr/>
          <p:nvPr/>
        </p:nvSpPr>
        <p:spPr>
          <a:xfrm>
            <a:off x="8382001" y="5874178"/>
            <a:ext cx="3566160" cy="480127"/>
          </a:xfrm>
          <a:prstGeom prst="rect">
            <a:avLst/>
          </a:prstGeom>
          <a:noFill/>
        </p:spPr>
        <p:txBody>
          <a:bodyPr wrap="square" lIns="109723" tIns="54862" rIns="109723" bIns="54862">
            <a:spAutoFit/>
            <a:scene3d>
              <a:camera prst="isometricOffAxis1Right"/>
              <a:lightRig rig="flat" dir="tl">
                <a:rot lat="0" lon="0" rev="6600000"/>
              </a:lightRig>
            </a:scene3d>
            <a:sp3d extrusionH="25400" contourW="8890">
              <a:bevelT w="38100" h="31750"/>
              <a:contourClr>
                <a:schemeClr val="accent2">
                  <a:shade val="75000"/>
                </a:schemeClr>
              </a:contourClr>
            </a:sp3d>
          </a:bodyPr>
          <a:lstStyle/>
          <a:p>
            <a:pPr algn="ctr"/>
            <a:r>
              <a:rPr lang="en-US"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Form 6</a:t>
            </a:r>
          </a:p>
        </p:txBody>
      </p:sp>
    </p:spTree>
    <p:extLst>
      <p:ext uri="{BB962C8B-B14F-4D97-AF65-F5344CB8AC3E}">
        <p14:creationId xmlns:p14="http://schemas.microsoft.com/office/powerpoint/2010/main" val="23191080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58603" y="1521229"/>
            <a:ext cx="4002304" cy="1932833"/>
          </a:xfrm>
          <a:prstGeom prst="rect">
            <a:avLst/>
          </a:prstGeom>
        </p:spPr>
        <p:txBody>
          <a:bodyPr wrap="none" lIns="109723" tIns="54862" rIns="109723" bIns="54862">
            <a:spAutoFit/>
          </a:bodyPr>
          <a:lstStyle/>
          <a:p>
            <a:pPr algn="ctr">
              <a:defRPr/>
            </a:pPr>
            <a:endParaRPr lang="en-US" sz="2160" b="1" dirty="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endParaRPr>
          </a:p>
          <a:p>
            <a:pPr algn="ctr">
              <a:defRPr/>
            </a:pPr>
            <a:endParaRPr lang="en-US" sz="2160" b="1" dirty="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endParaRPr>
          </a:p>
          <a:p>
            <a:pPr algn="ctr">
              <a:defRPr/>
            </a:pPr>
            <a:endParaRPr lang="en-US" sz="2160" b="1" dirty="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endParaRPr>
          </a:p>
          <a:p>
            <a:pPr>
              <a:defRPr/>
            </a:pPr>
            <a:r>
              <a:rPr lang="en-US" sz="3200" dirty="0">
                <a:latin typeface="Arial" panose="020B0604020202020204" pitchFamily="34" charset="0"/>
                <a:cs typeface="Arial" panose="020B0604020202020204" pitchFamily="34" charset="0"/>
              </a:rPr>
              <a:t>	</a:t>
            </a:r>
            <a:endParaRPr lang="en-US" sz="3200" dirty="0">
              <a:solidFill>
                <a:srgbClr val="C00000"/>
              </a:solidFill>
              <a:latin typeface="Arial" panose="020B0604020202020204" pitchFamily="34" charset="0"/>
              <a:cs typeface="Arial" panose="020B0604020202020204" pitchFamily="34" charset="0"/>
            </a:endParaRPr>
          </a:p>
          <a:p>
            <a:pPr algn="ctr">
              <a:defRPr/>
            </a:pPr>
            <a:endParaRPr lang="en-US" sz="2160" b="1" dirty="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endParaRPr>
          </a:p>
        </p:txBody>
      </p:sp>
      <p:sp>
        <p:nvSpPr>
          <p:cNvPr id="4" name="Rectangle 3"/>
          <p:cNvSpPr/>
          <p:nvPr/>
        </p:nvSpPr>
        <p:spPr>
          <a:xfrm>
            <a:off x="8382001" y="5874178"/>
            <a:ext cx="3566160" cy="480127"/>
          </a:xfrm>
          <a:prstGeom prst="rect">
            <a:avLst/>
          </a:prstGeom>
          <a:noFill/>
        </p:spPr>
        <p:txBody>
          <a:bodyPr wrap="square" lIns="109723" tIns="54862" rIns="109723" bIns="54862">
            <a:spAutoFit/>
            <a:scene3d>
              <a:camera prst="isometricOffAxis1Right"/>
              <a:lightRig rig="flat" dir="tl">
                <a:rot lat="0" lon="0" rev="6600000"/>
              </a:lightRig>
            </a:scene3d>
            <a:sp3d extrusionH="25400" contourW="8890">
              <a:bevelT w="38100" h="31750"/>
              <a:contourClr>
                <a:schemeClr val="accent2">
                  <a:shade val="75000"/>
                </a:schemeClr>
              </a:contourClr>
            </a:sp3d>
          </a:bodyPr>
          <a:lstStyle/>
          <a:p>
            <a:pPr algn="ctr"/>
            <a:r>
              <a:rPr lang="en-US"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Form 6</a:t>
            </a:r>
          </a:p>
        </p:txBody>
      </p:sp>
      <p:pic>
        <p:nvPicPr>
          <p:cNvPr id="3" name="Picture 2" descr="A close-up of a document&#10;&#10;Description automatically generated">
            <a:extLst>
              <a:ext uri="{FF2B5EF4-FFF2-40B4-BE49-F238E27FC236}">
                <a16:creationId xmlns:a16="http://schemas.microsoft.com/office/drawing/2014/main" id="{11EBE235-B35F-6DF0-E243-CB54D75D2E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839" y="106325"/>
            <a:ext cx="11515770" cy="6422065"/>
          </a:xfrm>
          <a:prstGeom prst="rect">
            <a:avLst/>
          </a:prstGeom>
        </p:spPr>
      </p:pic>
    </p:spTree>
    <p:extLst>
      <p:ext uri="{BB962C8B-B14F-4D97-AF65-F5344CB8AC3E}">
        <p14:creationId xmlns:p14="http://schemas.microsoft.com/office/powerpoint/2010/main" val="28249608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9E274-6BBC-FD09-AD4A-C235D9DD8D72}"/>
              </a:ext>
            </a:extLst>
          </p:cNvPr>
          <p:cNvSpPr>
            <a:spLocks noGrp="1"/>
          </p:cNvSpPr>
          <p:nvPr>
            <p:ph type="ctrTitle"/>
          </p:nvPr>
        </p:nvSpPr>
        <p:spPr>
          <a:xfrm>
            <a:off x="1285241" y="1008993"/>
            <a:ext cx="9231410" cy="3542045"/>
          </a:xfrm>
        </p:spPr>
        <p:txBody>
          <a:bodyPr anchor="b">
            <a:normAutofit fontScale="90000"/>
          </a:bodyPr>
          <a:lstStyle/>
          <a:p>
            <a:r>
              <a:rPr lang="en-US" sz="11500" dirty="0"/>
              <a:t>OASIS SEFA App</a:t>
            </a:r>
          </a:p>
        </p:txBody>
      </p:sp>
      <p:sp>
        <p:nvSpPr>
          <p:cNvPr id="3" name="Subtitle 2">
            <a:extLst>
              <a:ext uri="{FF2B5EF4-FFF2-40B4-BE49-F238E27FC236}">
                <a16:creationId xmlns:a16="http://schemas.microsoft.com/office/drawing/2014/main" id="{C3EBEB9B-CDE2-7877-2898-0F9DB99C8CFD}"/>
              </a:ext>
            </a:extLst>
          </p:cNvPr>
          <p:cNvSpPr>
            <a:spLocks noGrp="1"/>
          </p:cNvSpPr>
          <p:nvPr>
            <p:ph type="subTitle" idx="1"/>
          </p:nvPr>
        </p:nvSpPr>
        <p:spPr>
          <a:xfrm>
            <a:off x="1285241" y="4582814"/>
            <a:ext cx="7132335" cy="1312657"/>
          </a:xfrm>
        </p:spPr>
        <p:txBody>
          <a:bodyPr anchor="t">
            <a:normAutofit/>
          </a:bodyPr>
          <a:lstStyle/>
          <a:p>
            <a:pPr algn="l"/>
            <a:r>
              <a:rPr lang="en-US" dirty="0"/>
              <a:t>Beginning Fiscal Year 2023</a:t>
            </a:r>
          </a:p>
        </p:txBody>
      </p:sp>
    </p:spTree>
    <p:extLst>
      <p:ext uri="{BB962C8B-B14F-4D97-AF65-F5344CB8AC3E}">
        <p14:creationId xmlns:p14="http://schemas.microsoft.com/office/powerpoint/2010/main" val="40355904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E3305CBC-F40D-A1A9-81C7-17E5E41036ED}"/>
              </a:ext>
            </a:extLst>
          </p:cNvPr>
          <p:cNvSpPr>
            <a:spLocks noChangeArrowheads="1"/>
          </p:cNvSpPr>
          <p:nvPr/>
        </p:nvSpPr>
        <p:spPr bwMode="auto">
          <a:xfrm>
            <a:off x="94525" y="182041"/>
            <a:ext cx="50373023" cy="538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Go to OASIS myApps</a:t>
            </a:r>
            <a:endParaRPr kumimoji="0" lang="en-US" altLang="en-US" sz="9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1025" name="Picture 1" descr="Graphical user interface, website&#10;&#10;Description automatically generated">
            <a:extLst>
              <a:ext uri="{FF2B5EF4-FFF2-40B4-BE49-F238E27FC236}">
                <a16:creationId xmlns:a16="http://schemas.microsoft.com/office/drawing/2014/main" id="{47E632C0-4B24-6136-ABB2-09DD3AC7F3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526" y="133109"/>
            <a:ext cx="12002947" cy="68869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11153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Picture 1" descr="Graphical user interface&#10;&#10;Description automatically generated">
            <a:extLst>
              <a:ext uri="{FF2B5EF4-FFF2-40B4-BE49-F238E27FC236}">
                <a16:creationId xmlns:a16="http://schemas.microsoft.com/office/drawing/2014/main" id="{E7160172-9C31-8ECC-A2FF-E20D54F2D9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6821" y="378038"/>
            <a:ext cx="7777907" cy="6481359"/>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a:extLst>
              <a:ext uri="{FF2B5EF4-FFF2-40B4-BE49-F238E27FC236}">
                <a16:creationId xmlns:a16="http://schemas.microsoft.com/office/drawing/2014/main" id="{B194DB03-FAFD-1701-F4A8-1F3998B1C561}"/>
              </a:ext>
            </a:extLst>
          </p:cNvPr>
          <p:cNvSpPr/>
          <p:nvPr/>
        </p:nvSpPr>
        <p:spPr>
          <a:xfrm>
            <a:off x="3774604" y="5535202"/>
            <a:ext cx="1321807" cy="137583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 name="Rectangle 3">
            <a:extLst>
              <a:ext uri="{FF2B5EF4-FFF2-40B4-BE49-F238E27FC236}">
                <a16:creationId xmlns:a16="http://schemas.microsoft.com/office/drawing/2014/main" id="{6210255B-4F3B-0ED3-2A6B-41E242D9764E}"/>
              </a:ext>
            </a:extLst>
          </p:cNvPr>
          <p:cNvSpPr>
            <a:spLocks noChangeArrowheads="1"/>
          </p:cNvSpPr>
          <p:nvPr/>
        </p:nvSpPr>
        <p:spPr bwMode="auto">
          <a:xfrm>
            <a:off x="-1" y="-40137"/>
            <a:ext cx="2900422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Arial Black" panose="020B0A04020102020204" pitchFamily="34" charset="0"/>
                <a:ea typeface="Calibri" panose="020F0502020204030204" pitchFamily="34" charset="0"/>
                <a:cs typeface="Times New Roman" panose="02020603050405020304" pitchFamily="18" charset="0"/>
              </a:rPr>
              <a:t>Select the </a:t>
            </a:r>
            <a:r>
              <a:rPr kumimoji="0" lang="en-US" altLang="en-US" b="1" i="0" u="none" strike="noStrike" cap="none" normalizeH="0" baseline="0" dirty="0">
                <a:ln>
                  <a:noFill/>
                </a:ln>
                <a:solidFill>
                  <a:srgbClr val="FF0000"/>
                </a:solidFill>
                <a:effectLst/>
                <a:latin typeface="Arial Black" panose="020B0A04020102020204" pitchFamily="34" charset="0"/>
                <a:ea typeface="Calibri" panose="020F0502020204030204" pitchFamily="34" charset="0"/>
                <a:cs typeface="Times New Roman" panose="02020603050405020304" pitchFamily="18" charset="0"/>
              </a:rPr>
              <a:t>FARS</a:t>
            </a:r>
            <a:r>
              <a:rPr kumimoji="0" lang="en-US" altLang="en-US" b="0" i="0" u="none" strike="noStrike" cap="none" normalizeH="0" baseline="0" dirty="0">
                <a:ln>
                  <a:noFill/>
                </a:ln>
                <a:solidFill>
                  <a:schemeClr val="tx1"/>
                </a:solidFill>
                <a:effectLst/>
                <a:latin typeface="Arial Black" panose="020B0A04020102020204" pitchFamily="34" charset="0"/>
                <a:ea typeface="Calibri" panose="020F0502020204030204" pitchFamily="34" charset="0"/>
                <a:cs typeface="Times New Roman" panose="02020603050405020304" pitchFamily="18" charset="0"/>
              </a:rPr>
              <a:t> option in </a:t>
            </a:r>
            <a:r>
              <a:rPr kumimoji="0" lang="en-US" altLang="en-US" b="0" i="0" u="none" strike="noStrike" cap="none" normalizeH="0" baseline="0" dirty="0" err="1">
                <a:ln>
                  <a:noFill/>
                </a:ln>
                <a:solidFill>
                  <a:schemeClr val="tx1"/>
                </a:solidFill>
                <a:effectLst/>
                <a:latin typeface="Arial Black" panose="020B0A04020102020204" pitchFamily="34" charset="0"/>
                <a:ea typeface="Calibri" panose="020F0502020204030204" pitchFamily="34" charset="0"/>
                <a:cs typeface="Times New Roman" panose="02020603050405020304" pitchFamily="18" charset="0"/>
              </a:rPr>
              <a:t>myApps</a:t>
            </a:r>
            <a:endParaRPr kumimoji="0" lang="en-US" altLang="en-US" b="0" i="0" u="none" strike="noStrike" cap="none" normalizeH="0" baseline="0" dirty="0">
              <a:ln>
                <a:noFill/>
              </a:ln>
              <a:solidFill>
                <a:schemeClr val="tx1"/>
              </a:solidFill>
              <a:effectLst/>
              <a:latin typeface="Arial Black" panose="020B0A040201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Rectangle 4">
            <a:extLst>
              <a:ext uri="{FF2B5EF4-FFF2-40B4-BE49-F238E27FC236}">
                <a16:creationId xmlns:a16="http://schemas.microsoft.com/office/drawing/2014/main" id="{8A0BAE8B-6A1F-DBB1-78C8-B0185AFFDE35}"/>
              </a:ext>
            </a:extLst>
          </p:cNvPr>
          <p:cNvSpPr>
            <a:spLocks noChangeArrowheads="1"/>
          </p:cNvSpPr>
          <p:nvPr/>
        </p:nvSpPr>
        <p:spPr bwMode="auto">
          <a:xfrm>
            <a:off x="-1" y="457199"/>
            <a:ext cx="2900422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8460500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7" name="Picture 1" descr="Graphical user interface, application&#10;&#10;Description automatically generated">
            <a:extLst>
              <a:ext uri="{FF2B5EF4-FFF2-40B4-BE49-F238E27FC236}">
                <a16:creationId xmlns:a16="http://schemas.microsoft.com/office/drawing/2014/main" id="{E21317C9-3F08-717C-8D69-BE1EF13821E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289303" y="1168460"/>
            <a:ext cx="9613397" cy="211494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2">
            <a:extLst>
              <a:ext uri="{FF2B5EF4-FFF2-40B4-BE49-F238E27FC236}">
                <a16:creationId xmlns:a16="http://schemas.microsoft.com/office/drawing/2014/main" id="{74C5A9F6-5AAC-1D79-546A-21C1819A3E33}"/>
              </a:ext>
            </a:extLst>
          </p:cNvPr>
          <p:cNvSpPr>
            <a:spLocks noChangeArrowheads="1"/>
          </p:cNvSpPr>
          <p:nvPr/>
        </p:nvSpPr>
        <p:spPr bwMode="auto">
          <a:xfrm>
            <a:off x="1289304" y="3429000"/>
            <a:ext cx="8921672" cy="2748516"/>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b" anchorCtr="0" compatLnSpc="1">
            <a:prstTxWarp prst="textNoShape">
              <a:avLst/>
            </a:prstTxWarp>
            <a:normAutofit fontScale="92500"/>
          </a:bodyPr>
          <a:lstStyle/>
          <a:p>
            <a:pPr marL="0" marR="0" lvl="0" indent="0" fontAlgn="base">
              <a:lnSpc>
                <a:spcPct val="90000"/>
              </a:lnSpc>
              <a:spcBef>
                <a:spcPct val="0"/>
              </a:spcBef>
              <a:spcAft>
                <a:spcPts val="600"/>
              </a:spcAft>
              <a:buClrTx/>
              <a:buSzTx/>
              <a:tabLst/>
            </a:pPr>
            <a:r>
              <a:rPr kumimoji="0" lang="en-US" altLang="en-US" sz="3200" b="1" i="0" u="sng" strike="noStrike" kern="1200" cap="none" normalizeH="0" baseline="0" dirty="0">
                <a:ln>
                  <a:noFill/>
                </a:ln>
                <a:solidFill>
                  <a:schemeClr val="tx1"/>
                </a:solidFill>
                <a:effectLst/>
                <a:latin typeface="+mj-lt"/>
                <a:ea typeface="+mj-ea"/>
                <a:cs typeface="+mj-cs"/>
              </a:rPr>
              <a:t>Add a New Fund/Grant</a:t>
            </a:r>
            <a:endParaRPr kumimoji="0" lang="en-US" altLang="en-US" sz="3200" b="0" i="0" u="none" strike="noStrike" kern="1200" cap="none" normalizeH="0" baseline="0" dirty="0">
              <a:ln>
                <a:noFill/>
              </a:ln>
              <a:solidFill>
                <a:schemeClr val="tx1"/>
              </a:solidFill>
              <a:effectLst/>
              <a:latin typeface="+mj-lt"/>
              <a:ea typeface="+mj-ea"/>
              <a:cs typeface="+mj-cs"/>
            </a:endParaRPr>
          </a:p>
          <a:p>
            <a:pPr marL="0" marR="0" lvl="0" indent="0" fontAlgn="base">
              <a:lnSpc>
                <a:spcPct val="90000"/>
              </a:lnSpc>
              <a:spcBef>
                <a:spcPct val="0"/>
              </a:spcBef>
              <a:spcAft>
                <a:spcPts val="600"/>
              </a:spcAft>
              <a:buClrTx/>
              <a:buSzTx/>
              <a:tabLst/>
            </a:pPr>
            <a:r>
              <a:rPr kumimoji="0" lang="en-US" altLang="en-US" sz="3200" b="0" i="0" u="none" strike="noStrike" kern="1200" cap="none" normalizeH="0" baseline="0" dirty="0">
                <a:ln>
                  <a:noFill/>
                </a:ln>
                <a:solidFill>
                  <a:schemeClr val="tx1"/>
                </a:solidFill>
                <a:effectLst/>
                <a:latin typeface="+mj-lt"/>
                <a:ea typeface="+mj-ea"/>
                <a:cs typeface="+mj-cs"/>
              </a:rPr>
              <a:t>Click the blue ‘New Grant’ button to enter data for a new fund and grants. FARS will have to enter these first and then they will be available to you. </a:t>
            </a:r>
          </a:p>
          <a:p>
            <a:pPr marL="0" marR="0" lvl="0" indent="0" fontAlgn="base">
              <a:lnSpc>
                <a:spcPct val="90000"/>
              </a:lnSpc>
              <a:spcBef>
                <a:spcPct val="0"/>
              </a:spcBef>
              <a:spcAft>
                <a:spcPts val="600"/>
              </a:spcAft>
              <a:buClrTx/>
              <a:buSzTx/>
              <a:tabLst/>
            </a:pPr>
            <a:r>
              <a:rPr lang="en-US" altLang="en-US" sz="3200" dirty="0">
                <a:latin typeface="+mj-lt"/>
                <a:ea typeface="+mj-ea"/>
                <a:cs typeface="+mj-cs"/>
              </a:rPr>
              <a:t>Please contact Betsy Chapman if you have a Assistance Listing Number that needs added. </a:t>
            </a:r>
            <a:endParaRPr kumimoji="0" lang="en-US" altLang="en-US" sz="3200" b="0" i="0" u="none" strike="noStrike" kern="1200" cap="none" normalizeH="0" baseline="0" dirty="0">
              <a:ln>
                <a:noFill/>
              </a:ln>
              <a:solidFill>
                <a:schemeClr val="tx1"/>
              </a:solidFill>
              <a:effectLst/>
              <a:latin typeface="+mj-lt"/>
              <a:ea typeface="+mj-ea"/>
              <a:cs typeface="+mj-cs"/>
            </a:endParaRPr>
          </a:p>
        </p:txBody>
      </p:sp>
    </p:spTree>
    <p:extLst>
      <p:ext uri="{BB962C8B-B14F-4D97-AF65-F5344CB8AC3E}">
        <p14:creationId xmlns:p14="http://schemas.microsoft.com/office/powerpoint/2010/main" val="8037118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6" name="Rectangle 5125">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28" name="Group 5127">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5129" name="Straight Connector 5128">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5130"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131"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132" name="Isosceles Triangle 5131">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133"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134"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135"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136" name="Isosceles Triangle 5135">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137" name="Isosceles Triangle 5136">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5139" name="Rectangle 5138">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1" name="Picture 1">
            <a:extLst>
              <a:ext uri="{FF2B5EF4-FFF2-40B4-BE49-F238E27FC236}">
                <a16:creationId xmlns:a16="http://schemas.microsoft.com/office/drawing/2014/main" id="{B809A652-0B80-C0DA-B105-5681D4EB5C4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25558" y="779236"/>
            <a:ext cx="9309640" cy="465691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2">
            <a:extLst>
              <a:ext uri="{FF2B5EF4-FFF2-40B4-BE49-F238E27FC236}">
                <a16:creationId xmlns:a16="http://schemas.microsoft.com/office/drawing/2014/main" id="{3651FEF6-699D-AE16-BC0F-0DBAFE4AEEC7}"/>
              </a:ext>
            </a:extLst>
          </p:cNvPr>
          <p:cNvSpPr>
            <a:spLocks noChangeArrowheads="1"/>
          </p:cNvSpPr>
          <p:nvPr/>
        </p:nvSpPr>
        <p:spPr bwMode="auto">
          <a:xfrm>
            <a:off x="821498" y="720089"/>
            <a:ext cx="1357309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3" name="TextBox 2">
            <a:extLst>
              <a:ext uri="{FF2B5EF4-FFF2-40B4-BE49-F238E27FC236}">
                <a16:creationId xmlns:a16="http://schemas.microsoft.com/office/drawing/2014/main" id="{F2DC1417-D990-D4A3-D303-21EBC66B4F2C}"/>
              </a:ext>
            </a:extLst>
          </p:cNvPr>
          <p:cNvSpPr txBox="1"/>
          <p:nvPr/>
        </p:nvSpPr>
        <p:spPr>
          <a:xfrm>
            <a:off x="1533832" y="5722380"/>
            <a:ext cx="9354821" cy="369332"/>
          </a:xfrm>
          <a:prstGeom prst="rect">
            <a:avLst/>
          </a:prstGeom>
          <a:noFill/>
        </p:spPr>
        <p:txBody>
          <a:bodyPr wrap="square" rtlCol="0">
            <a:spAutoFit/>
          </a:bodyPr>
          <a:lstStyle/>
          <a:p>
            <a:r>
              <a:rPr lang="en-US" dirty="0"/>
              <a:t>Required Fields indicated by </a:t>
            </a:r>
            <a:r>
              <a:rPr lang="en-US" dirty="0">
                <a:solidFill>
                  <a:srgbClr val="FF0000"/>
                </a:solidFill>
              </a:rPr>
              <a:t>*</a:t>
            </a:r>
          </a:p>
        </p:txBody>
      </p:sp>
    </p:spTree>
    <p:extLst>
      <p:ext uri="{BB962C8B-B14F-4D97-AF65-F5344CB8AC3E}">
        <p14:creationId xmlns:p14="http://schemas.microsoft.com/office/powerpoint/2010/main" val="42768421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6CA2909-2CD6-DFBD-12AD-5C9765EAF9C4}"/>
              </a:ext>
            </a:extLst>
          </p:cNvPr>
          <p:cNvSpPr txBox="1"/>
          <p:nvPr/>
        </p:nvSpPr>
        <p:spPr>
          <a:xfrm>
            <a:off x="274320" y="697230"/>
            <a:ext cx="9132570" cy="6019789"/>
          </a:xfrm>
          <a:prstGeom prst="rect">
            <a:avLst/>
          </a:prstGeom>
          <a:noFill/>
        </p:spPr>
        <p:txBody>
          <a:bodyPr wrap="square">
            <a:spAutoFit/>
          </a:bodyPr>
          <a:lstStyle/>
          <a:p>
            <a:pPr lvl="8" algn="r">
              <a:lnSpc>
                <a:spcPct val="107000"/>
              </a:lnSpc>
              <a:spcAft>
                <a:spcPts val="1200"/>
              </a:spcAft>
            </a:pPr>
            <a:r>
              <a:rPr lang="en-US" sz="3600" b="1" kern="100" dirty="0">
                <a:solidFill>
                  <a:srgbClr val="FF0000"/>
                </a:solidFill>
                <a:effectLst/>
                <a:latin typeface="Arial" panose="020B0604020202020204" pitchFamily="34" charset="0"/>
                <a:ea typeface="Calibri" panose="020F0502020204030204" pitchFamily="34" charset="0"/>
                <a:cs typeface="Arial" panose="020B0604020202020204" pitchFamily="34" charset="0"/>
              </a:rPr>
              <a:t>B915</a:t>
            </a:r>
          </a:p>
          <a:p>
            <a:pPr marL="285750" marR="0" indent="-285750">
              <a:lnSpc>
                <a:spcPct val="107000"/>
              </a:lnSpc>
              <a:spcBef>
                <a:spcPts val="0"/>
              </a:spcBef>
              <a:spcAft>
                <a:spcPts val="1200"/>
              </a:spcAft>
              <a:buFont typeface="Arial" panose="020B0604020202020204" pitchFamily="34" charset="0"/>
              <a:buChar char="•"/>
            </a:pP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The Edit Grant screen has two main sections, the Header and Detail.  </a:t>
            </a:r>
          </a:p>
          <a:p>
            <a:pPr marL="285750" marR="0" indent="-285750">
              <a:lnSpc>
                <a:spcPct val="107000"/>
              </a:lnSpc>
              <a:spcBef>
                <a:spcPts val="0"/>
              </a:spcBef>
              <a:spcAft>
                <a:spcPts val="1200"/>
              </a:spcAft>
              <a:buFont typeface="Arial" panose="020B0604020202020204" pitchFamily="34" charset="0"/>
              <a:buChar char="•"/>
            </a:pP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The Header will summarize the Detail along with any activity entered in the Header such for reconciling items or nonfederal funds lines.   </a:t>
            </a:r>
          </a:p>
          <a:p>
            <a:pPr marL="285750" marR="0" indent="-285750">
              <a:lnSpc>
                <a:spcPct val="107000"/>
              </a:lnSpc>
              <a:spcBef>
                <a:spcPts val="0"/>
              </a:spcBef>
              <a:spcAft>
                <a:spcPts val="1200"/>
              </a:spcAft>
              <a:buFont typeface="Arial" panose="020B0604020202020204" pitchFamily="34" charset="0"/>
              <a:buChar char="•"/>
            </a:pP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The Header must be saved before adding the Detail CFDA information. </a:t>
            </a:r>
          </a:p>
          <a:p>
            <a:pPr marL="285750" marR="0" indent="-285750">
              <a:lnSpc>
                <a:spcPct val="107000"/>
              </a:lnSpc>
              <a:spcBef>
                <a:spcPts val="0"/>
              </a:spcBef>
              <a:spcAft>
                <a:spcPts val="1200"/>
              </a:spcAft>
              <a:buFont typeface="Arial" panose="020B0604020202020204" pitchFamily="34" charset="0"/>
              <a:buChar char="•"/>
            </a:pP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There will be no buttons in the Detail until the Header is saved.</a:t>
            </a:r>
          </a:p>
        </p:txBody>
      </p:sp>
    </p:spTree>
    <p:extLst>
      <p:ext uri="{BB962C8B-B14F-4D97-AF65-F5344CB8AC3E}">
        <p14:creationId xmlns:p14="http://schemas.microsoft.com/office/powerpoint/2010/main" val="22297052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2" name="Picture 1" descr="Graphical user interface, application, Teams&#10;&#10;Description automatically generated">
            <a:extLst>
              <a:ext uri="{FF2B5EF4-FFF2-40B4-BE49-F238E27FC236}">
                <a16:creationId xmlns:a16="http://schemas.microsoft.com/office/drawing/2014/main" id="{5C68F731-76E6-8859-4E62-D11AC8F396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168" y="99152"/>
            <a:ext cx="9930476" cy="484632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4">
            <a:extLst>
              <a:ext uri="{FF2B5EF4-FFF2-40B4-BE49-F238E27FC236}">
                <a16:creationId xmlns:a16="http://schemas.microsoft.com/office/drawing/2014/main" id="{645385F7-5AD4-DFA6-317E-FAD5A65E7194}"/>
              </a:ext>
            </a:extLst>
          </p:cNvPr>
          <p:cNvSpPr>
            <a:spLocks noChangeArrowheads="1"/>
          </p:cNvSpPr>
          <p:nvPr/>
        </p:nvSpPr>
        <p:spPr bwMode="auto">
          <a:xfrm>
            <a:off x="0" y="914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TextBox 14">
            <a:extLst>
              <a:ext uri="{FF2B5EF4-FFF2-40B4-BE49-F238E27FC236}">
                <a16:creationId xmlns:a16="http://schemas.microsoft.com/office/drawing/2014/main" id="{561844AC-6DFD-74DC-8DAB-230D296AB1DD}"/>
              </a:ext>
            </a:extLst>
          </p:cNvPr>
          <p:cNvSpPr txBox="1"/>
          <p:nvPr/>
        </p:nvSpPr>
        <p:spPr>
          <a:xfrm>
            <a:off x="489835" y="4545718"/>
            <a:ext cx="7527114" cy="1938992"/>
          </a:xfrm>
          <a:prstGeom prst="rect">
            <a:avLst/>
          </a:prstGeom>
          <a:noFill/>
        </p:spPr>
        <p:txBody>
          <a:bodyPr wrap="square" rtlCol="0">
            <a:spAutoFit/>
          </a:bodyPr>
          <a:lstStyle/>
          <a:p>
            <a:pPr marL="342900" indent="-342900">
              <a:buFont typeface="Arial" panose="020B0604020202020204" pitchFamily="34" charset="0"/>
              <a:buChar char="•"/>
            </a:pPr>
            <a:r>
              <a:rPr lang="en-US" sz="2000" dirty="0"/>
              <a:t>Header contains Nonfederal Fund and Reconciling Lines along with the Total for the Fund </a:t>
            </a:r>
          </a:p>
          <a:p>
            <a:pPr marL="342900" indent="-342900">
              <a:buFont typeface="Arial" panose="020B0604020202020204" pitchFamily="34" charset="0"/>
              <a:buChar char="•"/>
            </a:pPr>
            <a:r>
              <a:rPr lang="en-US" sz="2000" dirty="0"/>
              <a:t>The beginning balance cannot be adjusted for these two lines, changes will be run through receipts or disbursements. </a:t>
            </a:r>
          </a:p>
          <a:p>
            <a:pPr marL="342900" indent="-342900">
              <a:buFont typeface="Arial" panose="020B0604020202020204" pitchFamily="34" charset="0"/>
              <a:buChar char="•"/>
            </a:pPr>
            <a:r>
              <a:rPr lang="en-US" sz="2000" dirty="0"/>
              <a:t>Detail contains the Grant Information where beginning balances can be adjusted. </a:t>
            </a:r>
          </a:p>
        </p:txBody>
      </p:sp>
    </p:spTree>
    <p:extLst>
      <p:ext uri="{BB962C8B-B14F-4D97-AF65-F5344CB8AC3E}">
        <p14:creationId xmlns:p14="http://schemas.microsoft.com/office/powerpoint/2010/main" val="19330280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2E18B87-A87E-DCFE-BCD4-3EE6FB9298FD}"/>
              </a:ext>
            </a:extLst>
          </p:cNvPr>
          <p:cNvSpPr>
            <a:spLocks noGrp="1"/>
          </p:cNvSpPr>
          <p:nvPr>
            <p:ph/>
          </p:nvPr>
        </p:nvSpPr>
        <p:spPr/>
        <p:txBody>
          <a:bodyPr/>
          <a:lstStyle/>
          <a:p>
            <a:pPr marL="0" indent="0">
              <a:buNone/>
            </a:pPr>
            <a:r>
              <a:rPr lang="en-US" sz="4400" b="1" dirty="0">
                <a:solidFill>
                  <a:srgbClr val="0070C0"/>
                </a:solidFill>
                <a:latin typeface="Arial" panose="020B0604020202020204" pitchFamily="34" charset="0"/>
                <a:cs typeface="Arial" panose="020B0604020202020204" pitchFamily="34" charset="0"/>
              </a:rPr>
              <a:t>CPE</a:t>
            </a:r>
          </a:p>
          <a:p>
            <a:endParaRPr lang="en-US" dirty="0"/>
          </a:p>
          <a:p>
            <a:r>
              <a:rPr lang="en-US" sz="3200" dirty="0"/>
              <a:t>There will be three CPE codes throughout the presentation</a:t>
            </a:r>
            <a:r>
              <a:rPr lang="en-US" sz="2800" dirty="0"/>
              <a:t>.</a:t>
            </a:r>
          </a:p>
          <a:p>
            <a:pPr marL="0" indent="0">
              <a:buNone/>
            </a:pPr>
            <a:r>
              <a:rPr lang="en-US" sz="2800" dirty="0"/>
              <a:t>  </a:t>
            </a:r>
          </a:p>
          <a:p>
            <a:r>
              <a:rPr lang="en-US" sz="3200" dirty="0"/>
              <a:t>When the presentation is over, please email these codes to </a:t>
            </a:r>
            <a:r>
              <a:rPr lang="en-US" sz="3200" dirty="0">
                <a:hlinkClick r:id="rId2"/>
              </a:rPr>
              <a:t>Maria.A.Yoakum@wv.gov</a:t>
            </a:r>
            <a:r>
              <a:rPr lang="en-US" sz="3200" dirty="0"/>
              <a:t> to receive your CPE. </a:t>
            </a:r>
          </a:p>
          <a:p>
            <a:pPr marL="0" indent="0">
              <a:buNone/>
            </a:pPr>
            <a:endParaRPr lang="en-US" sz="3200" dirty="0"/>
          </a:p>
          <a:p>
            <a:r>
              <a:rPr lang="en-US" sz="3200" dirty="0"/>
              <a:t>Your CPE certificates will be emailed to you within the next two weeks. </a:t>
            </a:r>
          </a:p>
          <a:p>
            <a:pPr marL="0" indent="0">
              <a:buNone/>
            </a:pPr>
            <a:endParaRPr lang="en-US" dirty="0"/>
          </a:p>
        </p:txBody>
      </p:sp>
    </p:spTree>
    <p:extLst>
      <p:ext uri="{BB962C8B-B14F-4D97-AF65-F5344CB8AC3E}">
        <p14:creationId xmlns:p14="http://schemas.microsoft.com/office/powerpoint/2010/main" val="27977359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 name="Picture 1">
            <a:extLst>
              <a:ext uri="{FF2B5EF4-FFF2-40B4-BE49-F238E27FC236}">
                <a16:creationId xmlns:a16="http://schemas.microsoft.com/office/drawing/2014/main" id="{5A643D7C-A912-E992-2DFB-FA4C3DC2EF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 y="3771900"/>
            <a:ext cx="7642459" cy="73152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2B53402-052D-4638-9F0C-F1D85A23255D}"/>
              </a:ext>
            </a:extLst>
          </p:cNvPr>
          <p:cNvSpPr txBox="1"/>
          <p:nvPr/>
        </p:nvSpPr>
        <p:spPr>
          <a:xfrm>
            <a:off x="514350" y="331470"/>
            <a:ext cx="8481060" cy="332398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0" b="0" i="0" u="none" strike="noStrike" cap="none" normalizeH="0" baseline="0" dirty="0">
                <a:ln>
                  <a:noFill/>
                </a:ln>
                <a:solidFill>
                  <a:schemeClr val="tx1"/>
                </a:solidFill>
                <a:effectLst/>
                <a:latin typeface="Arial Black" panose="020B0A04020102020204" pitchFamily="34" charset="0"/>
                <a:ea typeface="Calibri" panose="020F0502020204030204" pitchFamily="34" charset="0"/>
                <a:cs typeface="Times New Roman" panose="02020603050405020304" pitchFamily="18" charset="0"/>
              </a:rPr>
              <a:t>Edit Grant </a:t>
            </a:r>
            <a:r>
              <a:rPr lang="en-US" altLang="en-US" sz="4000" dirty="0">
                <a:latin typeface="Arial Black" panose="020B0A04020102020204" pitchFamily="34" charset="0"/>
                <a:ea typeface="Calibri" panose="020F0502020204030204" pitchFamily="34" charset="0"/>
                <a:cs typeface="Times New Roman" panose="02020603050405020304" pitchFamily="18" charset="0"/>
              </a:rPr>
              <a:t>S</a:t>
            </a:r>
            <a:r>
              <a:rPr kumimoji="0" lang="en-US" altLang="en-US" sz="4000" b="0" i="0" u="none" strike="noStrike" cap="none" normalizeH="0" baseline="0" dirty="0">
                <a:ln>
                  <a:noFill/>
                </a:ln>
                <a:solidFill>
                  <a:schemeClr val="tx1"/>
                </a:solidFill>
                <a:effectLst/>
                <a:latin typeface="Arial Black" panose="020B0A04020102020204" pitchFamily="34" charset="0"/>
                <a:ea typeface="Calibri" panose="020F0502020204030204" pitchFamily="34" charset="0"/>
                <a:cs typeface="Times New Roman" panose="02020603050405020304" pitchFamily="18" charset="0"/>
              </a:rPr>
              <a:t>creen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4000" b="0" i="0" u="none" strike="noStrike" cap="none" normalizeH="0" baseline="0" dirty="0">
              <a:ln>
                <a:noFill/>
              </a:ln>
              <a:solidFill>
                <a:schemeClr val="tx1"/>
              </a:solidFill>
              <a:effectLst/>
              <a:latin typeface="Arial Black" panose="020B0A040201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Light Grey = No entry allowed; pre-populated</a:t>
            </a:r>
            <a:endParaRPr kumimoji="0" lang="en-US" altLang="en-US" sz="2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White = Agency User Entry</a:t>
            </a:r>
            <a:endParaRPr kumimoji="0" lang="en-US" altLang="en-US" sz="2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Dark Grey = FARS entry</a:t>
            </a:r>
            <a:endParaRPr kumimoji="0" lang="en-US" altLang="en-US" sz="2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Yellow = Calculated Field</a:t>
            </a:r>
            <a:endParaRPr kumimoji="0" lang="en-US" altLang="en-US" sz="2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41726308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6060B5A-12D2-C794-1F71-608FFF39271A}"/>
              </a:ext>
            </a:extLst>
          </p:cNvPr>
          <p:cNvSpPr txBox="1"/>
          <p:nvPr/>
        </p:nvSpPr>
        <p:spPr>
          <a:xfrm>
            <a:off x="320040" y="453120"/>
            <a:ext cx="8423910" cy="3320974"/>
          </a:xfrm>
          <a:prstGeom prst="rect">
            <a:avLst/>
          </a:prstGeom>
          <a:noFill/>
        </p:spPr>
        <p:txBody>
          <a:bodyPr wrap="square">
            <a:spAutoFit/>
          </a:bodyPr>
          <a:lstStyle/>
          <a:p>
            <a:pPr marL="0" marR="0" algn="just">
              <a:lnSpc>
                <a:spcPct val="107000"/>
              </a:lnSpc>
              <a:spcBef>
                <a:spcPts val="0"/>
              </a:spcBef>
              <a:spcAft>
                <a:spcPts val="800"/>
              </a:spcAft>
            </a:pPr>
            <a:r>
              <a:rPr lang="en-US" sz="3600" kern="100" dirty="0">
                <a:effectLst/>
                <a:latin typeface="Arial" panose="020B0604020202020204" pitchFamily="34" charset="0"/>
                <a:ea typeface="Calibri" panose="020F0502020204030204" pitchFamily="34" charset="0"/>
                <a:cs typeface="Arial" panose="020B0604020202020204" pitchFamily="34" charset="0"/>
              </a:rPr>
              <a:t>Always SAVE changes after grant</a:t>
            </a:r>
          </a:p>
          <a:p>
            <a:pPr marL="0" marR="0" algn="just">
              <a:lnSpc>
                <a:spcPct val="107000"/>
              </a:lnSpc>
              <a:spcBef>
                <a:spcPts val="0"/>
              </a:spcBef>
              <a:spcAft>
                <a:spcPts val="800"/>
              </a:spcAft>
            </a:pPr>
            <a:r>
              <a:rPr lang="en-US" sz="3600" kern="100" dirty="0">
                <a:effectLst/>
                <a:latin typeface="Arial" panose="020B0604020202020204" pitchFamily="34" charset="0"/>
                <a:ea typeface="Calibri" panose="020F0502020204030204" pitchFamily="34" charset="0"/>
                <a:cs typeface="Arial" panose="020B0604020202020204" pitchFamily="34" charset="0"/>
              </a:rPr>
              <a:t>information is added to the app.</a:t>
            </a:r>
          </a:p>
          <a:p>
            <a:pPr marL="0" marR="0" algn="just">
              <a:lnSpc>
                <a:spcPct val="107000"/>
              </a:lnSpc>
              <a:spcBef>
                <a:spcPts val="0"/>
              </a:spcBef>
              <a:spcAft>
                <a:spcPts val="800"/>
              </a:spcAft>
            </a:pPr>
            <a:endParaRPr lang="en-US" sz="3600" kern="100" dirty="0">
              <a:latin typeface="Arial" panose="020B060402020202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800"/>
              </a:spcAft>
            </a:pPr>
            <a:r>
              <a:rPr lang="en-US" sz="3600" kern="100" dirty="0">
                <a:latin typeface="Arial" panose="020B0604020202020204" pitchFamily="34" charset="0"/>
                <a:ea typeface="Calibri" panose="020F0502020204030204" pitchFamily="34" charset="0"/>
                <a:cs typeface="Arial" panose="020B0604020202020204" pitchFamily="34" charset="0"/>
              </a:rPr>
              <a:t>If the app is closed before it is saved, all information will be </a:t>
            </a:r>
            <a:r>
              <a:rPr lang="en-US" sz="3600" b="1" kern="100" dirty="0">
                <a:solidFill>
                  <a:srgbClr val="FF0000"/>
                </a:solidFill>
                <a:latin typeface="Arial" panose="020B0604020202020204" pitchFamily="34" charset="0"/>
                <a:ea typeface="Calibri" panose="020F0502020204030204" pitchFamily="34" charset="0"/>
                <a:cs typeface="Arial" panose="020B0604020202020204" pitchFamily="34" charset="0"/>
              </a:rPr>
              <a:t>LOST!</a:t>
            </a:r>
            <a:r>
              <a:rPr lang="en-US" sz="3600" kern="100" dirty="0">
                <a:effectLst/>
                <a:latin typeface="Arial" panose="020B0604020202020204" pitchFamily="34" charset="0"/>
                <a:ea typeface="Calibri" panose="020F0502020204030204" pitchFamily="34" charset="0"/>
                <a:cs typeface="Arial" panose="020B0604020202020204" pitchFamily="34" charset="0"/>
              </a:rPr>
              <a:t> </a:t>
            </a:r>
          </a:p>
        </p:txBody>
      </p:sp>
    </p:spTree>
    <p:extLst>
      <p:ext uri="{BB962C8B-B14F-4D97-AF65-F5344CB8AC3E}">
        <p14:creationId xmlns:p14="http://schemas.microsoft.com/office/powerpoint/2010/main" val="40207124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62135451-AC83-4449-1CA0-253092AA83C5}"/>
              </a:ext>
            </a:extLst>
          </p:cNvPr>
          <p:cNvSpPr>
            <a:spLocks noChangeArrowheads="1"/>
          </p:cNvSpPr>
          <p:nvPr/>
        </p:nvSpPr>
        <p:spPr bwMode="auto">
          <a:xfrm>
            <a:off x="0" y="0"/>
            <a:ext cx="12192000" cy="594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3073" name="Picture 1">
            <a:extLst>
              <a:ext uri="{FF2B5EF4-FFF2-40B4-BE49-F238E27FC236}">
                <a16:creationId xmlns:a16="http://schemas.microsoft.com/office/drawing/2014/main" id="{7AF9D979-75DC-1217-B8C0-FE8F06C0EAF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62163" y="1017639"/>
            <a:ext cx="10584664" cy="393023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E7ADB67-7A7F-1DA7-DEDE-162F128439D8}"/>
              </a:ext>
            </a:extLst>
          </p:cNvPr>
          <p:cNvSpPr txBox="1"/>
          <p:nvPr/>
        </p:nvSpPr>
        <p:spPr>
          <a:xfrm>
            <a:off x="1154430" y="5589270"/>
            <a:ext cx="7623810" cy="523220"/>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Search by FUND or Department Code</a:t>
            </a:r>
          </a:p>
        </p:txBody>
      </p:sp>
    </p:spTree>
    <p:extLst>
      <p:ext uri="{BB962C8B-B14F-4D97-AF65-F5344CB8AC3E}">
        <p14:creationId xmlns:p14="http://schemas.microsoft.com/office/powerpoint/2010/main" val="7309271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 name="Picture 1" descr="Graphical user interface, application&#10;&#10;Description automatically generated">
            <a:extLst>
              <a:ext uri="{FF2B5EF4-FFF2-40B4-BE49-F238E27FC236}">
                <a16:creationId xmlns:a16="http://schemas.microsoft.com/office/drawing/2014/main" id="{82D6238E-7DC6-68A3-782A-3C77E5B97C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720" y="443741"/>
            <a:ext cx="10397559" cy="229946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AAD48FF-F911-54B7-5CAA-F9FD05317C08}"/>
              </a:ext>
            </a:extLst>
          </p:cNvPr>
          <p:cNvSpPr txBox="1"/>
          <p:nvPr/>
        </p:nvSpPr>
        <p:spPr>
          <a:xfrm>
            <a:off x="637954" y="3763925"/>
            <a:ext cx="6953693" cy="233910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1" i="0" u="sng"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Edit Fund and Grants</a:t>
            </a:r>
            <a:endParaRPr kumimoji="0" lang="en-US" altLang="en-US" sz="3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Click on the ‘edit’ icon to make changes to an existing fund and the grants associated with the fund.</a:t>
            </a:r>
            <a:endParaRPr kumimoji="0" lang="en-US" altLang="en-US" sz="3200" b="0" i="0" u="none" strike="noStrike" cap="none" normalizeH="0" baseline="0" dirty="0">
              <a:ln>
                <a:noFill/>
              </a:ln>
              <a:solidFill>
                <a:schemeClr val="tx1"/>
              </a:solidFill>
              <a:effectLst/>
            </a:endParaRPr>
          </a:p>
          <a:p>
            <a:endParaRPr lang="en-US" dirty="0"/>
          </a:p>
        </p:txBody>
      </p:sp>
    </p:spTree>
    <p:extLst>
      <p:ext uri="{BB962C8B-B14F-4D97-AF65-F5344CB8AC3E}">
        <p14:creationId xmlns:p14="http://schemas.microsoft.com/office/powerpoint/2010/main" val="4143502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B5ADA1A1-B21D-A2F1-4CD8-FA5FA00ED718}"/>
              </a:ext>
            </a:extLst>
          </p:cNvPr>
          <p:cNvSpPr>
            <a:spLocks noChangeArrowheads="1"/>
          </p:cNvSpPr>
          <p:nvPr/>
        </p:nvSpPr>
        <p:spPr bwMode="auto">
          <a:xfrm>
            <a:off x="0" y="0"/>
            <a:ext cx="18819238" cy="920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11265" name="Picture 1" descr="Graphical user interface, application, table, Teams&#10;&#10;Description automatically generated">
            <a:extLst>
              <a:ext uri="{FF2B5EF4-FFF2-40B4-BE49-F238E27FC236}">
                <a16:creationId xmlns:a16="http://schemas.microsoft.com/office/drawing/2014/main" id="{5A41D6B3-673B-56B0-C581-286DAE76C5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489" y="744279"/>
            <a:ext cx="10470412" cy="53694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55119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0EDAD-B337-4BC5-69B8-D6B48CCEFE9A}"/>
              </a:ext>
            </a:extLst>
          </p:cNvPr>
          <p:cNvSpPr>
            <a:spLocks noGrp="1"/>
          </p:cNvSpPr>
          <p:nvPr>
            <p:ph type="title"/>
          </p:nvPr>
        </p:nvSpPr>
        <p:spPr>
          <a:xfrm>
            <a:off x="677334" y="609600"/>
            <a:ext cx="8596668" cy="5248940"/>
          </a:xfrm>
        </p:spPr>
        <p:txBody>
          <a:bodyPr>
            <a:normAutofit/>
          </a:bodyPr>
          <a:lstStyle/>
          <a:p>
            <a:r>
              <a:rPr lang="en-US" sz="2800"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As </a:t>
            </a:r>
            <a:r>
              <a:rPr lang="en-US" sz="2800" kern="100" dirty="0">
                <a:solidFill>
                  <a:schemeClr val="tx1"/>
                </a:solidFill>
                <a:latin typeface="Arial" panose="020B0604020202020204" pitchFamily="34" charset="0"/>
                <a:ea typeface="Calibri" panose="020F0502020204030204" pitchFamily="34" charset="0"/>
                <a:cs typeface="Arial" panose="020B0604020202020204" pitchFamily="34" charset="0"/>
              </a:rPr>
              <a:t>changes are made </a:t>
            </a:r>
            <a:r>
              <a:rPr lang="en-US" sz="2800"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to the Detail CFDA information, a black triangle will appear in the top-left corner of the cell.</a:t>
            </a:r>
            <a:br>
              <a:rPr lang="en-US" sz="2800"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br>
            <a:r>
              <a:rPr lang="en-US" sz="2800"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br>
              <a:rPr lang="en-US" sz="2800"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br>
            <a:r>
              <a:rPr lang="en-US" sz="2800"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Once the ‘SAVE CHANGES’ button is clicked the black triangle will disappear indicating the data is saved.</a:t>
            </a:r>
            <a:br>
              <a:rPr lang="en-US" sz="2800"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br>
            <a:r>
              <a:rPr lang="en-US" sz="2800"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br>
              <a:rPr lang="en-US" sz="2800"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br>
            <a:r>
              <a:rPr lang="en-US" sz="2800"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Please remember, you </a:t>
            </a:r>
            <a:r>
              <a:rPr lang="en-US" sz="2800" b="1" u="sng"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must</a:t>
            </a:r>
            <a:r>
              <a:rPr lang="en-US" sz="2800" u="sng"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 click SAVE CHANGES in the DETAIL section before</a:t>
            </a:r>
            <a:r>
              <a:rPr lang="en-US" sz="2800"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 clicking the red </a:t>
            </a:r>
            <a:r>
              <a:rPr lang="en-US" sz="2800" kern="100" dirty="0">
                <a:solidFill>
                  <a:srgbClr val="FF0000"/>
                </a:solidFill>
                <a:effectLst/>
                <a:latin typeface="Arial" panose="020B0604020202020204" pitchFamily="34" charset="0"/>
                <a:ea typeface="Calibri" panose="020F0502020204030204" pitchFamily="34" charset="0"/>
                <a:cs typeface="Arial" panose="020B0604020202020204" pitchFamily="34" charset="0"/>
              </a:rPr>
              <a:t>CLOSE</a:t>
            </a:r>
            <a:r>
              <a:rPr lang="en-US" sz="2800"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 button or the CFDA information will not be saved.</a:t>
            </a:r>
            <a:endParaRPr lang="en-US" sz="28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605014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70525052-383D-13E4-2F13-9562FE329116}"/>
              </a:ext>
            </a:extLst>
          </p:cNvPr>
          <p:cNvSpPr>
            <a:spLocks noChangeArrowheads="1"/>
          </p:cNvSpPr>
          <p:nvPr/>
        </p:nvSpPr>
        <p:spPr bwMode="auto">
          <a:xfrm>
            <a:off x="320039" y="271095"/>
            <a:ext cx="14702058" cy="768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8193" name="Picture 1">
            <a:extLst>
              <a:ext uri="{FF2B5EF4-FFF2-40B4-BE49-F238E27FC236}">
                <a16:creationId xmlns:a16="http://schemas.microsoft.com/office/drawing/2014/main" id="{9A4213F7-B1E2-E810-1C3D-0CB05DB3E1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39" y="728296"/>
            <a:ext cx="11087101" cy="5401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47177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9" name="Picture 1">
            <a:extLst>
              <a:ext uri="{FF2B5EF4-FFF2-40B4-BE49-F238E27FC236}">
                <a16:creationId xmlns:a16="http://schemas.microsoft.com/office/drawing/2014/main" id="{646F69F8-AB1C-8F0D-C2AD-3392F43342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249" y="968370"/>
            <a:ext cx="10728923" cy="233835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a:extLst>
              <a:ext uri="{FF2B5EF4-FFF2-40B4-BE49-F238E27FC236}">
                <a16:creationId xmlns:a16="http://schemas.microsoft.com/office/drawing/2014/main" id="{A156877F-A973-8B39-6B5E-7315F139D6F1}"/>
              </a:ext>
            </a:extLst>
          </p:cNvPr>
          <p:cNvSpPr>
            <a:spLocks noChangeArrowheads="1"/>
          </p:cNvSpPr>
          <p:nvPr/>
        </p:nvSpPr>
        <p:spPr bwMode="auto">
          <a:xfrm>
            <a:off x="659757" y="3199436"/>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 name="TextBox 3">
            <a:extLst>
              <a:ext uri="{FF2B5EF4-FFF2-40B4-BE49-F238E27FC236}">
                <a16:creationId xmlns:a16="http://schemas.microsoft.com/office/drawing/2014/main" id="{176AAD41-796D-D161-7733-9451AEB86E13}"/>
              </a:ext>
            </a:extLst>
          </p:cNvPr>
          <p:cNvSpPr txBox="1"/>
          <p:nvPr/>
        </p:nvSpPr>
        <p:spPr>
          <a:xfrm>
            <a:off x="1073888" y="4019107"/>
            <a:ext cx="6879265" cy="2339102"/>
          </a:xfrm>
          <a:prstGeom prst="rect">
            <a:avLst/>
          </a:prstGeom>
          <a:noFill/>
        </p:spPr>
        <p:txBody>
          <a:bodyPr wrap="square" rtlCol="0">
            <a:spAutoFit/>
          </a:bodyPr>
          <a:lstStyle/>
          <a:p>
            <a:r>
              <a:rPr kumimoji="0" lang="en-US" altLang="en-US" sz="3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After being returned to the main screen click the REFRESH button at the top of the grid to see the updated information.</a:t>
            </a:r>
            <a:endParaRPr kumimoji="0" lang="en-US" altLang="en-US" sz="3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18287961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80D3BE7-6AA0-997B-EDAB-C7DE0E9A48C6}"/>
              </a:ext>
            </a:extLst>
          </p:cNvPr>
          <p:cNvSpPr txBox="1"/>
          <p:nvPr/>
        </p:nvSpPr>
        <p:spPr>
          <a:xfrm>
            <a:off x="297711" y="628311"/>
            <a:ext cx="9579935" cy="4350358"/>
          </a:xfrm>
          <a:prstGeom prst="rect">
            <a:avLst/>
          </a:prstGeom>
          <a:noFill/>
        </p:spPr>
        <p:txBody>
          <a:bodyPr wrap="square">
            <a:spAutoFit/>
          </a:bodyPr>
          <a:lstStyle/>
          <a:p>
            <a:pPr marL="0" marR="0">
              <a:lnSpc>
                <a:spcPct val="107000"/>
              </a:lnSpc>
              <a:spcBef>
                <a:spcPts val="0"/>
              </a:spcBef>
              <a:spcAft>
                <a:spcPts val="0"/>
              </a:spcAft>
            </a:pPr>
            <a:r>
              <a:rPr lang="en-US" sz="3600" b="1" u="sng" kern="100" dirty="0">
                <a:solidFill>
                  <a:srgbClr val="0070C0"/>
                </a:solidFill>
                <a:effectLst/>
                <a:latin typeface="Arial" panose="020B0604020202020204" pitchFamily="34" charset="0"/>
                <a:ea typeface="Calibri" panose="020F0502020204030204" pitchFamily="34" charset="0"/>
                <a:cs typeface="Arial" panose="020B0604020202020204" pitchFamily="34" charset="0"/>
              </a:rPr>
              <a:t>Reports</a:t>
            </a:r>
            <a:r>
              <a:rPr lang="en-US" sz="3600" b="1" kern="100" dirty="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en-US" sz="3600" b="1" kern="100" dirty="0">
                <a:solidFill>
                  <a:srgbClr val="FF0000"/>
                </a:solidFill>
                <a:effectLst/>
                <a:latin typeface="Arial" panose="020B0604020202020204" pitchFamily="34" charset="0"/>
                <a:ea typeface="Calibri" panose="020F0502020204030204" pitchFamily="34" charset="0"/>
                <a:cs typeface="Arial" panose="020B0604020202020204" pitchFamily="34" charset="0"/>
              </a:rPr>
              <a:t>C1015</a:t>
            </a:r>
            <a:endParaRPr lang="en-US" sz="3600" kern="1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Reports will be run in BI and submitted to FARS beginning in FY2024. </a:t>
            </a:r>
          </a:p>
          <a:p>
            <a:pPr marL="0" marR="0">
              <a:lnSpc>
                <a:spcPct val="107000"/>
              </a:lnSpc>
              <a:spcBef>
                <a:spcPts val="0"/>
              </a:spcBef>
              <a:spcAft>
                <a:spcPts val="0"/>
              </a:spcAft>
            </a:pPr>
            <a:endParaRPr lang="en-US" sz="3200" kern="1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WV-SEFA-FARS-001 Federal Grant Report</a:t>
            </a:r>
          </a:p>
          <a:p>
            <a:pPr marL="0" marR="0">
              <a:lnSpc>
                <a:spcPct val="107000"/>
              </a:lnSpc>
              <a:spcBef>
                <a:spcPts val="0"/>
              </a:spcBef>
              <a:spcAft>
                <a:spcPts val="0"/>
              </a:spcAft>
            </a:pPr>
            <a:endParaRPr lang="en-US" sz="3200" kern="1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906097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3779A-74B3-FD35-F3E0-50C802239A12}"/>
              </a:ext>
            </a:extLst>
          </p:cNvPr>
          <p:cNvSpPr>
            <a:spLocks noGrp="1"/>
          </p:cNvSpPr>
          <p:nvPr>
            <p:ph type="title"/>
          </p:nvPr>
        </p:nvSpPr>
        <p:spPr>
          <a:xfrm>
            <a:off x="677334" y="609599"/>
            <a:ext cx="8596668" cy="5312735"/>
          </a:xfrm>
        </p:spPr>
        <p:txBody>
          <a:bodyPr>
            <a:normAutofit/>
          </a:bodyPr>
          <a:lstStyle/>
          <a:p>
            <a:r>
              <a:rPr lang="en-US" dirty="0">
                <a:solidFill>
                  <a:schemeClr val="tx1"/>
                </a:solidFill>
              </a:rPr>
              <a:t>Questions?  Call/email:</a:t>
            </a:r>
            <a:br>
              <a:rPr lang="en-US" dirty="0">
                <a:solidFill>
                  <a:schemeClr val="tx1"/>
                </a:solidFill>
              </a:rPr>
            </a:br>
            <a:br>
              <a:rPr lang="en-US" dirty="0">
                <a:solidFill>
                  <a:schemeClr val="tx1"/>
                </a:solidFill>
              </a:rPr>
            </a:br>
            <a:r>
              <a:rPr lang="en-US" dirty="0">
                <a:solidFill>
                  <a:schemeClr val="tx1"/>
                </a:solidFill>
              </a:rPr>
              <a:t>Betsy Chapman, Director of Single Audit</a:t>
            </a:r>
            <a:br>
              <a:rPr lang="en-US" dirty="0">
                <a:solidFill>
                  <a:schemeClr val="tx1"/>
                </a:solidFill>
              </a:rPr>
            </a:br>
            <a:r>
              <a:rPr lang="en-US" dirty="0">
                <a:solidFill>
                  <a:schemeClr val="tx1"/>
                </a:solidFill>
                <a:hlinkClick r:id="rId2"/>
              </a:rPr>
              <a:t>Betsy.Chapman@wv.gov</a:t>
            </a:r>
            <a:br>
              <a:rPr lang="en-US" dirty="0">
                <a:solidFill>
                  <a:schemeClr val="tx1"/>
                </a:solidFill>
              </a:rPr>
            </a:br>
            <a:br>
              <a:rPr lang="en-US" dirty="0">
                <a:solidFill>
                  <a:schemeClr val="tx1"/>
                </a:solidFill>
              </a:rPr>
            </a:br>
            <a:r>
              <a:rPr lang="en-US" dirty="0">
                <a:solidFill>
                  <a:schemeClr val="tx1"/>
                </a:solidFill>
              </a:rPr>
              <a:t>304-414-9072</a:t>
            </a:r>
            <a:br>
              <a:rPr lang="en-US" dirty="0">
                <a:solidFill>
                  <a:schemeClr val="tx1"/>
                </a:solidFill>
              </a:rPr>
            </a:br>
            <a:endParaRPr lang="en-US" dirty="0">
              <a:solidFill>
                <a:schemeClr val="tx1"/>
              </a:solidFill>
            </a:endParaRPr>
          </a:p>
        </p:txBody>
      </p:sp>
    </p:spTree>
    <p:extLst>
      <p:ext uri="{BB962C8B-B14F-4D97-AF65-F5344CB8AC3E}">
        <p14:creationId xmlns:p14="http://schemas.microsoft.com/office/powerpoint/2010/main" val="41516010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Rectangle 4"/>
          <p:cNvSpPr>
            <a:spLocks noChangeArrowheads="1"/>
          </p:cNvSpPr>
          <p:nvPr/>
        </p:nvSpPr>
        <p:spPr bwMode="auto">
          <a:xfrm>
            <a:off x="609600" y="228600"/>
            <a:ext cx="10972800" cy="1447800"/>
          </a:xfrm>
          <a:prstGeom prst="rect">
            <a:avLst/>
          </a:prstGeom>
          <a:noFill/>
          <a:ln w="9525">
            <a:noFill/>
            <a:miter lim="800000"/>
            <a:headEnd/>
            <a:tailEnd/>
          </a:ln>
        </p:spPr>
        <p:txBody>
          <a:bodyPr lIns="110485" tIns="55243" rIns="110485" bIns="55243" anchor="ctr"/>
          <a:lstStyle/>
          <a:p>
            <a:pPr algn="ctr"/>
            <a:endParaRPr lang="en-US" sz="3840" b="1" dirty="0"/>
          </a:p>
          <a:p>
            <a:pPr algn="ctr"/>
            <a:r>
              <a:rPr lang="en-US" sz="3840" b="1" dirty="0">
                <a:solidFill>
                  <a:srgbClr val="0033CC"/>
                </a:solidFill>
                <a:latin typeface="Arial" pitchFamily="34" charset="0"/>
                <a:cs typeface="Arial" pitchFamily="34" charset="0"/>
              </a:rPr>
              <a:t>Financial Accounting &amp; Reporting Section</a:t>
            </a:r>
          </a:p>
          <a:p>
            <a:pPr algn="ctr"/>
            <a:r>
              <a:rPr lang="en-US" sz="3840" b="1" dirty="0">
                <a:solidFill>
                  <a:srgbClr val="0033CC"/>
                </a:solidFill>
                <a:latin typeface="Arial" pitchFamily="34" charset="0"/>
                <a:cs typeface="Arial" pitchFamily="34" charset="0"/>
              </a:rPr>
              <a:t>Staff</a:t>
            </a:r>
          </a:p>
          <a:p>
            <a:pPr algn="ctr"/>
            <a:endParaRPr lang="en-US" sz="2160" b="1" dirty="0"/>
          </a:p>
        </p:txBody>
      </p:sp>
      <p:sp>
        <p:nvSpPr>
          <p:cNvPr id="2" name="TextBox 1"/>
          <p:cNvSpPr txBox="1"/>
          <p:nvPr/>
        </p:nvSpPr>
        <p:spPr>
          <a:xfrm>
            <a:off x="6553200" y="1965961"/>
            <a:ext cx="4480560" cy="2873347"/>
          </a:xfrm>
          <a:prstGeom prst="rect">
            <a:avLst/>
          </a:prstGeom>
          <a:noFill/>
        </p:spPr>
        <p:txBody>
          <a:bodyPr wrap="square" lIns="109723" tIns="54862" rIns="109723" bIns="54862" rtlCol="0">
            <a:spAutoFit/>
          </a:bodyPr>
          <a:lstStyle/>
          <a:p>
            <a:pPr marL="548640" indent="-548640">
              <a:spcBef>
                <a:spcPct val="20000"/>
              </a:spcBef>
              <a:buSzPct val="80000"/>
              <a:buFont typeface="Arial Narrow" pitchFamily="34" charset="0"/>
              <a:buChar char="•"/>
            </a:pPr>
            <a:r>
              <a:rPr lang="en-US" sz="2640" dirty="0">
                <a:latin typeface="Arial" panose="020B0604020202020204" pitchFamily="34" charset="0"/>
                <a:cs typeface="Arial" panose="020B0604020202020204" pitchFamily="34" charset="0"/>
              </a:rPr>
              <a:t>Timothy Scites</a:t>
            </a:r>
          </a:p>
          <a:p>
            <a:pPr marL="548640" indent="-548640">
              <a:spcBef>
                <a:spcPct val="20000"/>
              </a:spcBef>
              <a:buSzPct val="80000"/>
              <a:buFont typeface="Arial Narrow" pitchFamily="34" charset="0"/>
              <a:buChar char="•"/>
            </a:pPr>
            <a:r>
              <a:rPr lang="en-US" sz="2640" dirty="0">
                <a:latin typeface="Arial" panose="020B0604020202020204" pitchFamily="34" charset="0"/>
                <a:cs typeface="Arial" panose="020B0604020202020204" pitchFamily="34" charset="0"/>
              </a:rPr>
              <a:t>Robert Tanner</a:t>
            </a:r>
          </a:p>
          <a:p>
            <a:pPr marL="548640" indent="-548640">
              <a:spcBef>
                <a:spcPct val="20000"/>
              </a:spcBef>
              <a:buSzPct val="80000"/>
              <a:buFont typeface="Arial Narrow" pitchFamily="34" charset="0"/>
              <a:buChar char="•"/>
            </a:pPr>
            <a:r>
              <a:rPr lang="en-US" sz="2640" dirty="0">
                <a:latin typeface="Arial" panose="020B0604020202020204" pitchFamily="34" charset="0"/>
                <a:cs typeface="Arial" panose="020B0604020202020204" pitchFamily="34" charset="0"/>
              </a:rPr>
              <a:t>Kay Walden, CGFM</a:t>
            </a:r>
          </a:p>
          <a:p>
            <a:pPr marL="548640" indent="-548640">
              <a:spcBef>
                <a:spcPct val="20000"/>
              </a:spcBef>
              <a:buSzPct val="80000"/>
              <a:buFont typeface="Arial Narrow" pitchFamily="34" charset="0"/>
              <a:buChar char="•"/>
            </a:pPr>
            <a:r>
              <a:rPr lang="en-US" sz="2640" dirty="0">
                <a:latin typeface="Arial" panose="020B0604020202020204" pitchFamily="34" charset="0"/>
                <a:cs typeface="Arial" panose="020B0604020202020204" pitchFamily="34" charset="0"/>
              </a:rPr>
              <a:t>Cindy Williams</a:t>
            </a:r>
          </a:p>
          <a:p>
            <a:pPr marL="548640" indent="-548640">
              <a:spcBef>
                <a:spcPct val="20000"/>
              </a:spcBef>
              <a:buSzPct val="80000"/>
              <a:buFont typeface="Arial Narrow" pitchFamily="34" charset="0"/>
              <a:buChar char="•"/>
            </a:pPr>
            <a:r>
              <a:rPr lang="en-US" sz="2640" dirty="0">
                <a:latin typeface="Arial" panose="020B0604020202020204" pitchFamily="34" charset="0"/>
                <a:cs typeface="Arial" panose="020B0604020202020204" pitchFamily="34" charset="0"/>
              </a:rPr>
              <a:t>Maria Yoakum</a:t>
            </a:r>
          </a:p>
          <a:p>
            <a:endParaRPr lang="en-US" sz="2640" dirty="0">
              <a:latin typeface="Arial" panose="020B0604020202020204" pitchFamily="34" charset="0"/>
              <a:cs typeface="Arial" panose="020B0604020202020204" pitchFamily="34" charset="0"/>
            </a:endParaRPr>
          </a:p>
        </p:txBody>
      </p:sp>
      <p:sp>
        <p:nvSpPr>
          <p:cNvPr id="3" name="TextBox 2"/>
          <p:cNvSpPr txBox="1"/>
          <p:nvPr/>
        </p:nvSpPr>
        <p:spPr>
          <a:xfrm>
            <a:off x="1432560" y="1988325"/>
            <a:ext cx="5120640" cy="4823368"/>
          </a:xfrm>
          <a:prstGeom prst="rect">
            <a:avLst/>
          </a:prstGeom>
          <a:noFill/>
        </p:spPr>
        <p:txBody>
          <a:bodyPr wrap="square" lIns="109723" tIns="54862" rIns="109723" bIns="54862" rtlCol="0">
            <a:spAutoFit/>
          </a:bodyPr>
          <a:lstStyle/>
          <a:p>
            <a:pPr marL="548640" indent="-548640">
              <a:spcBef>
                <a:spcPct val="20000"/>
              </a:spcBef>
              <a:buSzPct val="80000"/>
              <a:buFont typeface="Arial" pitchFamily="34" charset="0"/>
              <a:buChar char="•"/>
            </a:pPr>
            <a:r>
              <a:rPr lang="en-US" sz="2640" dirty="0">
                <a:latin typeface="Arial" panose="020B0604020202020204" pitchFamily="34" charset="0"/>
                <a:cs typeface="Arial" panose="020B0604020202020204" pitchFamily="34" charset="0"/>
              </a:rPr>
              <a:t>Stephanie Bailes, CPA</a:t>
            </a:r>
          </a:p>
          <a:p>
            <a:pPr marL="548640" indent="-548640">
              <a:spcBef>
                <a:spcPct val="20000"/>
              </a:spcBef>
              <a:buSzPct val="80000"/>
              <a:buFont typeface="Arial" pitchFamily="34" charset="0"/>
              <a:buChar char="•"/>
            </a:pPr>
            <a:r>
              <a:rPr lang="en-US" sz="2640" dirty="0">
                <a:latin typeface="Arial" panose="020B0604020202020204" pitchFamily="34" charset="0"/>
                <a:cs typeface="Arial" panose="020B0604020202020204" pitchFamily="34" charset="0"/>
              </a:rPr>
              <a:t>Betsy Chapman, CGFM</a:t>
            </a:r>
          </a:p>
          <a:p>
            <a:pPr marL="548640" indent="-548640">
              <a:spcBef>
                <a:spcPct val="20000"/>
              </a:spcBef>
              <a:buSzPct val="80000"/>
              <a:buFont typeface="Arial" pitchFamily="34" charset="0"/>
              <a:buChar char="•"/>
            </a:pPr>
            <a:r>
              <a:rPr lang="en-US" sz="2640" dirty="0">
                <a:latin typeface="Arial" panose="020B0604020202020204" pitchFamily="34" charset="0"/>
                <a:cs typeface="Arial" panose="020B0604020202020204" pitchFamily="34" charset="0"/>
              </a:rPr>
              <a:t>Karla Harris, CFE, CGFM</a:t>
            </a:r>
          </a:p>
          <a:p>
            <a:pPr marL="548640" indent="-548640">
              <a:spcBef>
                <a:spcPct val="20000"/>
              </a:spcBef>
              <a:buSzPct val="80000"/>
              <a:buFont typeface="Arial" pitchFamily="34" charset="0"/>
              <a:buChar char="•"/>
            </a:pPr>
            <a:r>
              <a:rPr lang="en-US" sz="2640" dirty="0">
                <a:latin typeface="Arial" panose="020B0604020202020204" pitchFamily="34" charset="0"/>
                <a:cs typeface="Arial" panose="020B0604020202020204" pitchFamily="34" charset="0"/>
              </a:rPr>
              <a:t>Renee King</a:t>
            </a:r>
          </a:p>
          <a:p>
            <a:pPr marL="548640" indent="-548640">
              <a:spcBef>
                <a:spcPct val="20000"/>
              </a:spcBef>
              <a:buSzPct val="80000"/>
              <a:buFont typeface="Arial Narrow" pitchFamily="34" charset="0"/>
              <a:buChar char="•"/>
            </a:pPr>
            <a:r>
              <a:rPr lang="en-US" sz="2640" dirty="0">
                <a:latin typeface="Arial" panose="020B0604020202020204" pitchFamily="34" charset="0"/>
                <a:cs typeface="Arial" panose="020B0604020202020204" pitchFamily="34" charset="0"/>
              </a:rPr>
              <a:t>Luke Murray</a:t>
            </a:r>
          </a:p>
          <a:p>
            <a:pPr marL="548640" indent="-548640">
              <a:spcBef>
                <a:spcPct val="20000"/>
              </a:spcBef>
              <a:buSzPct val="80000"/>
              <a:buFont typeface="Arial Narrow" pitchFamily="34" charset="0"/>
              <a:buChar char="•"/>
            </a:pPr>
            <a:r>
              <a:rPr lang="en-US" sz="2640" dirty="0">
                <a:latin typeface="Arial" panose="020B0604020202020204" pitchFamily="34" charset="0"/>
                <a:cs typeface="Arial" panose="020B0604020202020204" pitchFamily="34" charset="0"/>
              </a:rPr>
              <a:t>Matthew Reynolds</a:t>
            </a:r>
          </a:p>
          <a:p>
            <a:pPr marL="548640" indent="-548640">
              <a:spcBef>
                <a:spcPct val="20000"/>
              </a:spcBef>
              <a:buSzPct val="80000"/>
              <a:buFont typeface="Arial" pitchFamily="34" charset="0"/>
              <a:buChar char="•"/>
            </a:pPr>
            <a:endParaRPr lang="en-US" sz="2640" dirty="0">
              <a:latin typeface="Arial" panose="020B0604020202020204" pitchFamily="34" charset="0"/>
              <a:cs typeface="Arial" panose="020B0604020202020204" pitchFamily="34" charset="0"/>
            </a:endParaRPr>
          </a:p>
          <a:p>
            <a:pPr>
              <a:spcBef>
                <a:spcPct val="20000"/>
              </a:spcBef>
              <a:buSzPct val="80000"/>
            </a:pPr>
            <a:endParaRPr lang="en-US" sz="2640" dirty="0">
              <a:latin typeface="Arial" panose="020B0604020202020204" pitchFamily="34" charset="0"/>
              <a:cs typeface="Arial" panose="020B0604020202020204" pitchFamily="34" charset="0"/>
            </a:endParaRPr>
          </a:p>
          <a:p>
            <a:pPr marL="548640" indent="-548640">
              <a:spcBef>
                <a:spcPct val="20000"/>
              </a:spcBef>
              <a:buSzPct val="80000"/>
              <a:buFont typeface="Arial" pitchFamily="34" charset="0"/>
              <a:buChar char="•"/>
            </a:pPr>
            <a:endParaRPr lang="en-US" sz="2640" dirty="0">
              <a:latin typeface="Arial" panose="020B0604020202020204" pitchFamily="34" charset="0"/>
              <a:cs typeface="Arial" panose="020B0604020202020204" pitchFamily="34" charset="0"/>
            </a:endParaRPr>
          </a:p>
          <a:p>
            <a:endParaRPr lang="en-US" sz="264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338153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ChangeArrowheads="1"/>
          </p:cNvSpPr>
          <p:nvPr/>
        </p:nvSpPr>
        <p:spPr bwMode="auto">
          <a:xfrm>
            <a:off x="883920" y="609608"/>
            <a:ext cx="10424160" cy="4025713"/>
          </a:xfrm>
          <a:prstGeom prst="rect">
            <a:avLst/>
          </a:prstGeom>
          <a:noFill/>
          <a:ln w="9525">
            <a:noFill/>
            <a:miter lim="800000"/>
            <a:headEnd/>
            <a:tailEnd/>
          </a:ln>
        </p:spPr>
        <p:txBody>
          <a:bodyPr wrap="square" lIns="109723" tIns="54862" rIns="109723" bIns="54862">
            <a:spAutoFit/>
          </a:bodyPr>
          <a:lstStyle/>
          <a:p>
            <a:pPr eaLnBrk="0" hangingPunct="0">
              <a:spcBef>
                <a:spcPct val="50000"/>
              </a:spcBef>
            </a:pPr>
            <a:r>
              <a:rPr lang="en-US" sz="3840" b="1" dirty="0">
                <a:solidFill>
                  <a:srgbClr val="0033CC"/>
                </a:solidFill>
                <a:latin typeface="Arial" panose="020B0604020202020204" pitchFamily="34" charset="0"/>
                <a:cs typeface="Arial" panose="020B0604020202020204" pitchFamily="34" charset="0"/>
              </a:rPr>
              <a:t>  UNAUDITED AGENCY’S RESPONSIBILITY</a:t>
            </a:r>
          </a:p>
          <a:p>
            <a:pPr eaLnBrk="0" hangingPunct="0">
              <a:spcBef>
                <a:spcPct val="50000"/>
              </a:spcBef>
            </a:pPr>
            <a:endParaRPr lang="en-US" sz="1920" b="1" dirty="0">
              <a:latin typeface="Arial" panose="020B0604020202020204" pitchFamily="34" charset="0"/>
              <a:cs typeface="Arial" panose="020B0604020202020204" pitchFamily="34" charset="0"/>
            </a:endParaRPr>
          </a:p>
          <a:p>
            <a:pPr lvl="1" eaLnBrk="0" hangingPunct="0">
              <a:spcBef>
                <a:spcPct val="50000"/>
              </a:spcBef>
            </a:pPr>
            <a:endParaRPr lang="en-US" sz="3120" dirty="0">
              <a:latin typeface="Arial" panose="020B0604020202020204" pitchFamily="34" charset="0"/>
              <a:cs typeface="Arial" panose="020B0604020202020204" pitchFamily="34" charset="0"/>
            </a:endParaRPr>
          </a:p>
          <a:p>
            <a:pPr lvl="1" eaLnBrk="0" hangingPunct="0">
              <a:spcBef>
                <a:spcPct val="50000"/>
              </a:spcBef>
            </a:pPr>
            <a:r>
              <a:rPr lang="en-US" sz="3120" dirty="0">
                <a:latin typeface="Arial" panose="020B0604020202020204" pitchFamily="34" charset="0"/>
                <a:cs typeface="Arial" panose="020B0604020202020204" pitchFamily="34" charset="0"/>
              </a:rPr>
              <a:t>Fixed Assets 			 		June 30, 2024 </a:t>
            </a:r>
          </a:p>
          <a:p>
            <a:pPr lvl="1" eaLnBrk="0" hangingPunct="0">
              <a:spcBef>
                <a:spcPct val="50000"/>
              </a:spcBef>
            </a:pPr>
            <a:r>
              <a:rPr lang="en-US" sz="3120" dirty="0">
                <a:latin typeface="Arial" panose="020B0604020202020204" pitchFamily="34" charset="0"/>
                <a:cs typeface="Arial" panose="020B0604020202020204" pitchFamily="34" charset="0"/>
              </a:rPr>
              <a:t>SEFA Software	               	July 31, 2024</a:t>
            </a:r>
          </a:p>
          <a:p>
            <a:pPr lvl="1" eaLnBrk="0" hangingPunct="0">
              <a:spcBef>
                <a:spcPct val="50000"/>
              </a:spcBef>
            </a:pPr>
            <a:r>
              <a:rPr lang="en-US" sz="3120" dirty="0">
                <a:latin typeface="Arial" panose="020B0604020202020204" pitchFamily="34" charset="0"/>
                <a:cs typeface="Arial" panose="020B0604020202020204" pitchFamily="34" charset="0"/>
              </a:rPr>
              <a:t>Transmittal/Forms				July 31, 2024</a:t>
            </a:r>
            <a:r>
              <a:rPr lang="en-US" sz="2160" b="1"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649458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ChangeArrowheads="1"/>
          </p:cNvSpPr>
          <p:nvPr/>
        </p:nvSpPr>
        <p:spPr bwMode="auto">
          <a:xfrm>
            <a:off x="883920" y="609605"/>
            <a:ext cx="10424160" cy="4524311"/>
          </a:xfrm>
          <a:prstGeom prst="rect">
            <a:avLst/>
          </a:prstGeom>
          <a:noFill/>
          <a:ln w="9525">
            <a:noFill/>
            <a:miter lim="800000"/>
            <a:headEnd/>
            <a:tailEnd/>
          </a:ln>
        </p:spPr>
        <p:txBody>
          <a:bodyPr wrap="square" lIns="109723" tIns="54862" rIns="109723" bIns="54862">
            <a:spAutoFit/>
          </a:bodyPr>
          <a:lstStyle/>
          <a:p>
            <a:pPr eaLnBrk="0" hangingPunct="0">
              <a:spcBef>
                <a:spcPct val="50000"/>
              </a:spcBef>
            </a:pPr>
            <a:r>
              <a:rPr lang="en-US" sz="3840" b="1" dirty="0">
                <a:solidFill>
                  <a:srgbClr val="0033CC"/>
                </a:solidFill>
                <a:latin typeface="Arial" panose="020B0604020202020204" pitchFamily="34" charset="0"/>
                <a:cs typeface="Arial" panose="020B0604020202020204" pitchFamily="34" charset="0"/>
              </a:rPr>
              <a:t>  AUDITED AGENCY’S RESPONSIBILITY</a:t>
            </a:r>
          </a:p>
          <a:p>
            <a:pPr eaLnBrk="0" hangingPunct="0">
              <a:spcBef>
                <a:spcPct val="50000"/>
              </a:spcBef>
            </a:pPr>
            <a:endParaRPr lang="en-US" sz="1920" b="1" dirty="0">
              <a:latin typeface="Arial" panose="020B0604020202020204" pitchFamily="34" charset="0"/>
              <a:cs typeface="Arial" panose="020B0604020202020204" pitchFamily="34" charset="0"/>
            </a:endParaRPr>
          </a:p>
          <a:p>
            <a:pPr lvl="1" eaLnBrk="0" hangingPunct="0">
              <a:spcBef>
                <a:spcPct val="50000"/>
              </a:spcBef>
            </a:pPr>
            <a:endParaRPr lang="en-US" sz="3120" dirty="0">
              <a:latin typeface="Arial" panose="020B0604020202020204" pitchFamily="34" charset="0"/>
              <a:cs typeface="Arial" panose="020B0604020202020204" pitchFamily="34" charset="0"/>
            </a:endParaRPr>
          </a:p>
          <a:p>
            <a:pPr lvl="1" eaLnBrk="0" hangingPunct="0">
              <a:spcBef>
                <a:spcPct val="50000"/>
              </a:spcBef>
            </a:pPr>
            <a:r>
              <a:rPr lang="en-US" sz="3120" dirty="0">
                <a:latin typeface="Arial" panose="020B0604020202020204" pitchFamily="34" charset="0"/>
                <a:cs typeface="Arial" panose="020B0604020202020204" pitchFamily="34" charset="0"/>
              </a:rPr>
              <a:t>SEFA Software	             July 31, 2024</a:t>
            </a:r>
          </a:p>
          <a:p>
            <a:pPr lvl="1" eaLnBrk="0" hangingPunct="0">
              <a:spcBef>
                <a:spcPct val="50000"/>
              </a:spcBef>
            </a:pPr>
            <a:r>
              <a:rPr lang="en-US" sz="3120" dirty="0">
                <a:latin typeface="Arial" panose="020B0604020202020204" pitchFamily="34" charset="0"/>
                <a:cs typeface="Arial" panose="020B0604020202020204" pitchFamily="34" charset="0"/>
              </a:rPr>
              <a:t>Draft Financials			Sept. 15, 2024</a:t>
            </a:r>
          </a:p>
          <a:p>
            <a:pPr lvl="1" eaLnBrk="0" hangingPunct="0">
              <a:spcBef>
                <a:spcPct val="50000"/>
              </a:spcBef>
            </a:pPr>
            <a:r>
              <a:rPr lang="en-US" sz="3120" dirty="0">
                <a:latin typeface="Arial" panose="020B0604020202020204" pitchFamily="34" charset="0"/>
                <a:cs typeface="Arial" panose="020B0604020202020204" pitchFamily="34" charset="0"/>
              </a:rPr>
              <a:t>Final Financials			Oct. 15, 2024</a:t>
            </a:r>
            <a:endParaRPr lang="en-US" sz="2160" dirty="0">
              <a:latin typeface="Arial" panose="020B0604020202020204" pitchFamily="34" charset="0"/>
              <a:cs typeface="Arial" panose="020B0604020202020204" pitchFamily="34" charset="0"/>
            </a:endParaRPr>
          </a:p>
          <a:p>
            <a:pPr eaLnBrk="0" hangingPunct="0">
              <a:spcBef>
                <a:spcPct val="50000"/>
              </a:spcBef>
            </a:pPr>
            <a:r>
              <a:rPr lang="en-US" sz="2160" b="1"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859748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ChangeArrowheads="1"/>
          </p:cNvSpPr>
          <p:nvPr/>
        </p:nvSpPr>
        <p:spPr bwMode="auto">
          <a:xfrm>
            <a:off x="883920" y="228601"/>
            <a:ext cx="10424160" cy="3859514"/>
          </a:xfrm>
          <a:prstGeom prst="rect">
            <a:avLst/>
          </a:prstGeom>
          <a:noFill/>
          <a:ln w="9525">
            <a:noFill/>
            <a:miter lim="800000"/>
            <a:headEnd/>
            <a:tailEnd/>
          </a:ln>
        </p:spPr>
        <p:txBody>
          <a:bodyPr wrap="square" lIns="109723" tIns="54862" rIns="109723" bIns="54862">
            <a:spAutoFit/>
          </a:bodyPr>
          <a:lstStyle/>
          <a:p>
            <a:pPr eaLnBrk="0" hangingPunct="0">
              <a:spcBef>
                <a:spcPct val="50000"/>
              </a:spcBef>
            </a:pPr>
            <a:r>
              <a:rPr lang="en-US" sz="3840" b="1" dirty="0">
                <a:solidFill>
                  <a:srgbClr val="0033CC"/>
                </a:solidFill>
                <a:latin typeface="Arial" panose="020B0604020202020204" pitchFamily="34" charset="0"/>
                <a:cs typeface="Arial" panose="020B0604020202020204" pitchFamily="34" charset="0"/>
              </a:rPr>
              <a:t>Contact Information</a:t>
            </a:r>
          </a:p>
          <a:p>
            <a:pPr eaLnBrk="0" hangingPunct="0">
              <a:spcBef>
                <a:spcPct val="50000"/>
              </a:spcBef>
            </a:pPr>
            <a:r>
              <a:rPr lang="en-US" sz="2400" b="1" dirty="0">
                <a:latin typeface="Arial" panose="020B0604020202020204" pitchFamily="34" charset="0"/>
                <a:cs typeface="Arial" panose="020B0604020202020204" pitchFamily="34" charset="0"/>
              </a:rPr>
              <a:t>FARS: (304) 558-4083</a:t>
            </a:r>
          </a:p>
          <a:p>
            <a:pPr eaLnBrk="0" hangingPunct="0">
              <a:spcBef>
                <a:spcPct val="50000"/>
              </a:spcBef>
            </a:pPr>
            <a:r>
              <a:rPr lang="en-US" sz="2160" dirty="0">
                <a:latin typeface="Arial" panose="020B0604020202020204" pitchFamily="34" charset="0"/>
                <a:cs typeface="Arial" panose="020B0604020202020204" pitchFamily="34" charset="0"/>
              </a:rPr>
              <a:t>Stephanie Bailes  </a:t>
            </a:r>
            <a:r>
              <a:rPr lang="en-US" sz="2160" dirty="0">
                <a:latin typeface="Arial" panose="020B0604020202020204" pitchFamily="34" charset="0"/>
                <a:cs typeface="Arial" panose="020B0604020202020204" pitchFamily="34" charset="0"/>
                <a:hlinkClick r:id="rId3"/>
              </a:rPr>
              <a:t>Stephanie.R.Bailes@wv.gov</a:t>
            </a:r>
            <a:r>
              <a:rPr lang="en-US" sz="2160" dirty="0">
                <a:latin typeface="Arial" panose="020B0604020202020204" pitchFamily="34" charset="0"/>
                <a:cs typeface="Arial" panose="020B0604020202020204" pitchFamily="34" charset="0"/>
              </a:rPr>
              <a:t> (304.414.9060)</a:t>
            </a:r>
          </a:p>
          <a:p>
            <a:pPr eaLnBrk="0" hangingPunct="0">
              <a:spcBef>
                <a:spcPct val="50000"/>
              </a:spcBef>
            </a:pPr>
            <a:r>
              <a:rPr lang="en-US" sz="2160" dirty="0">
                <a:latin typeface="Arial" panose="020B0604020202020204" pitchFamily="34" charset="0"/>
                <a:cs typeface="Arial" panose="020B0604020202020204" pitchFamily="34" charset="0"/>
              </a:rPr>
              <a:t>Betsy Chapman </a:t>
            </a:r>
            <a:r>
              <a:rPr lang="en-US" sz="2160" dirty="0">
                <a:latin typeface="Arial" panose="020B0604020202020204" pitchFamily="34" charset="0"/>
                <a:cs typeface="Arial" panose="020B0604020202020204" pitchFamily="34" charset="0"/>
                <a:hlinkClick r:id="rId4"/>
              </a:rPr>
              <a:t>Betsy.Chapman@wv.gov</a:t>
            </a:r>
            <a:r>
              <a:rPr lang="en-US" sz="2160" dirty="0">
                <a:latin typeface="Arial" panose="020B0604020202020204" pitchFamily="34" charset="0"/>
                <a:cs typeface="Arial" panose="020B0604020202020204" pitchFamily="34" charset="0"/>
              </a:rPr>
              <a:t> (304.414.9072)</a:t>
            </a:r>
          </a:p>
          <a:p>
            <a:pPr eaLnBrk="0" hangingPunct="0">
              <a:spcBef>
                <a:spcPct val="50000"/>
              </a:spcBef>
            </a:pPr>
            <a:endParaRPr lang="en-US" sz="2400" b="1" dirty="0">
              <a:latin typeface="Arial" panose="020B0604020202020204" pitchFamily="34" charset="0"/>
              <a:cs typeface="Arial" panose="020B0604020202020204" pitchFamily="34" charset="0"/>
            </a:endParaRPr>
          </a:p>
          <a:p>
            <a:pPr eaLnBrk="0" hangingPunct="0">
              <a:spcBef>
                <a:spcPct val="50000"/>
              </a:spcBef>
            </a:pPr>
            <a:r>
              <a:rPr lang="en-US" sz="2400" b="1" dirty="0">
                <a:latin typeface="Arial" panose="020B0604020202020204" pitchFamily="34" charset="0"/>
                <a:cs typeface="Arial" panose="020B0604020202020204" pitchFamily="34" charset="0"/>
              </a:rPr>
              <a:t>Ernst &amp; Young</a:t>
            </a:r>
          </a:p>
          <a:p>
            <a:pPr eaLnBrk="0" hangingPunct="0">
              <a:spcBef>
                <a:spcPct val="50000"/>
              </a:spcBef>
            </a:pPr>
            <a:r>
              <a:rPr lang="en-US" sz="2160" dirty="0">
                <a:latin typeface="Arial" panose="020B0604020202020204" pitchFamily="34" charset="0"/>
                <a:cs typeface="Arial" panose="020B0604020202020204" pitchFamily="34" charset="0"/>
              </a:rPr>
              <a:t>Lou Roberts, Partner </a:t>
            </a:r>
            <a:r>
              <a:rPr lang="en-US" sz="2160" dirty="0">
                <a:latin typeface="Arial" panose="020B0604020202020204" pitchFamily="34" charset="0"/>
                <a:cs typeface="Arial" panose="020B0604020202020204" pitchFamily="34" charset="0"/>
                <a:hlinkClick r:id="rId5"/>
              </a:rPr>
              <a:t>Louis.Roberts@ey.com</a:t>
            </a:r>
            <a:r>
              <a:rPr lang="en-US" sz="216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4918980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ChangeArrowheads="1"/>
          </p:cNvSpPr>
          <p:nvPr/>
        </p:nvSpPr>
        <p:spPr bwMode="auto">
          <a:xfrm>
            <a:off x="883920" y="609608"/>
            <a:ext cx="10424160" cy="4524311"/>
          </a:xfrm>
          <a:prstGeom prst="rect">
            <a:avLst/>
          </a:prstGeom>
          <a:noFill/>
          <a:ln w="9525">
            <a:noFill/>
            <a:miter lim="800000"/>
            <a:headEnd/>
            <a:tailEnd/>
          </a:ln>
        </p:spPr>
        <p:txBody>
          <a:bodyPr wrap="square" lIns="109723" tIns="54862" rIns="109723" bIns="54862">
            <a:spAutoFit/>
          </a:bodyPr>
          <a:lstStyle/>
          <a:p>
            <a:pPr eaLnBrk="0" hangingPunct="0">
              <a:spcBef>
                <a:spcPct val="50000"/>
              </a:spcBef>
            </a:pPr>
            <a:r>
              <a:rPr lang="en-US" sz="3840" b="1" dirty="0">
                <a:solidFill>
                  <a:srgbClr val="0033CC"/>
                </a:solidFill>
                <a:latin typeface="Arial" panose="020B0604020202020204" pitchFamily="34" charset="0"/>
                <a:cs typeface="Arial" panose="020B0604020202020204" pitchFamily="34" charset="0"/>
              </a:rPr>
              <a:t>  UNAUDITED AGENCY’S RESPONSIBILITY</a:t>
            </a:r>
          </a:p>
          <a:p>
            <a:pPr eaLnBrk="0" hangingPunct="0">
              <a:spcBef>
                <a:spcPct val="50000"/>
              </a:spcBef>
            </a:pPr>
            <a:endParaRPr lang="en-US" sz="1920" b="1" dirty="0">
              <a:latin typeface="Arial" panose="020B0604020202020204" pitchFamily="34" charset="0"/>
              <a:cs typeface="Arial" panose="020B0604020202020204" pitchFamily="34" charset="0"/>
            </a:endParaRPr>
          </a:p>
          <a:p>
            <a:pPr lvl="1" eaLnBrk="0" hangingPunct="0">
              <a:spcBef>
                <a:spcPct val="50000"/>
              </a:spcBef>
            </a:pPr>
            <a:endParaRPr lang="en-US" sz="3120" dirty="0">
              <a:latin typeface="Arial" panose="020B0604020202020204" pitchFamily="34" charset="0"/>
              <a:cs typeface="Arial" panose="020B0604020202020204" pitchFamily="34" charset="0"/>
            </a:endParaRPr>
          </a:p>
          <a:p>
            <a:pPr lvl="1" eaLnBrk="0" hangingPunct="0">
              <a:spcBef>
                <a:spcPct val="50000"/>
              </a:spcBef>
            </a:pPr>
            <a:r>
              <a:rPr lang="en-US" sz="3120" dirty="0">
                <a:latin typeface="Arial" panose="020B0604020202020204" pitchFamily="34" charset="0"/>
                <a:cs typeface="Arial" panose="020B0604020202020204" pitchFamily="34" charset="0"/>
              </a:rPr>
              <a:t>Fixed Assets 			 		June 30, 2024 </a:t>
            </a:r>
          </a:p>
          <a:p>
            <a:pPr lvl="1" eaLnBrk="0" hangingPunct="0">
              <a:spcBef>
                <a:spcPct val="50000"/>
              </a:spcBef>
            </a:pPr>
            <a:r>
              <a:rPr lang="en-US" sz="3120" dirty="0">
                <a:latin typeface="Arial" panose="020B0604020202020204" pitchFamily="34" charset="0"/>
                <a:cs typeface="Arial" panose="020B0604020202020204" pitchFamily="34" charset="0"/>
              </a:rPr>
              <a:t>SEFA Software	               	July 31, 2024</a:t>
            </a:r>
          </a:p>
          <a:p>
            <a:pPr lvl="1" eaLnBrk="0" hangingPunct="0">
              <a:spcBef>
                <a:spcPct val="50000"/>
              </a:spcBef>
            </a:pPr>
            <a:r>
              <a:rPr lang="en-US" sz="3120" dirty="0">
                <a:latin typeface="Arial" panose="020B0604020202020204" pitchFamily="34" charset="0"/>
                <a:cs typeface="Arial" panose="020B0604020202020204" pitchFamily="34" charset="0"/>
              </a:rPr>
              <a:t>Transmittal/Forms				July 31, 2024</a:t>
            </a:r>
            <a:endParaRPr lang="en-US" sz="2160" dirty="0">
              <a:latin typeface="Arial" panose="020B0604020202020204" pitchFamily="34" charset="0"/>
              <a:cs typeface="Arial" panose="020B0604020202020204" pitchFamily="34" charset="0"/>
            </a:endParaRPr>
          </a:p>
          <a:p>
            <a:pPr eaLnBrk="0" hangingPunct="0">
              <a:spcBef>
                <a:spcPct val="50000"/>
              </a:spcBef>
            </a:pPr>
            <a:r>
              <a:rPr lang="en-US" sz="2160" b="1"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959421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ChangeArrowheads="1"/>
          </p:cNvSpPr>
          <p:nvPr/>
        </p:nvSpPr>
        <p:spPr bwMode="auto">
          <a:xfrm>
            <a:off x="883920" y="609605"/>
            <a:ext cx="10424160" cy="4524311"/>
          </a:xfrm>
          <a:prstGeom prst="rect">
            <a:avLst/>
          </a:prstGeom>
          <a:noFill/>
          <a:ln w="9525">
            <a:noFill/>
            <a:miter lim="800000"/>
            <a:headEnd/>
            <a:tailEnd/>
          </a:ln>
        </p:spPr>
        <p:txBody>
          <a:bodyPr wrap="square" lIns="109723" tIns="54862" rIns="109723" bIns="54862">
            <a:spAutoFit/>
          </a:bodyPr>
          <a:lstStyle/>
          <a:p>
            <a:pPr eaLnBrk="0" hangingPunct="0">
              <a:spcBef>
                <a:spcPct val="50000"/>
              </a:spcBef>
            </a:pPr>
            <a:r>
              <a:rPr lang="en-US" sz="3840" b="1" dirty="0">
                <a:solidFill>
                  <a:srgbClr val="0033CC"/>
                </a:solidFill>
                <a:latin typeface="Arial" panose="020B0604020202020204" pitchFamily="34" charset="0"/>
                <a:cs typeface="Arial" panose="020B0604020202020204" pitchFamily="34" charset="0"/>
              </a:rPr>
              <a:t>  AUDITED AGENCY’S RESPONSIBILITY</a:t>
            </a:r>
          </a:p>
          <a:p>
            <a:pPr eaLnBrk="0" hangingPunct="0">
              <a:spcBef>
                <a:spcPct val="50000"/>
              </a:spcBef>
            </a:pPr>
            <a:endParaRPr lang="en-US" sz="1920" b="1" dirty="0">
              <a:latin typeface="Arial" panose="020B0604020202020204" pitchFamily="34" charset="0"/>
              <a:cs typeface="Arial" panose="020B0604020202020204" pitchFamily="34" charset="0"/>
            </a:endParaRPr>
          </a:p>
          <a:p>
            <a:pPr lvl="1" eaLnBrk="0" hangingPunct="0">
              <a:spcBef>
                <a:spcPct val="50000"/>
              </a:spcBef>
            </a:pPr>
            <a:endParaRPr lang="en-US" sz="3120" dirty="0">
              <a:latin typeface="Arial" panose="020B0604020202020204" pitchFamily="34" charset="0"/>
              <a:cs typeface="Arial" panose="020B0604020202020204" pitchFamily="34" charset="0"/>
            </a:endParaRPr>
          </a:p>
          <a:p>
            <a:pPr lvl="1" eaLnBrk="0" hangingPunct="0">
              <a:spcBef>
                <a:spcPct val="50000"/>
              </a:spcBef>
            </a:pPr>
            <a:r>
              <a:rPr lang="en-US" sz="3120" dirty="0">
                <a:latin typeface="Arial" panose="020B0604020202020204" pitchFamily="34" charset="0"/>
                <a:cs typeface="Arial" panose="020B0604020202020204" pitchFamily="34" charset="0"/>
              </a:rPr>
              <a:t>SEFA Software	             July 31, 2024</a:t>
            </a:r>
          </a:p>
          <a:p>
            <a:pPr lvl="1" eaLnBrk="0" hangingPunct="0">
              <a:spcBef>
                <a:spcPct val="50000"/>
              </a:spcBef>
            </a:pPr>
            <a:r>
              <a:rPr lang="en-US" sz="3120" dirty="0">
                <a:latin typeface="Arial" panose="020B0604020202020204" pitchFamily="34" charset="0"/>
                <a:cs typeface="Arial" panose="020B0604020202020204" pitchFamily="34" charset="0"/>
              </a:rPr>
              <a:t>Draft Financials			Sept. 15, 2024</a:t>
            </a:r>
          </a:p>
          <a:p>
            <a:pPr lvl="1" eaLnBrk="0" hangingPunct="0">
              <a:spcBef>
                <a:spcPct val="50000"/>
              </a:spcBef>
            </a:pPr>
            <a:r>
              <a:rPr lang="en-US" sz="3120" dirty="0">
                <a:latin typeface="Arial" panose="020B0604020202020204" pitchFamily="34" charset="0"/>
                <a:cs typeface="Arial" panose="020B0604020202020204" pitchFamily="34" charset="0"/>
              </a:rPr>
              <a:t>Final Financials			Oct. 15, 2024</a:t>
            </a:r>
            <a:endParaRPr lang="en-US" sz="2160" dirty="0">
              <a:latin typeface="Arial" panose="020B0604020202020204" pitchFamily="34" charset="0"/>
              <a:cs typeface="Arial" panose="020B0604020202020204" pitchFamily="34" charset="0"/>
            </a:endParaRPr>
          </a:p>
          <a:p>
            <a:pPr eaLnBrk="0" hangingPunct="0">
              <a:spcBef>
                <a:spcPct val="50000"/>
              </a:spcBef>
            </a:pPr>
            <a:r>
              <a:rPr lang="en-US" sz="2160" b="1"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1332786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ChangeArrowheads="1"/>
          </p:cNvSpPr>
          <p:nvPr/>
        </p:nvSpPr>
        <p:spPr bwMode="auto">
          <a:xfrm>
            <a:off x="850669" y="137160"/>
            <a:ext cx="10424160" cy="3120850"/>
          </a:xfrm>
          <a:prstGeom prst="rect">
            <a:avLst/>
          </a:prstGeom>
          <a:noFill/>
          <a:ln w="9525">
            <a:noFill/>
            <a:miter lim="800000"/>
            <a:headEnd/>
            <a:tailEnd/>
          </a:ln>
        </p:spPr>
        <p:txBody>
          <a:bodyPr wrap="square" lIns="109723" tIns="54862" rIns="109723" bIns="54862">
            <a:spAutoFit/>
          </a:bodyPr>
          <a:lstStyle/>
          <a:p>
            <a:pPr eaLnBrk="0" hangingPunct="0">
              <a:spcBef>
                <a:spcPct val="50000"/>
              </a:spcBef>
            </a:pPr>
            <a:r>
              <a:rPr lang="en-US" sz="3840" b="1" dirty="0">
                <a:solidFill>
                  <a:srgbClr val="0033CC"/>
                </a:solidFill>
                <a:latin typeface="Arial" panose="020B0604020202020204" pitchFamily="34" charset="0"/>
                <a:cs typeface="Arial" panose="020B0604020202020204" pitchFamily="34" charset="0"/>
              </a:rPr>
              <a:t>Required GASBs – FY 2024</a:t>
            </a:r>
          </a:p>
          <a:p>
            <a:pPr eaLnBrk="0" hangingPunct="0">
              <a:spcBef>
                <a:spcPct val="50000"/>
              </a:spcBef>
            </a:pPr>
            <a:endParaRPr lang="en-US" sz="3120" i="1" dirty="0">
              <a:latin typeface="Arial" panose="020B0604020202020204" pitchFamily="34" charset="0"/>
              <a:cs typeface="Arial" panose="020B0604020202020204" pitchFamily="34" charset="0"/>
            </a:endParaRPr>
          </a:p>
          <a:p>
            <a:pPr eaLnBrk="0" hangingPunct="0">
              <a:spcBef>
                <a:spcPct val="50000"/>
              </a:spcBef>
            </a:pPr>
            <a:r>
              <a:rPr lang="en-US" sz="3120" i="1" dirty="0">
                <a:latin typeface="Arial" panose="020B0604020202020204" pitchFamily="34" charset="0"/>
                <a:cs typeface="Arial" panose="020B0604020202020204" pitchFamily="34" charset="0"/>
              </a:rPr>
              <a:t>Statement 99 – Omnibus 2022 – Requirements for 				Leases, SBITAs and PPPs</a:t>
            </a:r>
          </a:p>
          <a:p>
            <a:pPr eaLnBrk="0" hangingPunct="0">
              <a:spcBef>
                <a:spcPct val="50000"/>
              </a:spcBef>
            </a:pPr>
            <a:endParaRPr lang="en-US" sz="216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657794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ChangeArrowheads="1"/>
          </p:cNvSpPr>
          <p:nvPr/>
        </p:nvSpPr>
        <p:spPr bwMode="auto">
          <a:xfrm>
            <a:off x="850669" y="137160"/>
            <a:ext cx="10424160" cy="5815947"/>
          </a:xfrm>
          <a:prstGeom prst="rect">
            <a:avLst/>
          </a:prstGeom>
          <a:noFill/>
          <a:ln w="9525">
            <a:noFill/>
            <a:miter lim="800000"/>
            <a:headEnd/>
            <a:tailEnd/>
          </a:ln>
        </p:spPr>
        <p:txBody>
          <a:bodyPr wrap="square" lIns="109723" tIns="54862" rIns="109723" bIns="54862">
            <a:spAutoFit/>
          </a:bodyPr>
          <a:lstStyle/>
          <a:p>
            <a:pPr eaLnBrk="0" hangingPunct="0">
              <a:spcBef>
                <a:spcPct val="50000"/>
              </a:spcBef>
            </a:pPr>
            <a:r>
              <a:rPr lang="en-US" sz="3840" b="1" dirty="0">
                <a:solidFill>
                  <a:srgbClr val="0033CC"/>
                </a:solidFill>
                <a:latin typeface="Arial" panose="020B0604020202020204" pitchFamily="34" charset="0"/>
                <a:cs typeface="Arial" panose="020B0604020202020204" pitchFamily="34" charset="0"/>
              </a:rPr>
              <a:t>Future GASBs </a:t>
            </a:r>
          </a:p>
          <a:p>
            <a:pPr eaLnBrk="0" hangingPunct="0">
              <a:spcBef>
                <a:spcPct val="50000"/>
              </a:spcBef>
            </a:pPr>
            <a:r>
              <a:rPr lang="en-US" sz="3840" b="1" dirty="0">
                <a:solidFill>
                  <a:srgbClr val="0033CC"/>
                </a:solidFill>
                <a:latin typeface="Arial" panose="020B0604020202020204" pitchFamily="34" charset="0"/>
                <a:cs typeface="Arial" panose="020B0604020202020204" pitchFamily="34" charset="0"/>
              </a:rPr>
              <a:t>2025</a:t>
            </a:r>
          </a:p>
          <a:p>
            <a:pPr eaLnBrk="0" hangingPunct="0">
              <a:spcBef>
                <a:spcPct val="50000"/>
              </a:spcBef>
            </a:pPr>
            <a:r>
              <a:rPr lang="en-US" sz="3360" i="1" dirty="0">
                <a:latin typeface="Arial" panose="020B0604020202020204" pitchFamily="34" charset="0"/>
                <a:cs typeface="Arial" panose="020B0604020202020204" pitchFamily="34" charset="0"/>
              </a:rPr>
              <a:t>Statement 101 – Compensated Absences</a:t>
            </a:r>
          </a:p>
          <a:p>
            <a:pPr eaLnBrk="0" hangingPunct="0">
              <a:spcBef>
                <a:spcPts val="2016"/>
              </a:spcBef>
            </a:pPr>
            <a:r>
              <a:rPr lang="en-US" sz="3360" i="1" dirty="0">
                <a:latin typeface="Arial" panose="020B0604020202020204" pitchFamily="34" charset="0"/>
                <a:cs typeface="Arial" panose="020B0604020202020204" pitchFamily="34" charset="0"/>
              </a:rPr>
              <a:t>Statement 102 – Certain Risk Disclosures</a:t>
            </a:r>
          </a:p>
          <a:p>
            <a:pPr eaLnBrk="0" hangingPunct="0">
              <a:spcBef>
                <a:spcPct val="50000"/>
              </a:spcBef>
            </a:pPr>
            <a:r>
              <a:rPr lang="en-US" sz="3840" b="1" dirty="0">
                <a:solidFill>
                  <a:srgbClr val="0033CC"/>
                </a:solidFill>
                <a:latin typeface="Arial" panose="020B0604020202020204" pitchFamily="34" charset="0"/>
                <a:cs typeface="Arial" panose="020B0604020202020204" pitchFamily="34" charset="0"/>
              </a:rPr>
              <a:t>2026</a:t>
            </a:r>
          </a:p>
          <a:p>
            <a:pPr eaLnBrk="0" hangingPunct="0">
              <a:spcBef>
                <a:spcPts val="2016"/>
              </a:spcBef>
            </a:pPr>
            <a:r>
              <a:rPr lang="en-US" sz="3120" i="1" dirty="0">
                <a:latin typeface="Arial" panose="020B0604020202020204" pitchFamily="34" charset="0"/>
                <a:cs typeface="Arial" panose="020B0604020202020204" pitchFamily="34" charset="0"/>
              </a:rPr>
              <a:t>Statement 103 – Financial Reporting Model</a:t>
            </a:r>
          </a:p>
          <a:p>
            <a:pPr eaLnBrk="0" hangingPunct="0">
              <a:spcBef>
                <a:spcPts val="600"/>
              </a:spcBef>
            </a:pPr>
            <a:r>
              <a:rPr lang="en-US" sz="3120" i="1" dirty="0">
                <a:latin typeface="Arial" panose="020B0604020202020204" pitchFamily="34" charset="0"/>
                <a:cs typeface="Arial" panose="020B0604020202020204" pitchFamily="34" charset="0"/>
              </a:rPr>
              <a:t>							 Improvements</a:t>
            </a:r>
          </a:p>
          <a:p>
            <a:pPr eaLnBrk="0" hangingPunct="0">
              <a:spcBef>
                <a:spcPct val="50000"/>
              </a:spcBef>
            </a:pPr>
            <a:endParaRPr lang="en-US" sz="216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613881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3913" name="WordArt 9"/>
          <p:cNvSpPr>
            <a:spLocks noChangeArrowheads="1" noChangeShapeType="1" noTextEdit="1"/>
          </p:cNvSpPr>
          <p:nvPr/>
        </p:nvSpPr>
        <p:spPr bwMode="auto">
          <a:xfrm>
            <a:off x="10256520" y="5452730"/>
            <a:ext cx="1920240" cy="719138"/>
          </a:xfrm>
          <a:prstGeom prst="rect">
            <a:avLst/>
          </a:prstGeom>
        </p:spPr>
        <p:txBody>
          <a:bodyPr wrap="none" fromWordArt="1">
            <a:prstTxWarp prst="textCascadeUp">
              <a:avLst>
                <a:gd name="adj" fmla="val 44444"/>
              </a:avLst>
            </a:prstTxWarp>
            <a:scene3d>
              <a:camera prst="legacyPerspectiveFront">
                <a:rot lat="20519999" lon="1080000" rev="0"/>
              </a:camera>
              <a:lightRig rig="legacyHarsh2" dir="b"/>
            </a:scene3d>
            <a:sp3d extrusionH="430200" prstMaterial="legacyMatte">
              <a:extrusionClr>
                <a:srgbClr val="FF6600"/>
              </a:extrusionClr>
            </a:sp3d>
          </a:bodyPr>
          <a:lstStyle/>
          <a:p>
            <a:pPr algn="ctr"/>
            <a:endParaRPr lang="en-US" sz="4800" kern="10" dirty="0">
              <a:ln w="9525">
                <a:round/>
                <a:headEnd/>
                <a:tailEnd/>
              </a:ln>
              <a:gradFill rotWithShape="0">
                <a:gsLst>
                  <a:gs pos="0">
                    <a:srgbClr val="FFE701"/>
                  </a:gs>
                  <a:gs pos="100000">
                    <a:srgbClr val="FE3E02"/>
                  </a:gs>
                </a:gsLst>
                <a:lin ang="5400000" scaled="1"/>
              </a:gradFill>
              <a:latin typeface="Impact"/>
            </a:endParaRPr>
          </a:p>
        </p:txBody>
      </p:sp>
      <p:sp>
        <p:nvSpPr>
          <p:cNvPr id="7" name="TextBox 6"/>
          <p:cNvSpPr txBox="1"/>
          <p:nvPr/>
        </p:nvSpPr>
        <p:spPr>
          <a:xfrm>
            <a:off x="975360" y="304803"/>
            <a:ext cx="10149840" cy="6703374"/>
          </a:xfrm>
          <a:prstGeom prst="rect">
            <a:avLst/>
          </a:prstGeom>
          <a:noFill/>
        </p:spPr>
        <p:txBody>
          <a:bodyPr wrap="square" rtlCol="0">
            <a:spAutoFit/>
          </a:bodyPr>
          <a:lstStyle/>
          <a:p>
            <a:r>
              <a:rPr lang="en-US" sz="3840" b="1" dirty="0">
                <a:solidFill>
                  <a:srgbClr val="3838AA"/>
                </a:solidFill>
                <a:latin typeface="Arial" pitchFamily="34" charset="0"/>
                <a:cs typeface="Arial" pitchFamily="34" charset="0"/>
              </a:rPr>
              <a:t>Fixed Assets/Depreciation			</a:t>
            </a:r>
            <a:r>
              <a:rPr lang="en-US" sz="3840" b="1" dirty="0">
                <a:solidFill>
                  <a:srgbClr val="FF0000"/>
                </a:solidFill>
                <a:latin typeface="Arial" pitchFamily="34" charset="0"/>
                <a:cs typeface="Arial" pitchFamily="34" charset="0"/>
              </a:rPr>
              <a:t>A731</a:t>
            </a:r>
            <a:r>
              <a:rPr lang="en-US" sz="3840" b="1" dirty="0">
                <a:solidFill>
                  <a:srgbClr val="3838AA"/>
                </a:solidFill>
                <a:latin typeface="Arial" pitchFamily="34" charset="0"/>
                <a:cs typeface="Arial" pitchFamily="34" charset="0"/>
              </a:rPr>
              <a:t>		</a:t>
            </a:r>
          </a:p>
          <a:p>
            <a:endParaRPr lang="en-US" sz="4320" b="1" dirty="0">
              <a:solidFill>
                <a:srgbClr val="3838AA"/>
              </a:solidFill>
            </a:endParaRPr>
          </a:p>
          <a:p>
            <a:pPr marL="548640" indent="-548640">
              <a:buFont typeface="Arial" panose="020B0604020202020204" pitchFamily="34" charset="0"/>
              <a:buChar char="•"/>
            </a:pPr>
            <a:r>
              <a:rPr lang="en-US" sz="3120" dirty="0">
                <a:latin typeface="Arial" pitchFamily="34" charset="0"/>
                <a:cs typeface="Arial" pitchFamily="34" charset="0"/>
              </a:rPr>
              <a:t>All fixed asset documents cannot be pending at </a:t>
            </a:r>
          </a:p>
          <a:p>
            <a:r>
              <a:rPr lang="en-US" sz="3120" dirty="0">
                <a:latin typeface="Arial" pitchFamily="34" charset="0"/>
                <a:cs typeface="Arial" pitchFamily="34" charset="0"/>
              </a:rPr>
              <a:t>	June 30, 2024. </a:t>
            </a:r>
          </a:p>
          <a:p>
            <a:endParaRPr lang="en-US" sz="3120" dirty="0">
              <a:latin typeface="Arial" pitchFamily="34" charset="0"/>
              <a:cs typeface="Arial" pitchFamily="34" charset="0"/>
            </a:endParaRPr>
          </a:p>
          <a:p>
            <a:pPr marL="457200" indent="-457200">
              <a:buFont typeface="Arial" panose="020B0604020202020204" pitchFamily="34" charset="0"/>
              <a:buChar char="•"/>
            </a:pPr>
            <a:r>
              <a:rPr lang="en-US" sz="3120" dirty="0">
                <a:latin typeface="Arial" pitchFamily="34" charset="0"/>
                <a:cs typeface="Arial" pitchFamily="34" charset="0"/>
              </a:rPr>
              <a:t>The depreciation report will be run the first week of July. Any pending documents can</a:t>
            </a:r>
            <a:r>
              <a:rPr lang="en-US" sz="3120" b="1" i="1" dirty="0">
                <a:latin typeface="Arial" pitchFamily="34" charset="0"/>
                <a:cs typeface="Arial" pitchFamily="34" charset="0"/>
              </a:rPr>
              <a:t> </a:t>
            </a:r>
            <a:r>
              <a:rPr lang="en-US" sz="3120" dirty="0">
                <a:latin typeface="Arial" pitchFamily="34" charset="0"/>
                <a:cs typeface="Arial" pitchFamily="34" charset="0"/>
              </a:rPr>
              <a:t>cause the depreciation report to run 	incorrectly. </a:t>
            </a:r>
          </a:p>
          <a:p>
            <a:endParaRPr lang="en-US" sz="3120" dirty="0">
              <a:latin typeface="Arial" pitchFamily="34" charset="0"/>
              <a:cs typeface="Arial" pitchFamily="34" charset="0"/>
            </a:endParaRPr>
          </a:p>
          <a:p>
            <a:endParaRPr lang="en-US" sz="4320" dirty="0"/>
          </a:p>
          <a:p>
            <a:pPr algn="ctr"/>
            <a:endParaRPr lang="en-US" sz="4320" b="1" i="1" dirty="0"/>
          </a:p>
          <a:p>
            <a:pPr algn="ctr"/>
            <a:endParaRPr lang="en-US" sz="4320" b="1" i="1" dirty="0"/>
          </a:p>
        </p:txBody>
      </p:sp>
    </p:spTree>
    <p:extLst>
      <p:ext uri="{BB962C8B-B14F-4D97-AF65-F5344CB8AC3E}">
        <p14:creationId xmlns:p14="http://schemas.microsoft.com/office/powerpoint/2010/main" val="42162722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156342" y="320040"/>
            <a:ext cx="9871711" cy="1143000"/>
          </a:xfrm>
        </p:spPr>
        <p:txBody>
          <a:bodyPr>
            <a:normAutofit fontScale="90000"/>
          </a:bodyPr>
          <a:lstStyle/>
          <a:p>
            <a:pPr eaLnBrk="0" hangingPunct="0">
              <a:spcBef>
                <a:spcPct val="50000"/>
              </a:spcBef>
            </a:pPr>
            <a:r>
              <a:rPr lang="en-US" b="1" dirty="0">
                <a:solidFill>
                  <a:srgbClr val="0033CC"/>
                </a:solidFill>
                <a:latin typeface="Arial" panose="020B0604020202020204" pitchFamily="34" charset="0"/>
                <a:ea typeface="+mn-ea"/>
                <a:cs typeface="Arial" panose="020B0604020202020204" pitchFamily="34" charset="0"/>
              </a:rPr>
              <a:t>Pension and OPEB Employer Allocation Schedules</a:t>
            </a:r>
          </a:p>
        </p:txBody>
      </p:sp>
      <p:sp>
        <p:nvSpPr>
          <p:cNvPr id="7" name="Content Placeholder 6"/>
          <p:cNvSpPr>
            <a:spLocks noGrp="1"/>
          </p:cNvSpPr>
          <p:nvPr>
            <p:ph idx="1"/>
          </p:nvPr>
        </p:nvSpPr>
        <p:spPr>
          <a:xfrm>
            <a:off x="1066800" y="2240280"/>
            <a:ext cx="9871711" cy="1828800"/>
          </a:xfrm>
        </p:spPr>
        <p:txBody>
          <a:bodyPr/>
          <a:lstStyle/>
          <a:p>
            <a:pPr marL="0" indent="0">
              <a:buNone/>
            </a:pPr>
            <a:r>
              <a:rPr lang="en-US" sz="3120" dirty="0"/>
              <a:t>Employer allocation schedules:</a:t>
            </a:r>
          </a:p>
          <a:p>
            <a:pPr lvl="1">
              <a:buFont typeface="Wingdings" panose="05000000000000000000" pitchFamily="2" charset="2"/>
              <a:buChar char="ü"/>
            </a:pPr>
            <a:r>
              <a:rPr lang="en-US" sz="3120" dirty="0"/>
              <a:t>Pensions available now</a:t>
            </a:r>
          </a:p>
          <a:p>
            <a:pPr lvl="1">
              <a:buFont typeface="Wingdings" panose="05000000000000000000" pitchFamily="2" charset="2"/>
              <a:buChar char="ü"/>
            </a:pPr>
            <a:r>
              <a:rPr lang="en-US" sz="3120" dirty="0"/>
              <a:t>OPEB available now</a:t>
            </a:r>
          </a:p>
        </p:txBody>
      </p:sp>
    </p:spTree>
    <p:extLst>
      <p:ext uri="{BB962C8B-B14F-4D97-AF65-F5344CB8AC3E}">
        <p14:creationId xmlns:p14="http://schemas.microsoft.com/office/powerpoint/2010/main" val="2509477589"/>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0E4556B2F10EB4E8C07126C69E350FC" ma:contentTypeVersion="6" ma:contentTypeDescription="Create a new document." ma:contentTypeScope="" ma:versionID="0b5a1b6995d29a2b87a1566b6adec5a6">
  <xsd:schema xmlns:xsd="http://www.w3.org/2001/XMLSchema" xmlns:xs="http://www.w3.org/2001/XMLSchema" xmlns:p="http://schemas.microsoft.com/office/2006/metadata/properties" xmlns:ns1="http://schemas.microsoft.com/sharepoint/v3" targetNamespace="http://schemas.microsoft.com/office/2006/metadata/properties" ma:root="true" ma:fieldsID="ff328a1cd662c37536c074f55b1464a7"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93966120-D30D-4315-8A98-20AC727C9877}"/>
</file>

<file path=customXml/itemProps2.xml><?xml version="1.0" encoding="utf-8"?>
<ds:datastoreItem xmlns:ds="http://schemas.openxmlformats.org/officeDocument/2006/customXml" ds:itemID="{779A932B-2D96-46A3-9840-EF64F1FCE676}"/>
</file>

<file path=customXml/itemProps3.xml><?xml version="1.0" encoding="utf-8"?>
<ds:datastoreItem xmlns:ds="http://schemas.openxmlformats.org/officeDocument/2006/customXml" ds:itemID="{19272046-B5ED-48C1-ABB8-32717A5B909C}"/>
</file>

<file path=docProps/app.xml><?xml version="1.0" encoding="utf-8"?>
<Properties xmlns="http://schemas.openxmlformats.org/officeDocument/2006/extended-properties" xmlns:vt="http://schemas.openxmlformats.org/officeDocument/2006/docPropsVTypes">
  <Template>Facet</Template>
  <TotalTime>200</TotalTime>
  <Words>923</Words>
  <Application>Microsoft Office PowerPoint</Application>
  <PresentationFormat>Widescreen</PresentationFormat>
  <Paragraphs>155</Paragraphs>
  <Slides>32</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32</vt:i4>
      </vt:variant>
    </vt:vector>
  </HeadingPairs>
  <TitlesOfParts>
    <vt:vector size="42" baseType="lpstr">
      <vt:lpstr>Arial</vt:lpstr>
      <vt:lpstr>Arial Black</vt:lpstr>
      <vt:lpstr>Arial Narrow</vt:lpstr>
      <vt:lpstr>Calibri</vt:lpstr>
      <vt:lpstr>Garamond</vt:lpstr>
      <vt:lpstr>Impact</vt:lpstr>
      <vt:lpstr>Trebuchet MS</vt:lpstr>
      <vt:lpstr>Wingdings</vt:lpstr>
      <vt:lpstr>Wingdings 3</vt:lpstr>
      <vt:lpstr>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Pension and OPEB Employer Allocation Schedules</vt:lpstr>
      <vt:lpstr>PowerPoint Presentation</vt:lpstr>
      <vt:lpstr>PowerPoint Presentation</vt:lpstr>
      <vt:lpstr>PowerPoint Presentation</vt:lpstr>
      <vt:lpstr>OASIS SEFA App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As changes are made to the Detail CFDA information, a black triangle will appear in the top-left corner of the cell.   Once the ‘SAVE CHANGES’ button is clicked the black triangle will disappear indicating the data is saved.    Please remember, you must click SAVE CHANGES in the DETAIL section before clicking the red CLOSE button or the CFDA information will not be saved.</vt:lpstr>
      <vt:lpstr>PowerPoint Presentation</vt:lpstr>
      <vt:lpstr>PowerPoint Presentation</vt:lpstr>
      <vt:lpstr>PowerPoint Presentation</vt:lpstr>
      <vt:lpstr>Questions?  Call/email:  Betsy Chapman, Director of Single Audit Betsy.Chapman@wv.gov  304-414-9072 </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OASIS SEFA App</dc:title>
  <dc:creator>Chapman, Betsy</dc:creator>
  <cp:lastModifiedBy>Chapman, Betsy</cp:lastModifiedBy>
  <cp:revision>16</cp:revision>
  <dcterms:created xsi:type="dcterms:W3CDTF">2023-06-05T00:46:48Z</dcterms:created>
  <dcterms:modified xsi:type="dcterms:W3CDTF">2024-06-04T12:47:04Z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0x01010080E4556B2F10EB4E8C07126C69E350FC</vt:lpwstr>
  </property>
</Properties>
</file>