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1" r:id="rId6"/>
    <p:sldId id="262" r:id="rId7"/>
    <p:sldId id="263" r:id="rId8"/>
    <p:sldId id="264" r:id="rId9"/>
    <p:sldId id="265" r:id="rId10"/>
    <p:sldId id="259" r:id="rId11"/>
    <p:sldId id="269" r:id="rId12"/>
    <p:sldId id="270" r:id="rId13"/>
    <p:sldId id="271" r:id="rId14"/>
    <p:sldId id="266" r:id="rId15"/>
    <p:sldId id="272" r:id="rId16"/>
    <p:sldId id="273" r:id="rId17"/>
    <p:sldId id="274"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72" d="100"/>
          <a:sy n="72" d="100"/>
        </p:scale>
        <p:origin x="642"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9A7F5F7-8EF1-412A-A2D7-EB8A24CEBA15}" type="datetimeFigureOut">
              <a:rPr lang="en-US" smtClean="0"/>
              <a:t>6/29/2023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7FC713-D5C5-48CD-A654-443424BF62F8}" type="slidenum">
              <a:rPr lang="en-US" smtClean="0"/>
              <a:t>‹#›</a:t>
            </a:fld>
            <a:endParaRPr lang="en-US"/>
          </a:p>
        </p:txBody>
      </p:sp>
    </p:spTree>
    <p:extLst>
      <p:ext uri="{BB962C8B-B14F-4D97-AF65-F5344CB8AC3E}">
        <p14:creationId xmlns:p14="http://schemas.microsoft.com/office/powerpoint/2010/main" val="2340396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9A7F5F7-8EF1-412A-A2D7-EB8A24CEBA15}" type="datetimeFigureOut">
              <a:rPr lang="en-US" smtClean="0"/>
              <a:t>6/29/2023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7FC713-D5C5-48CD-A654-443424BF62F8}" type="slidenum">
              <a:rPr lang="en-US" smtClean="0"/>
              <a:t>‹#›</a:t>
            </a:fld>
            <a:endParaRPr lang="en-US"/>
          </a:p>
        </p:txBody>
      </p:sp>
    </p:spTree>
    <p:extLst>
      <p:ext uri="{BB962C8B-B14F-4D97-AF65-F5344CB8AC3E}">
        <p14:creationId xmlns:p14="http://schemas.microsoft.com/office/powerpoint/2010/main" val="39614072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9A7F5F7-8EF1-412A-A2D7-EB8A24CEBA15}" type="datetimeFigureOut">
              <a:rPr lang="en-US" smtClean="0"/>
              <a:t>6/29/2023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7FC713-D5C5-48CD-A654-443424BF62F8}"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6625811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9A7F5F7-8EF1-412A-A2D7-EB8A24CEBA15}" type="datetimeFigureOut">
              <a:rPr lang="en-US" smtClean="0"/>
              <a:t>6/29/2023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7FC713-D5C5-48CD-A654-443424BF62F8}" type="slidenum">
              <a:rPr lang="en-US" smtClean="0"/>
              <a:t>‹#›</a:t>
            </a:fld>
            <a:endParaRPr lang="en-US"/>
          </a:p>
        </p:txBody>
      </p:sp>
    </p:spTree>
    <p:extLst>
      <p:ext uri="{BB962C8B-B14F-4D97-AF65-F5344CB8AC3E}">
        <p14:creationId xmlns:p14="http://schemas.microsoft.com/office/powerpoint/2010/main" val="21172499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9A7F5F7-8EF1-412A-A2D7-EB8A24CEBA15}" type="datetimeFigureOut">
              <a:rPr lang="en-US" smtClean="0"/>
              <a:t>6/29/2023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7FC713-D5C5-48CD-A654-443424BF62F8}"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805864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9A7F5F7-8EF1-412A-A2D7-EB8A24CEBA15}" type="datetimeFigureOut">
              <a:rPr lang="en-US" smtClean="0"/>
              <a:t>6/29/2023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7FC713-D5C5-48CD-A654-443424BF62F8}" type="slidenum">
              <a:rPr lang="en-US" smtClean="0"/>
              <a:t>‹#›</a:t>
            </a:fld>
            <a:endParaRPr lang="en-US"/>
          </a:p>
        </p:txBody>
      </p:sp>
    </p:spTree>
    <p:extLst>
      <p:ext uri="{BB962C8B-B14F-4D97-AF65-F5344CB8AC3E}">
        <p14:creationId xmlns:p14="http://schemas.microsoft.com/office/powerpoint/2010/main" val="24412864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A7F5F7-8EF1-412A-A2D7-EB8A24CEBA15}" type="datetimeFigureOut">
              <a:rPr lang="en-US" smtClean="0"/>
              <a:t>6/29/2023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7FC713-D5C5-48CD-A654-443424BF62F8}" type="slidenum">
              <a:rPr lang="en-US" smtClean="0"/>
              <a:t>‹#›</a:t>
            </a:fld>
            <a:endParaRPr lang="en-US"/>
          </a:p>
        </p:txBody>
      </p:sp>
    </p:spTree>
    <p:extLst>
      <p:ext uri="{BB962C8B-B14F-4D97-AF65-F5344CB8AC3E}">
        <p14:creationId xmlns:p14="http://schemas.microsoft.com/office/powerpoint/2010/main" val="20007075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A7F5F7-8EF1-412A-A2D7-EB8A24CEBA15}" type="datetimeFigureOut">
              <a:rPr lang="en-US" smtClean="0"/>
              <a:t>6/29/2023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7FC713-D5C5-48CD-A654-443424BF62F8}" type="slidenum">
              <a:rPr lang="en-US" smtClean="0"/>
              <a:t>‹#›</a:t>
            </a:fld>
            <a:endParaRPr lang="en-US"/>
          </a:p>
        </p:txBody>
      </p:sp>
    </p:spTree>
    <p:extLst>
      <p:ext uri="{BB962C8B-B14F-4D97-AF65-F5344CB8AC3E}">
        <p14:creationId xmlns:p14="http://schemas.microsoft.com/office/powerpoint/2010/main" val="25098876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A7F5F7-8EF1-412A-A2D7-EB8A24CEBA15}" type="datetimeFigureOut">
              <a:rPr lang="en-US" smtClean="0"/>
              <a:t>6/29/2023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7FC713-D5C5-48CD-A654-443424BF62F8}" type="slidenum">
              <a:rPr lang="en-US" smtClean="0"/>
              <a:t>‹#›</a:t>
            </a:fld>
            <a:endParaRPr lang="en-US"/>
          </a:p>
        </p:txBody>
      </p:sp>
    </p:spTree>
    <p:extLst>
      <p:ext uri="{BB962C8B-B14F-4D97-AF65-F5344CB8AC3E}">
        <p14:creationId xmlns:p14="http://schemas.microsoft.com/office/powerpoint/2010/main" val="22065148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9A7F5F7-8EF1-412A-A2D7-EB8A24CEBA15}" type="datetimeFigureOut">
              <a:rPr lang="en-US" smtClean="0"/>
              <a:t>6/29/2023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7FC713-D5C5-48CD-A654-443424BF62F8}" type="slidenum">
              <a:rPr lang="en-US" smtClean="0"/>
              <a:t>‹#›</a:t>
            </a:fld>
            <a:endParaRPr lang="en-US"/>
          </a:p>
        </p:txBody>
      </p:sp>
    </p:spTree>
    <p:extLst>
      <p:ext uri="{BB962C8B-B14F-4D97-AF65-F5344CB8AC3E}">
        <p14:creationId xmlns:p14="http://schemas.microsoft.com/office/powerpoint/2010/main" val="37476048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9A7F5F7-8EF1-412A-A2D7-EB8A24CEBA15}" type="datetimeFigureOut">
              <a:rPr lang="en-US" smtClean="0"/>
              <a:t>6/29/2023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7FC713-D5C5-48CD-A654-443424BF62F8}" type="slidenum">
              <a:rPr lang="en-US" smtClean="0"/>
              <a:t>‹#›</a:t>
            </a:fld>
            <a:endParaRPr lang="en-US"/>
          </a:p>
        </p:txBody>
      </p:sp>
    </p:spTree>
    <p:extLst>
      <p:ext uri="{BB962C8B-B14F-4D97-AF65-F5344CB8AC3E}">
        <p14:creationId xmlns:p14="http://schemas.microsoft.com/office/powerpoint/2010/main" val="22230595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9A7F5F7-8EF1-412A-A2D7-EB8A24CEBA15}" type="datetimeFigureOut">
              <a:rPr lang="en-US" smtClean="0"/>
              <a:t>6/29/2023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7FC713-D5C5-48CD-A654-443424BF62F8}" type="slidenum">
              <a:rPr lang="en-US" smtClean="0"/>
              <a:t>‹#›</a:t>
            </a:fld>
            <a:endParaRPr lang="en-US"/>
          </a:p>
        </p:txBody>
      </p:sp>
    </p:spTree>
    <p:extLst>
      <p:ext uri="{BB962C8B-B14F-4D97-AF65-F5344CB8AC3E}">
        <p14:creationId xmlns:p14="http://schemas.microsoft.com/office/powerpoint/2010/main" val="1290932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9A7F5F7-8EF1-412A-A2D7-EB8A24CEBA15}" type="datetimeFigureOut">
              <a:rPr lang="en-US" smtClean="0"/>
              <a:t>6/29/2023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7FC713-D5C5-48CD-A654-443424BF62F8}" type="slidenum">
              <a:rPr lang="en-US" smtClean="0"/>
              <a:t>‹#›</a:t>
            </a:fld>
            <a:endParaRPr lang="en-US"/>
          </a:p>
        </p:txBody>
      </p:sp>
    </p:spTree>
    <p:extLst>
      <p:ext uri="{BB962C8B-B14F-4D97-AF65-F5344CB8AC3E}">
        <p14:creationId xmlns:p14="http://schemas.microsoft.com/office/powerpoint/2010/main" val="20783931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A7F5F7-8EF1-412A-A2D7-EB8A24CEBA15}" type="datetimeFigureOut">
              <a:rPr lang="en-US" smtClean="0"/>
              <a:t>6/29/2023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7FC713-D5C5-48CD-A654-443424BF62F8}" type="slidenum">
              <a:rPr lang="en-US" smtClean="0"/>
              <a:t>‹#›</a:t>
            </a:fld>
            <a:endParaRPr lang="en-US"/>
          </a:p>
        </p:txBody>
      </p:sp>
    </p:spTree>
    <p:extLst>
      <p:ext uri="{BB962C8B-B14F-4D97-AF65-F5344CB8AC3E}">
        <p14:creationId xmlns:p14="http://schemas.microsoft.com/office/powerpoint/2010/main" val="33266384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9A7F5F7-8EF1-412A-A2D7-EB8A24CEBA15}" type="datetimeFigureOut">
              <a:rPr lang="en-US" smtClean="0"/>
              <a:t>6/29/2023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7FC713-D5C5-48CD-A654-443424BF62F8}" type="slidenum">
              <a:rPr lang="en-US" smtClean="0"/>
              <a:t>‹#›</a:t>
            </a:fld>
            <a:endParaRPr lang="en-US"/>
          </a:p>
        </p:txBody>
      </p:sp>
    </p:spTree>
    <p:extLst>
      <p:ext uri="{BB962C8B-B14F-4D97-AF65-F5344CB8AC3E}">
        <p14:creationId xmlns:p14="http://schemas.microsoft.com/office/powerpoint/2010/main" val="16718887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9A7F5F7-8EF1-412A-A2D7-EB8A24CEBA15}" type="datetimeFigureOut">
              <a:rPr lang="en-US" smtClean="0"/>
              <a:t>6/29/2023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7FC713-D5C5-48CD-A654-443424BF62F8}" type="slidenum">
              <a:rPr lang="en-US" smtClean="0"/>
              <a:t>‹#›</a:t>
            </a:fld>
            <a:endParaRPr lang="en-US"/>
          </a:p>
        </p:txBody>
      </p:sp>
    </p:spTree>
    <p:extLst>
      <p:ext uri="{BB962C8B-B14F-4D97-AF65-F5344CB8AC3E}">
        <p14:creationId xmlns:p14="http://schemas.microsoft.com/office/powerpoint/2010/main" val="1628193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9A7F5F7-8EF1-412A-A2D7-EB8A24CEBA15}" type="datetimeFigureOut">
              <a:rPr lang="en-US" smtClean="0"/>
              <a:t>6/29/2023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77FC713-D5C5-48CD-A654-443424BF62F8}" type="slidenum">
              <a:rPr lang="en-US" smtClean="0"/>
              <a:t>‹#›</a:t>
            </a:fld>
            <a:endParaRPr lang="en-US"/>
          </a:p>
        </p:txBody>
      </p:sp>
    </p:spTree>
    <p:extLst>
      <p:ext uri="{BB962C8B-B14F-4D97-AF65-F5344CB8AC3E}">
        <p14:creationId xmlns:p14="http://schemas.microsoft.com/office/powerpoint/2010/main" val="9610864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hyperlink" Target="mailto:Betsy.Chapman@wv.gov"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89E274-6BBC-FD09-AD4A-C235D9DD8D72}"/>
              </a:ext>
            </a:extLst>
          </p:cNvPr>
          <p:cNvSpPr>
            <a:spLocks noGrp="1"/>
          </p:cNvSpPr>
          <p:nvPr>
            <p:ph type="ctrTitle"/>
          </p:nvPr>
        </p:nvSpPr>
        <p:spPr>
          <a:xfrm>
            <a:off x="1285241" y="1008993"/>
            <a:ext cx="9231410" cy="3542045"/>
          </a:xfrm>
        </p:spPr>
        <p:txBody>
          <a:bodyPr anchor="b">
            <a:normAutofit fontScale="90000"/>
          </a:bodyPr>
          <a:lstStyle/>
          <a:p>
            <a:r>
              <a:rPr lang="en-US" sz="11500" dirty="0"/>
              <a:t>OASIS SEFA App</a:t>
            </a:r>
          </a:p>
        </p:txBody>
      </p:sp>
      <p:sp>
        <p:nvSpPr>
          <p:cNvPr id="3" name="Subtitle 2">
            <a:extLst>
              <a:ext uri="{FF2B5EF4-FFF2-40B4-BE49-F238E27FC236}">
                <a16:creationId xmlns:a16="http://schemas.microsoft.com/office/drawing/2014/main" id="{C3EBEB9B-CDE2-7877-2898-0F9DB99C8CFD}"/>
              </a:ext>
            </a:extLst>
          </p:cNvPr>
          <p:cNvSpPr>
            <a:spLocks noGrp="1"/>
          </p:cNvSpPr>
          <p:nvPr>
            <p:ph type="subTitle" idx="1"/>
          </p:nvPr>
        </p:nvSpPr>
        <p:spPr>
          <a:xfrm>
            <a:off x="1285241" y="4582814"/>
            <a:ext cx="7132335" cy="1312657"/>
          </a:xfrm>
        </p:spPr>
        <p:txBody>
          <a:bodyPr anchor="t">
            <a:normAutofit/>
          </a:bodyPr>
          <a:lstStyle/>
          <a:p>
            <a:pPr algn="l"/>
            <a:r>
              <a:rPr lang="en-US" dirty="0"/>
              <a:t>Beginning Fiscal Year 2023</a:t>
            </a:r>
          </a:p>
        </p:txBody>
      </p:sp>
    </p:spTree>
    <p:extLst>
      <p:ext uri="{BB962C8B-B14F-4D97-AF65-F5344CB8AC3E}">
        <p14:creationId xmlns:p14="http://schemas.microsoft.com/office/powerpoint/2010/main" val="40355904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62135451-AC83-4449-1CA0-253092AA83C5}"/>
              </a:ext>
            </a:extLst>
          </p:cNvPr>
          <p:cNvSpPr>
            <a:spLocks noChangeArrowheads="1"/>
          </p:cNvSpPr>
          <p:nvPr/>
        </p:nvSpPr>
        <p:spPr bwMode="auto">
          <a:xfrm>
            <a:off x="0" y="0"/>
            <a:ext cx="12192000" cy="594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3073" name="Picture 1">
            <a:extLst>
              <a:ext uri="{FF2B5EF4-FFF2-40B4-BE49-F238E27FC236}">
                <a16:creationId xmlns:a16="http://schemas.microsoft.com/office/drawing/2014/main" id="{7AF9D979-75DC-1217-B8C0-FE8F06C0EAF5}"/>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962163" y="1017639"/>
            <a:ext cx="10584664" cy="3930231"/>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6E7ADB67-7A7F-1DA7-DEDE-162F128439D8}"/>
              </a:ext>
            </a:extLst>
          </p:cNvPr>
          <p:cNvSpPr txBox="1"/>
          <p:nvPr/>
        </p:nvSpPr>
        <p:spPr>
          <a:xfrm>
            <a:off x="1154430" y="5589270"/>
            <a:ext cx="7623810" cy="523220"/>
          </a:xfrm>
          <a:prstGeom prst="rect">
            <a:avLst/>
          </a:prstGeom>
          <a:noFill/>
        </p:spPr>
        <p:txBody>
          <a:bodyPr wrap="square" rtlCol="0">
            <a:spAutoFit/>
          </a:bodyPr>
          <a:lstStyle/>
          <a:p>
            <a:r>
              <a:rPr lang="en-US" sz="2800" dirty="0">
                <a:latin typeface="Arial" panose="020B0604020202020204" pitchFamily="34" charset="0"/>
                <a:cs typeface="Arial" panose="020B0604020202020204" pitchFamily="34" charset="0"/>
              </a:rPr>
              <a:t>Search by FUND or Department Code</a:t>
            </a:r>
          </a:p>
        </p:txBody>
      </p:sp>
    </p:spTree>
    <p:extLst>
      <p:ext uri="{BB962C8B-B14F-4D97-AF65-F5344CB8AC3E}">
        <p14:creationId xmlns:p14="http://schemas.microsoft.com/office/powerpoint/2010/main" val="7309271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1" name="Picture 1" descr="Graphical user interface, application&#10;&#10;Description automatically generated">
            <a:extLst>
              <a:ext uri="{FF2B5EF4-FFF2-40B4-BE49-F238E27FC236}">
                <a16:creationId xmlns:a16="http://schemas.microsoft.com/office/drawing/2014/main" id="{82D6238E-7DC6-68A3-782A-3C77E5B97C7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8720" y="443741"/>
            <a:ext cx="10397559" cy="229946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6AAD48FF-F911-54B7-5CAA-F9FD05317C08}"/>
              </a:ext>
            </a:extLst>
          </p:cNvPr>
          <p:cNvSpPr txBox="1"/>
          <p:nvPr/>
        </p:nvSpPr>
        <p:spPr>
          <a:xfrm>
            <a:off x="637954" y="3763925"/>
            <a:ext cx="6953693" cy="2339102"/>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1" i="0" u="sng"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Edit Fund and Grants</a:t>
            </a:r>
            <a:endParaRPr kumimoji="0" lang="en-US" altLang="en-US" sz="3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Click on the ‘edit’ icon to make changes to an existing fund and the grants associated with the fund.</a:t>
            </a:r>
            <a:endParaRPr kumimoji="0" lang="en-US" altLang="en-US" sz="3200" b="0" i="0" u="none" strike="noStrike" cap="none" normalizeH="0" baseline="0" dirty="0">
              <a:ln>
                <a:noFill/>
              </a:ln>
              <a:solidFill>
                <a:schemeClr val="tx1"/>
              </a:solidFill>
              <a:effectLst/>
            </a:endParaRPr>
          </a:p>
          <a:p>
            <a:endParaRPr lang="en-US" dirty="0"/>
          </a:p>
        </p:txBody>
      </p:sp>
    </p:spTree>
    <p:extLst>
      <p:ext uri="{BB962C8B-B14F-4D97-AF65-F5344CB8AC3E}">
        <p14:creationId xmlns:p14="http://schemas.microsoft.com/office/powerpoint/2010/main" val="4143502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B5ADA1A1-B21D-A2F1-4CD8-FA5FA00ED718}"/>
              </a:ext>
            </a:extLst>
          </p:cNvPr>
          <p:cNvSpPr>
            <a:spLocks noChangeArrowheads="1"/>
          </p:cNvSpPr>
          <p:nvPr/>
        </p:nvSpPr>
        <p:spPr bwMode="auto">
          <a:xfrm>
            <a:off x="0" y="0"/>
            <a:ext cx="18819238" cy="9204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pic>
        <p:nvPicPr>
          <p:cNvPr id="11265" name="Picture 1" descr="Graphical user interface, application, table, Teams&#10;&#10;Description automatically generated">
            <a:extLst>
              <a:ext uri="{FF2B5EF4-FFF2-40B4-BE49-F238E27FC236}">
                <a16:creationId xmlns:a16="http://schemas.microsoft.com/office/drawing/2014/main" id="{5A41D6B3-673B-56B0-C581-286DAE76C59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9489" y="744279"/>
            <a:ext cx="10470412" cy="53694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55119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40EDAD-B337-4BC5-69B8-D6B48CCEFE9A}"/>
              </a:ext>
            </a:extLst>
          </p:cNvPr>
          <p:cNvSpPr>
            <a:spLocks noGrp="1"/>
          </p:cNvSpPr>
          <p:nvPr>
            <p:ph type="title"/>
          </p:nvPr>
        </p:nvSpPr>
        <p:spPr>
          <a:xfrm>
            <a:off x="677334" y="609600"/>
            <a:ext cx="8596668" cy="5248940"/>
          </a:xfrm>
        </p:spPr>
        <p:txBody>
          <a:bodyPr>
            <a:normAutofit/>
          </a:bodyPr>
          <a:lstStyle/>
          <a:p>
            <a:r>
              <a:rPr lang="en-US" sz="2800"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t>As </a:t>
            </a:r>
            <a:r>
              <a:rPr lang="en-US" sz="2800" kern="100" dirty="0">
                <a:solidFill>
                  <a:schemeClr val="tx1"/>
                </a:solidFill>
                <a:latin typeface="Arial" panose="020B0604020202020204" pitchFamily="34" charset="0"/>
                <a:ea typeface="Calibri" panose="020F0502020204030204" pitchFamily="34" charset="0"/>
                <a:cs typeface="Arial" panose="020B0604020202020204" pitchFamily="34" charset="0"/>
              </a:rPr>
              <a:t>changes are made </a:t>
            </a:r>
            <a:r>
              <a:rPr lang="en-US" sz="2800"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t>to the Detail CFDA information, a black triangle will appear in the top-left corner of the cell.</a:t>
            </a:r>
            <a:br>
              <a:rPr lang="en-US" sz="2800"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br>
            <a:r>
              <a:rPr lang="en-US" sz="2800"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br>
              <a:rPr lang="en-US" sz="2800"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br>
            <a:r>
              <a:rPr lang="en-US" sz="2800"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t>Once the ‘SAVE CHANGES’ button is clicked the black triangle will disappear indicating the data is saved.</a:t>
            </a:r>
            <a:br>
              <a:rPr lang="en-US" sz="2800"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br>
            <a:r>
              <a:rPr lang="en-US" sz="2800"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br>
              <a:rPr lang="en-US" sz="2800"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br>
            <a:r>
              <a:rPr lang="en-US" sz="2800"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t>Please remember, you </a:t>
            </a:r>
            <a:r>
              <a:rPr lang="en-US" sz="2800" b="1" u="sng"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t>must</a:t>
            </a:r>
            <a:r>
              <a:rPr lang="en-US" sz="2800" u="sng"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t> click SAVE CHANGES in the DETAIL section before</a:t>
            </a:r>
            <a:r>
              <a:rPr lang="en-US" sz="2800"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t> clicking the red </a:t>
            </a:r>
            <a:r>
              <a:rPr lang="en-US" sz="2800" kern="100" dirty="0">
                <a:solidFill>
                  <a:srgbClr val="FF0000"/>
                </a:solidFill>
                <a:effectLst/>
                <a:latin typeface="Arial" panose="020B0604020202020204" pitchFamily="34" charset="0"/>
                <a:ea typeface="Calibri" panose="020F0502020204030204" pitchFamily="34" charset="0"/>
                <a:cs typeface="Arial" panose="020B0604020202020204" pitchFamily="34" charset="0"/>
              </a:rPr>
              <a:t>CLOSE</a:t>
            </a:r>
            <a:r>
              <a:rPr lang="en-US" sz="2800"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t> button or the CFDA information will not be saved.</a:t>
            </a:r>
            <a:endParaRPr lang="en-US" sz="28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605014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70525052-383D-13E4-2F13-9562FE329116}"/>
              </a:ext>
            </a:extLst>
          </p:cNvPr>
          <p:cNvSpPr>
            <a:spLocks noChangeArrowheads="1"/>
          </p:cNvSpPr>
          <p:nvPr/>
        </p:nvSpPr>
        <p:spPr bwMode="auto">
          <a:xfrm>
            <a:off x="320039" y="271095"/>
            <a:ext cx="14702058" cy="7688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pic>
        <p:nvPicPr>
          <p:cNvPr id="8193" name="Picture 1">
            <a:extLst>
              <a:ext uri="{FF2B5EF4-FFF2-40B4-BE49-F238E27FC236}">
                <a16:creationId xmlns:a16="http://schemas.microsoft.com/office/drawing/2014/main" id="{9A4213F7-B1E2-E810-1C3D-0CB05DB3E1F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039" y="728296"/>
            <a:ext cx="11087101" cy="54014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47177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89" name="Picture 1">
            <a:extLst>
              <a:ext uri="{FF2B5EF4-FFF2-40B4-BE49-F238E27FC236}">
                <a16:creationId xmlns:a16="http://schemas.microsoft.com/office/drawing/2014/main" id="{646F69F8-AB1C-8F0D-C2AD-3392F43342F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249" y="968370"/>
            <a:ext cx="10728923" cy="2338355"/>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a:extLst>
              <a:ext uri="{FF2B5EF4-FFF2-40B4-BE49-F238E27FC236}">
                <a16:creationId xmlns:a16="http://schemas.microsoft.com/office/drawing/2014/main" id="{A156877F-A973-8B39-6B5E-7315F139D6F1}"/>
              </a:ext>
            </a:extLst>
          </p:cNvPr>
          <p:cNvSpPr>
            <a:spLocks noChangeArrowheads="1"/>
          </p:cNvSpPr>
          <p:nvPr/>
        </p:nvSpPr>
        <p:spPr bwMode="auto">
          <a:xfrm>
            <a:off x="659757" y="3199436"/>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TextBox 3">
            <a:extLst>
              <a:ext uri="{FF2B5EF4-FFF2-40B4-BE49-F238E27FC236}">
                <a16:creationId xmlns:a16="http://schemas.microsoft.com/office/drawing/2014/main" id="{176AAD41-796D-D161-7733-9451AEB86E13}"/>
              </a:ext>
            </a:extLst>
          </p:cNvPr>
          <p:cNvSpPr txBox="1"/>
          <p:nvPr/>
        </p:nvSpPr>
        <p:spPr>
          <a:xfrm>
            <a:off x="1073888" y="4019107"/>
            <a:ext cx="6879265" cy="2339102"/>
          </a:xfrm>
          <a:prstGeom prst="rect">
            <a:avLst/>
          </a:prstGeom>
          <a:noFill/>
        </p:spPr>
        <p:txBody>
          <a:bodyPr wrap="square" rtlCol="0">
            <a:spAutoFit/>
          </a:bodyPr>
          <a:lstStyle/>
          <a:p>
            <a:r>
              <a:rPr kumimoji="0" lang="en-US" altLang="en-US" sz="3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After being returned to the main screen click the REFRESH button at the top of the grid to see the updated information.</a:t>
            </a:r>
            <a:endParaRPr kumimoji="0" lang="en-US" altLang="en-US" sz="3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8287961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80D3BE7-6AA0-997B-EDAB-C7DE0E9A48C6}"/>
              </a:ext>
            </a:extLst>
          </p:cNvPr>
          <p:cNvSpPr txBox="1"/>
          <p:nvPr/>
        </p:nvSpPr>
        <p:spPr>
          <a:xfrm>
            <a:off x="297712" y="628311"/>
            <a:ext cx="8229600" cy="3823419"/>
          </a:xfrm>
          <a:prstGeom prst="rect">
            <a:avLst/>
          </a:prstGeom>
          <a:noFill/>
        </p:spPr>
        <p:txBody>
          <a:bodyPr wrap="square">
            <a:spAutoFit/>
          </a:bodyPr>
          <a:lstStyle/>
          <a:p>
            <a:pPr marL="0" marR="0">
              <a:lnSpc>
                <a:spcPct val="107000"/>
              </a:lnSpc>
              <a:spcBef>
                <a:spcPts val="0"/>
              </a:spcBef>
              <a:spcAft>
                <a:spcPts val="0"/>
              </a:spcAft>
            </a:pPr>
            <a:r>
              <a:rPr lang="en-US" sz="3600" b="1" u="sng" kern="100" dirty="0">
                <a:effectLst/>
                <a:latin typeface="Arial" panose="020B0604020202020204" pitchFamily="34" charset="0"/>
                <a:ea typeface="Calibri" panose="020F0502020204030204" pitchFamily="34" charset="0"/>
                <a:cs typeface="Arial" panose="020B0604020202020204" pitchFamily="34" charset="0"/>
              </a:rPr>
              <a:t>Reports</a:t>
            </a:r>
            <a:endParaRPr lang="en-US" sz="3600" kern="1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3200" kern="100" dirty="0">
                <a:effectLst/>
                <a:latin typeface="Calibri" panose="020F0502020204030204" pitchFamily="34" charset="0"/>
                <a:ea typeface="Calibri" panose="020F0502020204030204" pitchFamily="34" charset="0"/>
                <a:cs typeface="Times New Roman" panose="02020603050405020304" pitchFamily="18" charset="0"/>
              </a:rPr>
              <a:t>The reports are being worked on so there is currently no screen print or demonstration.  Once the reports are available documentation will be uploaded to the FARS website and users will be notified.</a:t>
            </a:r>
          </a:p>
        </p:txBody>
      </p:sp>
    </p:spTree>
    <p:extLst>
      <p:ext uri="{BB962C8B-B14F-4D97-AF65-F5344CB8AC3E}">
        <p14:creationId xmlns:p14="http://schemas.microsoft.com/office/powerpoint/2010/main" val="18906097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A3779A-74B3-FD35-F3E0-50C802239A12}"/>
              </a:ext>
            </a:extLst>
          </p:cNvPr>
          <p:cNvSpPr>
            <a:spLocks noGrp="1"/>
          </p:cNvSpPr>
          <p:nvPr>
            <p:ph type="title"/>
          </p:nvPr>
        </p:nvSpPr>
        <p:spPr>
          <a:xfrm>
            <a:off x="677334" y="609599"/>
            <a:ext cx="8596668" cy="5312735"/>
          </a:xfrm>
        </p:spPr>
        <p:txBody>
          <a:bodyPr>
            <a:normAutofit/>
          </a:bodyPr>
          <a:lstStyle/>
          <a:p>
            <a:r>
              <a:rPr lang="en-US" dirty="0">
                <a:solidFill>
                  <a:schemeClr val="tx1"/>
                </a:solidFill>
              </a:rPr>
              <a:t>Questions?  Call/email:</a:t>
            </a:r>
            <a:br>
              <a:rPr lang="en-US" dirty="0">
                <a:solidFill>
                  <a:schemeClr val="tx1"/>
                </a:solidFill>
              </a:rPr>
            </a:br>
            <a:br>
              <a:rPr lang="en-US" dirty="0">
                <a:solidFill>
                  <a:schemeClr val="tx1"/>
                </a:solidFill>
              </a:rPr>
            </a:br>
            <a:r>
              <a:rPr lang="en-US" dirty="0">
                <a:solidFill>
                  <a:schemeClr val="tx1"/>
                </a:solidFill>
              </a:rPr>
              <a:t>Betsy Chapman, Single Audit Coordinator</a:t>
            </a:r>
            <a:br>
              <a:rPr lang="en-US" dirty="0">
                <a:solidFill>
                  <a:schemeClr val="tx1"/>
                </a:solidFill>
              </a:rPr>
            </a:br>
            <a:r>
              <a:rPr lang="en-US" dirty="0">
                <a:solidFill>
                  <a:schemeClr val="tx1"/>
                </a:solidFill>
                <a:hlinkClick r:id="rId2"/>
              </a:rPr>
              <a:t>Betsy.Chapman@wv.gov</a:t>
            </a:r>
            <a:br>
              <a:rPr lang="en-US" dirty="0">
                <a:solidFill>
                  <a:schemeClr val="tx1"/>
                </a:solidFill>
              </a:rPr>
            </a:br>
            <a:br>
              <a:rPr lang="en-US" dirty="0">
                <a:solidFill>
                  <a:schemeClr val="tx1"/>
                </a:solidFill>
              </a:rPr>
            </a:br>
            <a:r>
              <a:rPr lang="en-US" dirty="0">
                <a:solidFill>
                  <a:schemeClr val="tx1"/>
                </a:solidFill>
              </a:rPr>
              <a:t>304-414-9072 (office)</a:t>
            </a:r>
            <a:br>
              <a:rPr lang="en-US" dirty="0">
                <a:solidFill>
                  <a:schemeClr val="tx1"/>
                </a:solidFill>
              </a:rPr>
            </a:br>
            <a:r>
              <a:rPr lang="en-US" dirty="0">
                <a:solidFill>
                  <a:schemeClr val="tx1"/>
                </a:solidFill>
              </a:rPr>
              <a:t>304-553-3692 (cell)</a:t>
            </a:r>
            <a:br>
              <a:rPr lang="en-US" dirty="0">
                <a:solidFill>
                  <a:schemeClr val="tx1"/>
                </a:solidFill>
              </a:rPr>
            </a:br>
            <a:endParaRPr lang="en-US" dirty="0">
              <a:solidFill>
                <a:schemeClr val="tx1"/>
              </a:solidFill>
            </a:endParaRPr>
          </a:p>
        </p:txBody>
      </p:sp>
    </p:spTree>
    <p:extLst>
      <p:ext uri="{BB962C8B-B14F-4D97-AF65-F5344CB8AC3E}">
        <p14:creationId xmlns:p14="http://schemas.microsoft.com/office/powerpoint/2010/main" val="41516010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E3305CBC-F40D-A1A9-81C7-17E5E41036ED}"/>
              </a:ext>
            </a:extLst>
          </p:cNvPr>
          <p:cNvSpPr>
            <a:spLocks noChangeArrowheads="1"/>
          </p:cNvSpPr>
          <p:nvPr/>
        </p:nvSpPr>
        <p:spPr bwMode="auto">
          <a:xfrm>
            <a:off x="94525" y="182041"/>
            <a:ext cx="50373023" cy="5386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Go to OASIS myApps</a:t>
            </a:r>
            <a:endParaRPr kumimoji="0" lang="en-US" altLang="en-US" sz="9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1025" name="Picture 1" descr="Graphical user interface, website&#10;&#10;Description automatically generated">
            <a:extLst>
              <a:ext uri="{FF2B5EF4-FFF2-40B4-BE49-F238E27FC236}">
                <a16:creationId xmlns:a16="http://schemas.microsoft.com/office/drawing/2014/main" id="{47E632C0-4B24-6136-ABB2-09DD3AC7F35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526" y="133109"/>
            <a:ext cx="12002947" cy="68869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11153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9" name="Picture 1" descr="Graphical user interface&#10;&#10;Description automatically generated">
            <a:extLst>
              <a:ext uri="{FF2B5EF4-FFF2-40B4-BE49-F238E27FC236}">
                <a16:creationId xmlns:a16="http://schemas.microsoft.com/office/drawing/2014/main" id="{E7160172-9C31-8ECC-A2FF-E20D54F2D9C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26821" y="378038"/>
            <a:ext cx="7777907" cy="6481359"/>
          </a:xfrm>
          <a:prstGeom prst="rect">
            <a:avLst/>
          </a:prstGeom>
          <a:noFill/>
          <a:extLst>
            <a:ext uri="{909E8E84-426E-40DD-AFC4-6F175D3DCCD1}">
              <a14:hiddenFill xmlns:a14="http://schemas.microsoft.com/office/drawing/2010/main">
                <a:solidFill>
                  <a:srgbClr val="FFFFFF"/>
                </a:solidFill>
              </a14:hiddenFill>
            </a:ext>
          </a:extLst>
        </p:spPr>
      </p:pic>
      <p:sp>
        <p:nvSpPr>
          <p:cNvPr id="2" name="Oval 1">
            <a:extLst>
              <a:ext uri="{FF2B5EF4-FFF2-40B4-BE49-F238E27FC236}">
                <a16:creationId xmlns:a16="http://schemas.microsoft.com/office/drawing/2014/main" id="{B194DB03-FAFD-1701-F4A8-1F3998B1C561}"/>
              </a:ext>
            </a:extLst>
          </p:cNvPr>
          <p:cNvSpPr/>
          <p:nvPr/>
        </p:nvSpPr>
        <p:spPr>
          <a:xfrm>
            <a:off x="3774604" y="5535202"/>
            <a:ext cx="1321807" cy="137583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 name="Rectangle 3">
            <a:extLst>
              <a:ext uri="{FF2B5EF4-FFF2-40B4-BE49-F238E27FC236}">
                <a16:creationId xmlns:a16="http://schemas.microsoft.com/office/drawing/2014/main" id="{6210255B-4F3B-0ED3-2A6B-41E242D9764E}"/>
              </a:ext>
            </a:extLst>
          </p:cNvPr>
          <p:cNvSpPr>
            <a:spLocks noChangeArrowheads="1"/>
          </p:cNvSpPr>
          <p:nvPr/>
        </p:nvSpPr>
        <p:spPr bwMode="auto">
          <a:xfrm>
            <a:off x="-1" y="-40137"/>
            <a:ext cx="29004225"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latin typeface="Arial Black" panose="020B0A04020102020204" pitchFamily="34" charset="0"/>
                <a:ea typeface="Calibri" panose="020F0502020204030204" pitchFamily="34" charset="0"/>
                <a:cs typeface="Times New Roman" panose="02020603050405020304" pitchFamily="18" charset="0"/>
              </a:rPr>
              <a:t>Select the </a:t>
            </a:r>
            <a:r>
              <a:rPr kumimoji="0" lang="en-US" altLang="en-US" b="1" i="0" u="none" strike="noStrike" cap="none" normalizeH="0" baseline="0" dirty="0">
                <a:ln>
                  <a:noFill/>
                </a:ln>
                <a:solidFill>
                  <a:srgbClr val="FF0000"/>
                </a:solidFill>
                <a:effectLst/>
                <a:latin typeface="Arial Black" panose="020B0A04020102020204" pitchFamily="34" charset="0"/>
                <a:ea typeface="Calibri" panose="020F0502020204030204" pitchFamily="34" charset="0"/>
                <a:cs typeface="Times New Roman" panose="02020603050405020304" pitchFamily="18" charset="0"/>
              </a:rPr>
              <a:t>FARS</a:t>
            </a:r>
            <a:r>
              <a:rPr kumimoji="0" lang="en-US" altLang="en-US" b="0" i="0" u="none" strike="noStrike" cap="none" normalizeH="0" baseline="0" dirty="0">
                <a:ln>
                  <a:noFill/>
                </a:ln>
                <a:solidFill>
                  <a:schemeClr val="tx1"/>
                </a:solidFill>
                <a:effectLst/>
                <a:latin typeface="Arial Black" panose="020B0A04020102020204" pitchFamily="34" charset="0"/>
                <a:ea typeface="Calibri" panose="020F0502020204030204" pitchFamily="34" charset="0"/>
                <a:cs typeface="Times New Roman" panose="02020603050405020304" pitchFamily="18" charset="0"/>
              </a:rPr>
              <a:t> option in </a:t>
            </a:r>
            <a:r>
              <a:rPr kumimoji="0" lang="en-US" altLang="en-US" b="0" i="0" u="none" strike="noStrike" cap="none" normalizeH="0" baseline="0" dirty="0" err="1">
                <a:ln>
                  <a:noFill/>
                </a:ln>
                <a:solidFill>
                  <a:schemeClr val="tx1"/>
                </a:solidFill>
                <a:effectLst/>
                <a:latin typeface="Arial Black" panose="020B0A04020102020204" pitchFamily="34" charset="0"/>
                <a:ea typeface="Calibri" panose="020F0502020204030204" pitchFamily="34" charset="0"/>
                <a:cs typeface="Times New Roman" panose="02020603050405020304" pitchFamily="18" charset="0"/>
              </a:rPr>
              <a:t>myApps</a:t>
            </a:r>
            <a:endParaRPr kumimoji="0" lang="en-US" altLang="en-US" b="0" i="0" u="none" strike="noStrike" cap="none" normalizeH="0" baseline="0" dirty="0">
              <a:ln>
                <a:noFill/>
              </a:ln>
              <a:solidFill>
                <a:schemeClr val="tx1"/>
              </a:solidFill>
              <a:effectLst/>
              <a:latin typeface="Arial Black" panose="020B0A040201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4">
            <a:extLst>
              <a:ext uri="{FF2B5EF4-FFF2-40B4-BE49-F238E27FC236}">
                <a16:creationId xmlns:a16="http://schemas.microsoft.com/office/drawing/2014/main" id="{8A0BAE8B-6A1F-DBB1-78C8-B0185AFFDE35}"/>
              </a:ext>
            </a:extLst>
          </p:cNvPr>
          <p:cNvSpPr>
            <a:spLocks noChangeArrowheads="1"/>
          </p:cNvSpPr>
          <p:nvPr/>
        </p:nvSpPr>
        <p:spPr bwMode="auto">
          <a:xfrm>
            <a:off x="-1" y="457199"/>
            <a:ext cx="29004225"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8460500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097" name="Picture 1" descr="Graphical user interface, application&#10;&#10;Description automatically generated">
            <a:extLst>
              <a:ext uri="{FF2B5EF4-FFF2-40B4-BE49-F238E27FC236}">
                <a16:creationId xmlns:a16="http://schemas.microsoft.com/office/drawing/2014/main" id="{E21317C9-3F08-717C-8D69-BE1EF13821E1}"/>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289303" y="1168460"/>
            <a:ext cx="9613397" cy="2114947"/>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2">
            <a:extLst>
              <a:ext uri="{FF2B5EF4-FFF2-40B4-BE49-F238E27FC236}">
                <a16:creationId xmlns:a16="http://schemas.microsoft.com/office/drawing/2014/main" id="{74C5A9F6-5AAC-1D79-546A-21C1819A3E33}"/>
              </a:ext>
            </a:extLst>
          </p:cNvPr>
          <p:cNvSpPr>
            <a:spLocks noChangeArrowheads="1"/>
          </p:cNvSpPr>
          <p:nvPr/>
        </p:nvSpPr>
        <p:spPr bwMode="auto">
          <a:xfrm>
            <a:off x="1289304" y="3429000"/>
            <a:ext cx="8921672" cy="1713305"/>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rtlCol="0" anchor="b" anchorCtr="0" compatLnSpc="1">
            <a:prstTxWarp prst="textNoShape">
              <a:avLst/>
            </a:prstTxWarp>
            <a:normAutofit/>
          </a:bodyPr>
          <a:lstStyle/>
          <a:p>
            <a:pPr marL="0" marR="0" lvl="0" indent="0" fontAlgn="base">
              <a:lnSpc>
                <a:spcPct val="90000"/>
              </a:lnSpc>
              <a:spcBef>
                <a:spcPct val="0"/>
              </a:spcBef>
              <a:spcAft>
                <a:spcPts val="600"/>
              </a:spcAft>
              <a:buClrTx/>
              <a:buSzTx/>
              <a:tabLst/>
            </a:pPr>
            <a:r>
              <a:rPr kumimoji="0" lang="en-US" altLang="en-US" sz="3200" b="1" i="0" u="sng" strike="noStrike" kern="1200" cap="none" normalizeH="0" baseline="0" dirty="0">
                <a:ln>
                  <a:noFill/>
                </a:ln>
                <a:solidFill>
                  <a:schemeClr val="tx1"/>
                </a:solidFill>
                <a:effectLst/>
                <a:latin typeface="+mj-lt"/>
                <a:ea typeface="+mj-ea"/>
                <a:cs typeface="+mj-cs"/>
              </a:rPr>
              <a:t>Add a New Fund/Grant</a:t>
            </a:r>
            <a:endParaRPr kumimoji="0" lang="en-US" altLang="en-US" sz="3200" b="0" i="0" u="none" strike="noStrike" kern="1200" cap="none" normalizeH="0" baseline="0" dirty="0">
              <a:ln>
                <a:noFill/>
              </a:ln>
              <a:solidFill>
                <a:schemeClr val="tx1"/>
              </a:solidFill>
              <a:effectLst/>
              <a:latin typeface="+mj-lt"/>
              <a:ea typeface="+mj-ea"/>
              <a:cs typeface="+mj-cs"/>
            </a:endParaRPr>
          </a:p>
          <a:p>
            <a:pPr marL="0" marR="0" lvl="0" indent="0" fontAlgn="base">
              <a:lnSpc>
                <a:spcPct val="90000"/>
              </a:lnSpc>
              <a:spcBef>
                <a:spcPct val="0"/>
              </a:spcBef>
              <a:spcAft>
                <a:spcPts val="600"/>
              </a:spcAft>
              <a:buClrTx/>
              <a:buSzTx/>
              <a:tabLst/>
            </a:pPr>
            <a:r>
              <a:rPr kumimoji="0" lang="en-US" altLang="en-US" sz="3200" b="0" i="0" u="none" strike="noStrike" kern="1200" cap="none" normalizeH="0" baseline="0" dirty="0">
                <a:ln>
                  <a:noFill/>
                </a:ln>
                <a:solidFill>
                  <a:schemeClr val="tx1"/>
                </a:solidFill>
                <a:effectLst/>
                <a:latin typeface="+mj-lt"/>
                <a:ea typeface="+mj-ea"/>
                <a:cs typeface="+mj-cs"/>
              </a:rPr>
              <a:t>Click the blue ‘New Grant’ button to enter data for a new fund and grants.</a:t>
            </a:r>
          </a:p>
        </p:txBody>
      </p:sp>
    </p:spTree>
    <p:extLst>
      <p:ext uri="{BB962C8B-B14F-4D97-AF65-F5344CB8AC3E}">
        <p14:creationId xmlns:p14="http://schemas.microsoft.com/office/powerpoint/2010/main" val="8037118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6" name="Rectangle 5125">
            <a:extLst>
              <a:ext uri="{FF2B5EF4-FFF2-40B4-BE49-F238E27FC236}">
                <a16:creationId xmlns:a16="http://schemas.microsoft.com/office/drawing/2014/main" id="{03E8462A-FEBA-4848-81CC-3F8DA3E47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128" name="Group 5127">
            <a:extLst>
              <a:ext uri="{FF2B5EF4-FFF2-40B4-BE49-F238E27FC236}">
                <a16:creationId xmlns:a16="http://schemas.microsoft.com/office/drawing/2014/main" id="{2109F83F-40FE-4DB3-84CC-09FB3340D0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5129" name="Straight Connector 5128">
              <a:extLst>
                <a:ext uri="{FF2B5EF4-FFF2-40B4-BE49-F238E27FC236}">
                  <a16:creationId xmlns:a16="http://schemas.microsoft.com/office/drawing/2014/main" id="{1DE492D7-C3C3-48FF-80C8-37021EA026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5130" name="Rectangle 23">
              <a:extLst>
                <a:ext uri="{FF2B5EF4-FFF2-40B4-BE49-F238E27FC236}">
                  <a16:creationId xmlns:a16="http://schemas.microsoft.com/office/drawing/2014/main" id="{0B30FF97-2E9A-490A-AED2-90BA2E0EC1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131" name="Rectangle 25">
              <a:extLst>
                <a:ext uri="{FF2B5EF4-FFF2-40B4-BE49-F238E27FC236}">
                  <a16:creationId xmlns:a16="http://schemas.microsoft.com/office/drawing/2014/main" id="{B6D53C7D-A312-47B6-A66A-230A19CFAC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132" name="Isosceles Triangle 5131">
              <a:extLst>
                <a:ext uri="{FF2B5EF4-FFF2-40B4-BE49-F238E27FC236}">
                  <a16:creationId xmlns:a16="http://schemas.microsoft.com/office/drawing/2014/main" id="{9329D58C-0D2E-4A2B-AD6A-9CEE506784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5133" name="Rectangle 27">
              <a:extLst>
                <a:ext uri="{FF2B5EF4-FFF2-40B4-BE49-F238E27FC236}">
                  <a16:creationId xmlns:a16="http://schemas.microsoft.com/office/drawing/2014/main" id="{9D446EDE-C690-4461-8BF2-7634808FC8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134" name="Rectangle 28">
              <a:extLst>
                <a:ext uri="{FF2B5EF4-FFF2-40B4-BE49-F238E27FC236}">
                  <a16:creationId xmlns:a16="http://schemas.microsoft.com/office/drawing/2014/main" id="{323F3D34-6531-4AD7-A8C6-195A0902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135" name="Rectangle 29">
              <a:extLst>
                <a:ext uri="{FF2B5EF4-FFF2-40B4-BE49-F238E27FC236}">
                  <a16:creationId xmlns:a16="http://schemas.microsoft.com/office/drawing/2014/main" id="{B9B0AE3F-2350-435F-A9B0-C310BF876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5136" name="Isosceles Triangle 5135">
              <a:extLst>
                <a:ext uri="{FF2B5EF4-FFF2-40B4-BE49-F238E27FC236}">
                  <a16:creationId xmlns:a16="http://schemas.microsoft.com/office/drawing/2014/main" id="{4EFA655C-9E50-4C14-A89E-AD7B648E4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137" name="Isosceles Triangle 5136">
              <a:extLst>
                <a:ext uri="{FF2B5EF4-FFF2-40B4-BE49-F238E27FC236}">
                  <a16:creationId xmlns:a16="http://schemas.microsoft.com/office/drawing/2014/main" id="{3E843863-7D25-4C01-9A17-E817CB6D99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5139" name="Rectangle 5138">
            <a:extLst>
              <a:ext uri="{FF2B5EF4-FFF2-40B4-BE49-F238E27FC236}">
                <a16:creationId xmlns:a16="http://schemas.microsoft.com/office/drawing/2014/main" id="{7941F9B1-B01B-4A84-89D9-B169AEB4E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121" name="Picture 1">
            <a:extLst>
              <a:ext uri="{FF2B5EF4-FFF2-40B4-BE49-F238E27FC236}">
                <a16:creationId xmlns:a16="http://schemas.microsoft.com/office/drawing/2014/main" id="{B809A652-0B80-C0DA-B105-5681D4EB5C48}"/>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325558" y="779236"/>
            <a:ext cx="9309640" cy="4656916"/>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2">
            <a:extLst>
              <a:ext uri="{FF2B5EF4-FFF2-40B4-BE49-F238E27FC236}">
                <a16:creationId xmlns:a16="http://schemas.microsoft.com/office/drawing/2014/main" id="{3651FEF6-699D-AE16-BC0F-0DBAFE4AEEC7}"/>
              </a:ext>
            </a:extLst>
          </p:cNvPr>
          <p:cNvSpPr>
            <a:spLocks noChangeArrowheads="1"/>
          </p:cNvSpPr>
          <p:nvPr/>
        </p:nvSpPr>
        <p:spPr bwMode="auto">
          <a:xfrm>
            <a:off x="821498" y="720089"/>
            <a:ext cx="13573090"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3" name="TextBox 2">
            <a:extLst>
              <a:ext uri="{FF2B5EF4-FFF2-40B4-BE49-F238E27FC236}">
                <a16:creationId xmlns:a16="http://schemas.microsoft.com/office/drawing/2014/main" id="{F2DC1417-D990-D4A3-D303-21EBC66B4F2C}"/>
              </a:ext>
            </a:extLst>
          </p:cNvPr>
          <p:cNvSpPr txBox="1"/>
          <p:nvPr/>
        </p:nvSpPr>
        <p:spPr>
          <a:xfrm>
            <a:off x="1533832" y="5722380"/>
            <a:ext cx="9354821" cy="369332"/>
          </a:xfrm>
          <a:prstGeom prst="rect">
            <a:avLst/>
          </a:prstGeom>
          <a:noFill/>
        </p:spPr>
        <p:txBody>
          <a:bodyPr wrap="square" rtlCol="0">
            <a:spAutoFit/>
          </a:bodyPr>
          <a:lstStyle/>
          <a:p>
            <a:r>
              <a:rPr lang="en-US" dirty="0"/>
              <a:t>Required Fields indicated by </a:t>
            </a:r>
            <a:r>
              <a:rPr lang="en-US" dirty="0">
                <a:solidFill>
                  <a:srgbClr val="FF0000"/>
                </a:solidFill>
              </a:rPr>
              <a:t>*</a:t>
            </a:r>
          </a:p>
        </p:txBody>
      </p:sp>
    </p:spTree>
    <p:extLst>
      <p:ext uri="{BB962C8B-B14F-4D97-AF65-F5344CB8AC3E}">
        <p14:creationId xmlns:p14="http://schemas.microsoft.com/office/powerpoint/2010/main" val="42768421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6CA2909-2CD6-DFBD-12AD-5C9765EAF9C4}"/>
              </a:ext>
            </a:extLst>
          </p:cNvPr>
          <p:cNvSpPr txBox="1"/>
          <p:nvPr/>
        </p:nvSpPr>
        <p:spPr>
          <a:xfrm>
            <a:off x="274320" y="697230"/>
            <a:ext cx="9132570" cy="5273110"/>
          </a:xfrm>
          <a:prstGeom prst="rect">
            <a:avLst/>
          </a:prstGeom>
          <a:noFill/>
        </p:spPr>
        <p:txBody>
          <a:bodyPr wrap="square">
            <a:spAutoFit/>
          </a:bodyPr>
          <a:lstStyle/>
          <a:p>
            <a:pPr marL="285750" marR="0" indent="-285750">
              <a:lnSpc>
                <a:spcPct val="107000"/>
              </a:lnSpc>
              <a:spcBef>
                <a:spcPts val="0"/>
              </a:spcBef>
              <a:spcAft>
                <a:spcPts val="1200"/>
              </a:spcAft>
              <a:buFont typeface="Arial" panose="020B0604020202020204" pitchFamily="34" charset="0"/>
              <a:buChar char="•"/>
            </a:pPr>
            <a:r>
              <a:rPr lang="en-US" sz="3200" kern="100" dirty="0">
                <a:effectLst/>
                <a:latin typeface="Calibri" panose="020F0502020204030204" pitchFamily="34" charset="0"/>
                <a:ea typeface="Calibri" panose="020F0502020204030204" pitchFamily="34" charset="0"/>
                <a:cs typeface="Times New Roman" panose="02020603050405020304" pitchFamily="18" charset="0"/>
              </a:rPr>
              <a:t>The Edit Grant screen has two main sections, the Header and Detail.  </a:t>
            </a:r>
          </a:p>
          <a:p>
            <a:pPr marL="285750" marR="0" indent="-285750">
              <a:lnSpc>
                <a:spcPct val="107000"/>
              </a:lnSpc>
              <a:spcBef>
                <a:spcPts val="0"/>
              </a:spcBef>
              <a:spcAft>
                <a:spcPts val="1200"/>
              </a:spcAft>
              <a:buFont typeface="Arial" panose="020B0604020202020204" pitchFamily="34" charset="0"/>
              <a:buChar char="•"/>
            </a:pPr>
            <a:r>
              <a:rPr lang="en-US" sz="3200" kern="100" dirty="0">
                <a:effectLst/>
                <a:latin typeface="Calibri" panose="020F0502020204030204" pitchFamily="34" charset="0"/>
                <a:ea typeface="Calibri" panose="020F0502020204030204" pitchFamily="34" charset="0"/>
                <a:cs typeface="Times New Roman" panose="02020603050405020304" pitchFamily="18" charset="0"/>
              </a:rPr>
              <a:t>The Header will summarize the Detail along with any activity entered in the Header such for reconciling items or nonfederal funds lines.   </a:t>
            </a:r>
          </a:p>
          <a:p>
            <a:pPr marL="285750" marR="0" indent="-285750">
              <a:lnSpc>
                <a:spcPct val="107000"/>
              </a:lnSpc>
              <a:spcBef>
                <a:spcPts val="0"/>
              </a:spcBef>
              <a:spcAft>
                <a:spcPts val="1200"/>
              </a:spcAft>
              <a:buFont typeface="Arial" panose="020B0604020202020204" pitchFamily="34" charset="0"/>
              <a:buChar char="•"/>
            </a:pPr>
            <a:r>
              <a:rPr lang="en-US" sz="3200" kern="100" dirty="0">
                <a:effectLst/>
                <a:latin typeface="Calibri" panose="020F0502020204030204" pitchFamily="34" charset="0"/>
                <a:ea typeface="Calibri" panose="020F0502020204030204" pitchFamily="34" charset="0"/>
                <a:cs typeface="Times New Roman" panose="02020603050405020304" pitchFamily="18" charset="0"/>
              </a:rPr>
              <a:t>The Header must be saved before adding the Detail CFDA information. </a:t>
            </a:r>
          </a:p>
          <a:p>
            <a:pPr marL="285750" marR="0" indent="-285750">
              <a:lnSpc>
                <a:spcPct val="107000"/>
              </a:lnSpc>
              <a:spcBef>
                <a:spcPts val="0"/>
              </a:spcBef>
              <a:spcAft>
                <a:spcPts val="1200"/>
              </a:spcAft>
              <a:buFont typeface="Arial" panose="020B0604020202020204" pitchFamily="34" charset="0"/>
              <a:buChar char="•"/>
            </a:pPr>
            <a:r>
              <a:rPr lang="en-US" sz="3200" kern="100" dirty="0">
                <a:effectLst/>
                <a:latin typeface="Calibri" panose="020F0502020204030204" pitchFamily="34" charset="0"/>
                <a:ea typeface="Calibri" panose="020F0502020204030204" pitchFamily="34" charset="0"/>
                <a:cs typeface="Times New Roman" panose="02020603050405020304" pitchFamily="18" charset="0"/>
              </a:rPr>
              <a:t>There will be no buttons in the Detail until the Header is saved.</a:t>
            </a:r>
          </a:p>
        </p:txBody>
      </p:sp>
    </p:spTree>
    <p:extLst>
      <p:ext uri="{BB962C8B-B14F-4D97-AF65-F5344CB8AC3E}">
        <p14:creationId xmlns:p14="http://schemas.microsoft.com/office/powerpoint/2010/main" val="22297052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52" name="Picture 1" descr="Graphical user interface, application, Teams&#10;&#10;Description automatically generated">
            <a:extLst>
              <a:ext uri="{FF2B5EF4-FFF2-40B4-BE49-F238E27FC236}">
                <a16:creationId xmlns:a16="http://schemas.microsoft.com/office/drawing/2014/main" id="{5C68F731-76E6-8859-4E62-D11AC8F3965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168" y="99152"/>
            <a:ext cx="9930476" cy="4846320"/>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14">
            <a:extLst>
              <a:ext uri="{FF2B5EF4-FFF2-40B4-BE49-F238E27FC236}">
                <a16:creationId xmlns:a16="http://schemas.microsoft.com/office/drawing/2014/main" id="{645385F7-5AD4-DFA6-317E-FAD5A65E7194}"/>
              </a:ext>
            </a:extLst>
          </p:cNvPr>
          <p:cNvSpPr>
            <a:spLocks noChangeArrowheads="1"/>
          </p:cNvSpPr>
          <p:nvPr/>
        </p:nvSpPr>
        <p:spPr bwMode="auto">
          <a:xfrm>
            <a:off x="0" y="914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5" name="TextBox 14">
            <a:extLst>
              <a:ext uri="{FF2B5EF4-FFF2-40B4-BE49-F238E27FC236}">
                <a16:creationId xmlns:a16="http://schemas.microsoft.com/office/drawing/2014/main" id="{561844AC-6DFD-74DC-8DAB-230D296AB1DD}"/>
              </a:ext>
            </a:extLst>
          </p:cNvPr>
          <p:cNvSpPr txBox="1"/>
          <p:nvPr/>
        </p:nvSpPr>
        <p:spPr>
          <a:xfrm>
            <a:off x="489835" y="4545718"/>
            <a:ext cx="7527114" cy="1938992"/>
          </a:xfrm>
          <a:prstGeom prst="rect">
            <a:avLst/>
          </a:prstGeom>
          <a:noFill/>
        </p:spPr>
        <p:txBody>
          <a:bodyPr wrap="square" rtlCol="0">
            <a:spAutoFit/>
          </a:bodyPr>
          <a:lstStyle/>
          <a:p>
            <a:pPr marL="342900" indent="-342900">
              <a:buFont typeface="Arial" panose="020B0604020202020204" pitchFamily="34" charset="0"/>
              <a:buChar char="•"/>
            </a:pPr>
            <a:r>
              <a:rPr lang="en-US" sz="2000" dirty="0"/>
              <a:t>Header contains Nonfederal Fund and Reconciling Lines along with the Total for the Fund </a:t>
            </a:r>
          </a:p>
          <a:p>
            <a:pPr marL="342900" indent="-342900">
              <a:buFont typeface="Arial" panose="020B0604020202020204" pitchFamily="34" charset="0"/>
              <a:buChar char="•"/>
            </a:pPr>
            <a:r>
              <a:rPr lang="en-US" sz="2000" dirty="0"/>
              <a:t>The beginning balance cannot be adjusted for these two lines, changes will be run through receipts or disbursements. </a:t>
            </a:r>
          </a:p>
          <a:p>
            <a:pPr marL="342900" indent="-342900">
              <a:buFont typeface="Arial" panose="020B0604020202020204" pitchFamily="34" charset="0"/>
              <a:buChar char="•"/>
            </a:pPr>
            <a:r>
              <a:rPr lang="en-US" sz="2000" dirty="0"/>
              <a:t>Detail contains the Grant Information where beginning balances can be adjusted. </a:t>
            </a:r>
          </a:p>
        </p:txBody>
      </p:sp>
    </p:spTree>
    <p:extLst>
      <p:ext uri="{BB962C8B-B14F-4D97-AF65-F5344CB8AC3E}">
        <p14:creationId xmlns:p14="http://schemas.microsoft.com/office/powerpoint/2010/main" val="19330280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69" name="Picture 1">
            <a:extLst>
              <a:ext uri="{FF2B5EF4-FFF2-40B4-BE49-F238E27FC236}">
                <a16:creationId xmlns:a16="http://schemas.microsoft.com/office/drawing/2014/main" id="{5A643D7C-A912-E992-2DFB-FA4C3DC2EF8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360" y="3771900"/>
            <a:ext cx="7642459" cy="73152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22B53402-052D-4638-9F0C-F1D85A23255D}"/>
              </a:ext>
            </a:extLst>
          </p:cNvPr>
          <p:cNvSpPr txBox="1"/>
          <p:nvPr/>
        </p:nvSpPr>
        <p:spPr>
          <a:xfrm>
            <a:off x="514350" y="331470"/>
            <a:ext cx="8481060" cy="3323987"/>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4000" b="0" i="0" u="none" strike="noStrike" cap="none" normalizeH="0" baseline="0" dirty="0">
                <a:ln>
                  <a:noFill/>
                </a:ln>
                <a:solidFill>
                  <a:schemeClr val="tx1"/>
                </a:solidFill>
                <a:effectLst/>
                <a:latin typeface="Arial Black" panose="020B0A04020102020204" pitchFamily="34" charset="0"/>
                <a:ea typeface="Calibri" panose="020F0502020204030204" pitchFamily="34" charset="0"/>
                <a:cs typeface="Times New Roman" panose="02020603050405020304" pitchFamily="18" charset="0"/>
              </a:rPr>
              <a:t>Edit Grant </a:t>
            </a:r>
            <a:r>
              <a:rPr lang="en-US" altLang="en-US" sz="4000" dirty="0">
                <a:latin typeface="Arial Black" panose="020B0A04020102020204" pitchFamily="34" charset="0"/>
                <a:ea typeface="Calibri" panose="020F0502020204030204" pitchFamily="34" charset="0"/>
                <a:cs typeface="Times New Roman" panose="02020603050405020304" pitchFamily="18" charset="0"/>
              </a:rPr>
              <a:t>S</a:t>
            </a:r>
            <a:r>
              <a:rPr kumimoji="0" lang="en-US" altLang="en-US" sz="4000" b="0" i="0" u="none" strike="noStrike" cap="none" normalizeH="0" baseline="0" dirty="0">
                <a:ln>
                  <a:noFill/>
                </a:ln>
                <a:solidFill>
                  <a:schemeClr val="tx1"/>
                </a:solidFill>
                <a:effectLst/>
                <a:latin typeface="Arial Black" panose="020B0A04020102020204" pitchFamily="34" charset="0"/>
                <a:ea typeface="Calibri" panose="020F0502020204030204" pitchFamily="34" charset="0"/>
                <a:cs typeface="Times New Roman" panose="02020603050405020304" pitchFamily="18" charset="0"/>
              </a:rPr>
              <a:t>creen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4000" b="0" i="0" u="none" strike="noStrike" cap="none" normalizeH="0" baseline="0" dirty="0">
              <a:ln>
                <a:noFill/>
              </a:ln>
              <a:solidFill>
                <a:schemeClr val="tx1"/>
              </a:solidFill>
              <a:effectLst/>
              <a:latin typeface="Arial Black" panose="020B0A040201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Light Grey = No entry allowed; pre-populated</a:t>
            </a:r>
            <a:endParaRPr kumimoji="0" lang="en-US" altLang="en-US" sz="2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White = Agency User Entry</a:t>
            </a:r>
            <a:endParaRPr kumimoji="0" lang="en-US" altLang="en-US" sz="2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Dark Grey = FARS entry</a:t>
            </a:r>
            <a:endParaRPr kumimoji="0" lang="en-US" altLang="en-US" sz="2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Yellow = Calculated Field</a:t>
            </a:r>
            <a:endParaRPr kumimoji="0" lang="en-US" altLang="en-US" sz="2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41726308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6060B5A-12D2-C794-1F71-608FFF39271A}"/>
              </a:ext>
            </a:extLst>
          </p:cNvPr>
          <p:cNvSpPr txBox="1"/>
          <p:nvPr/>
        </p:nvSpPr>
        <p:spPr>
          <a:xfrm>
            <a:off x="320040" y="453120"/>
            <a:ext cx="8423910" cy="3320974"/>
          </a:xfrm>
          <a:prstGeom prst="rect">
            <a:avLst/>
          </a:prstGeom>
          <a:noFill/>
        </p:spPr>
        <p:txBody>
          <a:bodyPr wrap="square">
            <a:spAutoFit/>
          </a:bodyPr>
          <a:lstStyle/>
          <a:p>
            <a:pPr marL="0" marR="0" algn="just">
              <a:lnSpc>
                <a:spcPct val="107000"/>
              </a:lnSpc>
              <a:spcBef>
                <a:spcPts val="0"/>
              </a:spcBef>
              <a:spcAft>
                <a:spcPts val="800"/>
              </a:spcAft>
            </a:pPr>
            <a:r>
              <a:rPr lang="en-US" sz="3600" kern="100" dirty="0">
                <a:effectLst/>
                <a:latin typeface="Arial" panose="020B0604020202020204" pitchFamily="34" charset="0"/>
                <a:ea typeface="Calibri" panose="020F0502020204030204" pitchFamily="34" charset="0"/>
                <a:cs typeface="Arial" panose="020B0604020202020204" pitchFamily="34" charset="0"/>
              </a:rPr>
              <a:t>Always SAVE changes after grant</a:t>
            </a:r>
          </a:p>
          <a:p>
            <a:pPr marL="0" marR="0" algn="just">
              <a:lnSpc>
                <a:spcPct val="107000"/>
              </a:lnSpc>
              <a:spcBef>
                <a:spcPts val="0"/>
              </a:spcBef>
              <a:spcAft>
                <a:spcPts val="800"/>
              </a:spcAft>
            </a:pPr>
            <a:r>
              <a:rPr lang="en-US" sz="3600" kern="100" dirty="0">
                <a:effectLst/>
                <a:latin typeface="Arial" panose="020B0604020202020204" pitchFamily="34" charset="0"/>
                <a:ea typeface="Calibri" panose="020F0502020204030204" pitchFamily="34" charset="0"/>
                <a:cs typeface="Arial" panose="020B0604020202020204" pitchFamily="34" charset="0"/>
              </a:rPr>
              <a:t>information is added to the app.</a:t>
            </a:r>
          </a:p>
          <a:p>
            <a:pPr marL="0" marR="0" algn="just">
              <a:lnSpc>
                <a:spcPct val="107000"/>
              </a:lnSpc>
              <a:spcBef>
                <a:spcPts val="0"/>
              </a:spcBef>
              <a:spcAft>
                <a:spcPts val="800"/>
              </a:spcAft>
            </a:pPr>
            <a:endParaRPr lang="en-US" sz="3600" kern="100" dirty="0">
              <a:latin typeface="Arial" panose="020B060402020202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800"/>
              </a:spcAft>
            </a:pPr>
            <a:r>
              <a:rPr lang="en-US" sz="3600" kern="100" dirty="0">
                <a:latin typeface="Arial" panose="020B0604020202020204" pitchFamily="34" charset="0"/>
                <a:ea typeface="Calibri" panose="020F0502020204030204" pitchFamily="34" charset="0"/>
                <a:cs typeface="Arial" panose="020B0604020202020204" pitchFamily="34" charset="0"/>
              </a:rPr>
              <a:t>If the app is closed before it is saved, all information will be </a:t>
            </a:r>
            <a:r>
              <a:rPr lang="en-US" sz="3600" b="1" kern="100" dirty="0">
                <a:solidFill>
                  <a:srgbClr val="FF0000"/>
                </a:solidFill>
                <a:latin typeface="Arial" panose="020B0604020202020204" pitchFamily="34" charset="0"/>
                <a:ea typeface="Calibri" panose="020F0502020204030204" pitchFamily="34" charset="0"/>
                <a:cs typeface="Arial" panose="020B0604020202020204" pitchFamily="34" charset="0"/>
              </a:rPr>
              <a:t>LOST!</a:t>
            </a:r>
            <a:r>
              <a:rPr lang="en-US" sz="3600" kern="100" dirty="0">
                <a:effectLst/>
                <a:latin typeface="Arial" panose="020B0604020202020204" pitchFamily="34" charset="0"/>
                <a:ea typeface="Calibri" panose="020F0502020204030204" pitchFamily="34" charset="0"/>
                <a:cs typeface="Arial" panose="020B0604020202020204" pitchFamily="34" charset="0"/>
              </a:rPr>
              <a:t> </a:t>
            </a:r>
          </a:p>
        </p:txBody>
      </p:sp>
    </p:spTree>
    <p:extLst>
      <p:ext uri="{BB962C8B-B14F-4D97-AF65-F5344CB8AC3E}">
        <p14:creationId xmlns:p14="http://schemas.microsoft.com/office/powerpoint/2010/main" val="402071248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0E4556B2F10EB4E8C07126C69E350FC" ma:contentTypeVersion="6" ma:contentTypeDescription="Create a new document." ma:contentTypeScope="" ma:versionID="0b5a1b6995d29a2b87a1566b6adec5a6">
  <xsd:schema xmlns:xsd="http://www.w3.org/2001/XMLSchema" xmlns:xs="http://www.w3.org/2001/XMLSchema" xmlns:p="http://schemas.microsoft.com/office/2006/metadata/properties" xmlns:ns1="http://schemas.microsoft.com/sharepoint/v3" targetNamespace="http://schemas.microsoft.com/office/2006/metadata/properties" ma:root="true" ma:fieldsID="ff328a1cd662c37536c074f55b1464a7"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5"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6"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AD7F9E5A-8AB4-4A70-AE6E-82AAF78AD2FD}"/>
</file>

<file path=customXml/itemProps2.xml><?xml version="1.0" encoding="utf-8"?>
<ds:datastoreItem xmlns:ds="http://schemas.openxmlformats.org/officeDocument/2006/customXml" ds:itemID="{02A3967F-97FC-43BD-A6FD-5E3393055FB1}"/>
</file>

<file path=customXml/itemProps3.xml><?xml version="1.0" encoding="utf-8"?>
<ds:datastoreItem xmlns:ds="http://schemas.openxmlformats.org/officeDocument/2006/customXml" ds:itemID="{6DB2BE7C-206F-4F83-949A-8C817DAD7887}"/>
</file>

<file path=docProps/app.xml><?xml version="1.0" encoding="utf-8"?>
<Properties xmlns="http://schemas.openxmlformats.org/officeDocument/2006/extended-properties" xmlns:vt="http://schemas.openxmlformats.org/officeDocument/2006/docPropsVTypes">
  <Template>Facet</Template>
  <TotalTime>74</TotalTime>
  <Words>410</Words>
  <Application>Microsoft Office PowerPoint</Application>
  <PresentationFormat>Widescreen</PresentationFormat>
  <Paragraphs>34</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Arial Black</vt:lpstr>
      <vt:lpstr>Calibri</vt:lpstr>
      <vt:lpstr>Trebuchet MS</vt:lpstr>
      <vt:lpstr>Wingdings 3</vt:lpstr>
      <vt:lpstr>Facet</vt:lpstr>
      <vt:lpstr>OASIS SEFA App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As changes are made to the Detail CFDA information, a black triangle will appear in the top-left corner of the cell.   Once the ‘SAVE CHANGES’ button is clicked the black triangle will disappear indicating the data is saved.    Please remember, you must click SAVE CHANGES in the DETAIL section before clicking the red CLOSE button or the CFDA information will not be saved.</vt:lpstr>
      <vt:lpstr>PowerPoint Presentation</vt:lpstr>
      <vt:lpstr>PowerPoint Presentation</vt:lpstr>
      <vt:lpstr>PowerPoint Presentation</vt:lpstr>
      <vt:lpstr>Questions?  Call/email:  Betsy Chapman, Single Audit Coordinator Betsy.Chapman@wv.gov  304-414-9072 (office) 304-553-3692 (cell)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OASIS SEFA App</dc:title>
  <dc:creator>Chapman, Betsy</dc:creator>
  <cp:lastModifiedBy>Worlledge, Rob L</cp:lastModifiedBy>
  <cp:revision>5</cp:revision>
  <dcterms:created xsi:type="dcterms:W3CDTF">2023-06-05T00:46:48Z</dcterms:created>
  <dcterms:modified xsi:type="dcterms:W3CDTF">2023-06-29T17:05:48Z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0x01010080E4556B2F10EB4E8C07126C69E350FC</vt:lpwstr>
  </property>
</Properties>
</file>