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60" r:id="rId8"/>
    <p:sldId id="261" r:id="rId9"/>
    <p:sldId id="262" r:id="rId10"/>
    <p:sldId id="263" r:id="rId11"/>
    <p:sldId id="264" r:id="rId12"/>
    <p:sldId id="265" r:id="rId13"/>
    <p:sldId id="259" r:id="rId14"/>
    <p:sldId id="269" r:id="rId15"/>
    <p:sldId id="270" r:id="rId16"/>
    <p:sldId id="271" r:id="rId17"/>
    <p:sldId id="266" r:id="rId18"/>
    <p:sldId id="272"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34039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3961407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62581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117249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805864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441286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0007075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509887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20651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A7F5F7-8EF1-412A-A2D7-EB8A24CEBA15}"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3747604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A7F5F7-8EF1-412A-A2D7-EB8A24CEBA15}"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223059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A7F5F7-8EF1-412A-A2D7-EB8A24CEBA15}" type="datetimeFigureOut">
              <a:rPr lang="en-US" smtClean="0"/>
              <a:t>6/6/2024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1290932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A7F5F7-8EF1-412A-A2D7-EB8A24CEBA15}" type="datetimeFigureOut">
              <a:rPr lang="en-US" smtClean="0"/>
              <a:t>6/6/2024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2078393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A7F5F7-8EF1-412A-A2D7-EB8A24CEBA15}" type="datetimeFigureOut">
              <a:rPr lang="en-US" smtClean="0"/>
              <a:t>6/6/2024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3326638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A7F5F7-8EF1-412A-A2D7-EB8A24CEBA15}"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1671888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A7F5F7-8EF1-412A-A2D7-EB8A24CEBA15}"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FC713-D5C5-48CD-A654-443424BF62F8}" type="slidenum">
              <a:rPr lang="en-US" smtClean="0"/>
              <a:t>‹#›</a:t>
            </a:fld>
            <a:endParaRPr lang="en-US"/>
          </a:p>
        </p:txBody>
      </p:sp>
    </p:spTree>
    <p:extLst>
      <p:ext uri="{BB962C8B-B14F-4D97-AF65-F5344CB8AC3E}">
        <p14:creationId xmlns:p14="http://schemas.microsoft.com/office/powerpoint/2010/main" val="162819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A7F5F7-8EF1-412A-A2D7-EB8A24CEBA15}" type="datetimeFigureOut">
              <a:rPr lang="en-US" smtClean="0"/>
              <a:t>6/6/2024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77FC713-D5C5-48CD-A654-443424BF62F8}" type="slidenum">
              <a:rPr lang="en-US" smtClean="0"/>
              <a:t>‹#›</a:t>
            </a:fld>
            <a:endParaRPr lang="en-US"/>
          </a:p>
        </p:txBody>
      </p:sp>
    </p:spTree>
    <p:extLst>
      <p:ext uri="{BB962C8B-B14F-4D97-AF65-F5344CB8AC3E}">
        <p14:creationId xmlns:p14="http://schemas.microsoft.com/office/powerpoint/2010/main" val="961086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mailto:Betsy.Chapman@wv.go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9E274-6BBC-FD09-AD4A-C235D9DD8D72}"/>
              </a:ext>
            </a:extLst>
          </p:cNvPr>
          <p:cNvSpPr>
            <a:spLocks noGrp="1"/>
          </p:cNvSpPr>
          <p:nvPr>
            <p:ph type="ctrTitle"/>
          </p:nvPr>
        </p:nvSpPr>
        <p:spPr>
          <a:xfrm>
            <a:off x="1285241" y="1008993"/>
            <a:ext cx="9231410" cy="3542045"/>
          </a:xfrm>
        </p:spPr>
        <p:txBody>
          <a:bodyPr anchor="b">
            <a:normAutofit fontScale="90000"/>
          </a:bodyPr>
          <a:lstStyle/>
          <a:p>
            <a:r>
              <a:rPr lang="en-US" sz="11500" dirty="0"/>
              <a:t>OASIS SEFA App</a:t>
            </a:r>
          </a:p>
        </p:txBody>
      </p:sp>
      <p:sp>
        <p:nvSpPr>
          <p:cNvPr id="3" name="Subtitle 2">
            <a:extLst>
              <a:ext uri="{FF2B5EF4-FFF2-40B4-BE49-F238E27FC236}">
                <a16:creationId xmlns:a16="http://schemas.microsoft.com/office/drawing/2014/main" id="{C3EBEB9B-CDE2-7877-2898-0F9DB99C8CFD}"/>
              </a:ext>
            </a:extLst>
          </p:cNvPr>
          <p:cNvSpPr>
            <a:spLocks noGrp="1"/>
          </p:cNvSpPr>
          <p:nvPr>
            <p:ph type="subTitle" idx="1"/>
          </p:nvPr>
        </p:nvSpPr>
        <p:spPr>
          <a:xfrm>
            <a:off x="1285241" y="4582814"/>
            <a:ext cx="7132335" cy="1312657"/>
          </a:xfrm>
        </p:spPr>
        <p:txBody>
          <a:bodyPr anchor="t">
            <a:normAutofit/>
          </a:bodyPr>
          <a:lstStyle/>
          <a:p>
            <a:pPr algn="l"/>
            <a:r>
              <a:rPr lang="en-US" dirty="0"/>
              <a:t>Beginning Fiscal Year 2023</a:t>
            </a:r>
          </a:p>
        </p:txBody>
      </p:sp>
    </p:spTree>
    <p:extLst>
      <p:ext uri="{BB962C8B-B14F-4D97-AF65-F5344CB8AC3E}">
        <p14:creationId xmlns:p14="http://schemas.microsoft.com/office/powerpoint/2010/main" val="4035590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2135451-AC83-4449-1CA0-253092AA83C5}"/>
              </a:ext>
            </a:extLst>
          </p:cNvPr>
          <p:cNvSpPr>
            <a:spLocks noChangeArrowheads="1"/>
          </p:cNvSpPr>
          <p:nvPr/>
        </p:nvSpPr>
        <p:spPr bwMode="auto">
          <a:xfrm>
            <a:off x="0" y="0"/>
            <a:ext cx="121920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1">
            <a:extLst>
              <a:ext uri="{FF2B5EF4-FFF2-40B4-BE49-F238E27FC236}">
                <a16:creationId xmlns:a16="http://schemas.microsoft.com/office/drawing/2014/main" id="{7AF9D979-75DC-1217-B8C0-FE8F06C0EAF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62163" y="1017639"/>
            <a:ext cx="10584664" cy="393023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E7ADB67-7A7F-1DA7-DEDE-162F128439D8}"/>
              </a:ext>
            </a:extLst>
          </p:cNvPr>
          <p:cNvSpPr txBox="1"/>
          <p:nvPr/>
        </p:nvSpPr>
        <p:spPr>
          <a:xfrm>
            <a:off x="1154430" y="5589270"/>
            <a:ext cx="7623810" cy="523220"/>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Search by FUND or Department Code</a:t>
            </a:r>
          </a:p>
        </p:txBody>
      </p:sp>
    </p:spTree>
    <p:extLst>
      <p:ext uri="{BB962C8B-B14F-4D97-AF65-F5344CB8AC3E}">
        <p14:creationId xmlns:p14="http://schemas.microsoft.com/office/powerpoint/2010/main" val="730927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Graphical user interface, application&#10;&#10;Description automatically generated">
            <a:extLst>
              <a:ext uri="{FF2B5EF4-FFF2-40B4-BE49-F238E27FC236}">
                <a16:creationId xmlns:a16="http://schemas.microsoft.com/office/drawing/2014/main" id="{82D6238E-7DC6-68A3-782A-3C77E5B97C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720" y="443741"/>
            <a:ext cx="10397559" cy="229946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AAD48FF-F911-54B7-5CAA-F9FD05317C08}"/>
              </a:ext>
            </a:extLst>
          </p:cNvPr>
          <p:cNvSpPr txBox="1"/>
          <p:nvPr/>
        </p:nvSpPr>
        <p:spPr>
          <a:xfrm>
            <a:off x="637954" y="3763925"/>
            <a:ext cx="6953693" cy="233910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Edit Fund and Grants</a:t>
            </a:r>
            <a:endParaRPr kumimoji="0" lang="en-US" altLang="en-US"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Click on the ‘edit’ icon to make changes to an existing fund and the grants associated with the fund.</a:t>
            </a:r>
            <a:endParaRPr kumimoji="0" lang="en-US" altLang="en-US" sz="3200" b="0" i="0" u="none" strike="noStrike" cap="none" normalizeH="0" baseline="0" dirty="0">
              <a:ln>
                <a:noFill/>
              </a:ln>
              <a:solidFill>
                <a:schemeClr val="tx1"/>
              </a:solidFill>
              <a:effectLst/>
            </a:endParaRPr>
          </a:p>
          <a:p>
            <a:endParaRPr lang="en-US" dirty="0"/>
          </a:p>
        </p:txBody>
      </p:sp>
    </p:spTree>
    <p:extLst>
      <p:ext uri="{BB962C8B-B14F-4D97-AF65-F5344CB8AC3E}">
        <p14:creationId xmlns:p14="http://schemas.microsoft.com/office/powerpoint/2010/main" val="414350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5ADA1A1-B21D-A2F1-4CD8-FA5FA00ED718}"/>
              </a:ext>
            </a:extLst>
          </p:cNvPr>
          <p:cNvSpPr>
            <a:spLocks noChangeArrowheads="1"/>
          </p:cNvSpPr>
          <p:nvPr/>
        </p:nvSpPr>
        <p:spPr bwMode="auto">
          <a:xfrm>
            <a:off x="0" y="0"/>
            <a:ext cx="18819238" cy="920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1265" name="Picture 1" descr="Graphical user interface, application, table, Teams&#10;&#10;Description automatically generated">
            <a:extLst>
              <a:ext uri="{FF2B5EF4-FFF2-40B4-BE49-F238E27FC236}">
                <a16:creationId xmlns:a16="http://schemas.microsoft.com/office/drawing/2014/main" id="{5A41D6B3-673B-56B0-C581-286DAE76C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489" y="744279"/>
            <a:ext cx="10470412" cy="5369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5511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0EDAD-B337-4BC5-69B8-D6B48CCEFE9A}"/>
              </a:ext>
            </a:extLst>
          </p:cNvPr>
          <p:cNvSpPr>
            <a:spLocks noGrp="1"/>
          </p:cNvSpPr>
          <p:nvPr>
            <p:ph type="title"/>
          </p:nvPr>
        </p:nvSpPr>
        <p:spPr>
          <a:xfrm>
            <a:off x="677334" y="609600"/>
            <a:ext cx="8596668" cy="5248940"/>
          </a:xfrm>
        </p:spPr>
        <p:txBody>
          <a:bodyPr>
            <a:normAutofit/>
          </a:bodyPr>
          <a:lstStyle/>
          <a:p>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As </a:t>
            </a:r>
            <a:r>
              <a:rPr lang="en-US" sz="2800" kern="100" dirty="0">
                <a:solidFill>
                  <a:schemeClr val="tx1"/>
                </a:solidFill>
                <a:latin typeface="Arial" panose="020B0604020202020204" pitchFamily="34" charset="0"/>
                <a:ea typeface="Calibri" panose="020F0502020204030204" pitchFamily="34" charset="0"/>
                <a:cs typeface="Arial" panose="020B0604020202020204" pitchFamily="34" charset="0"/>
              </a:rPr>
              <a:t>changes are made </a:t>
            </a: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to the Detail CFDA information, a black triangle will appear in the top-left corner of the cell.</a:t>
            </a:r>
            <a:b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b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Once the ‘SAVE CHANGES’ button is clicked the black triangle will disappear indicating the data is saved.</a:t>
            </a:r>
            <a:b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b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Please remember, you </a:t>
            </a:r>
            <a:r>
              <a:rPr lang="en-US" sz="2800" b="1" u="sng"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must</a:t>
            </a:r>
            <a:r>
              <a:rPr lang="en-US" sz="2800" u="sng"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click SAVE CHANGES in the DETAIL section before</a:t>
            </a: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clicking the red </a:t>
            </a:r>
            <a:r>
              <a:rPr lang="en-US" sz="2800" kern="100" dirty="0">
                <a:solidFill>
                  <a:srgbClr val="FF0000"/>
                </a:solidFill>
                <a:effectLst/>
                <a:latin typeface="Arial" panose="020B0604020202020204" pitchFamily="34" charset="0"/>
                <a:ea typeface="Calibri" panose="020F0502020204030204" pitchFamily="34" charset="0"/>
                <a:cs typeface="Arial" panose="020B0604020202020204" pitchFamily="34" charset="0"/>
              </a:rPr>
              <a:t>CLOSE</a:t>
            </a:r>
            <a:r>
              <a:rPr lang="en-US" sz="2800"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button or the CFDA information will not be saved.</a:t>
            </a: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0501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0525052-383D-13E4-2F13-9562FE329116}"/>
              </a:ext>
            </a:extLst>
          </p:cNvPr>
          <p:cNvSpPr>
            <a:spLocks noChangeArrowheads="1"/>
          </p:cNvSpPr>
          <p:nvPr/>
        </p:nvSpPr>
        <p:spPr bwMode="auto">
          <a:xfrm>
            <a:off x="320039" y="271095"/>
            <a:ext cx="14702058" cy="768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8193" name="Picture 1">
            <a:extLst>
              <a:ext uri="{FF2B5EF4-FFF2-40B4-BE49-F238E27FC236}">
                <a16:creationId xmlns:a16="http://schemas.microsoft.com/office/drawing/2014/main" id="{9A4213F7-B1E2-E810-1C3D-0CB05DB3E1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39" y="728296"/>
            <a:ext cx="11087101" cy="5401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4717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a:extLst>
              <a:ext uri="{FF2B5EF4-FFF2-40B4-BE49-F238E27FC236}">
                <a16:creationId xmlns:a16="http://schemas.microsoft.com/office/drawing/2014/main" id="{646F69F8-AB1C-8F0D-C2AD-3392F43342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249" y="968370"/>
            <a:ext cx="10728923" cy="233835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A156877F-A973-8B39-6B5E-7315F139D6F1}"/>
              </a:ext>
            </a:extLst>
          </p:cNvPr>
          <p:cNvSpPr>
            <a:spLocks noChangeArrowheads="1"/>
          </p:cNvSpPr>
          <p:nvPr/>
        </p:nvSpPr>
        <p:spPr bwMode="auto">
          <a:xfrm>
            <a:off x="659757" y="31994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176AAD41-796D-D161-7733-9451AEB86E13}"/>
              </a:ext>
            </a:extLst>
          </p:cNvPr>
          <p:cNvSpPr txBox="1"/>
          <p:nvPr/>
        </p:nvSpPr>
        <p:spPr>
          <a:xfrm>
            <a:off x="1073888" y="4019107"/>
            <a:ext cx="6879265" cy="2339102"/>
          </a:xfrm>
          <a:prstGeom prst="rect">
            <a:avLst/>
          </a:prstGeom>
          <a:noFill/>
        </p:spPr>
        <p:txBody>
          <a:bodyPr wrap="square" rtlCol="0">
            <a:spAutoFit/>
          </a:bodyPr>
          <a:lstStyle/>
          <a:p>
            <a:r>
              <a:rPr kumimoji="0" lang="en-US" altLang="en-US" sz="3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After being returned to the main screen click the REFRESH button at the top of the grid to see the updated information.</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28796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0D3BE7-6AA0-997B-EDAB-C7DE0E9A48C6}"/>
              </a:ext>
            </a:extLst>
          </p:cNvPr>
          <p:cNvSpPr txBox="1"/>
          <p:nvPr/>
        </p:nvSpPr>
        <p:spPr>
          <a:xfrm>
            <a:off x="297712" y="628311"/>
            <a:ext cx="8229600" cy="4350358"/>
          </a:xfrm>
          <a:prstGeom prst="rect">
            <a:avLst/>
          </a:prstGeom>
          <a:noFill/>
        </p:spPr>
        <p:txBody>
          <a:bodyPr wrap="square">
            <a:spAutoFit/>
          </a:bodyPr>
          <a:lstStyle/>
          <a:p>
            <a:pPr marL="0" marR="0">
              <a:lnSpc>
                <a:spcPct val="107000"/>
              </a:lnSpc>
              <a:spcBef>
                <a:spcPts val="0"/>
              </a:spcBef>
              <a:spcAft>
                <a:spcPts val="0"/>
              </a:spcAft>
            </a:pPr>
            <a:r>
              <a:rPr lang="en-US" sz="3600" b="1" u="sng" kern="100" dirty="0">
                <a:effectLst/>
                <a:latin typeface="Arial" panose="020B0604020202020204" pitchFamily="34" charset="0"/>
                <a:ea typeface="Calibri" panose="020F0502020204030204" pitchFamily="34" charset="0"/>
                <a:cs typeface="Arial" panose="020B0604020202020204" pitchFamily="34" charset="0"/>
              </a:rPr>
              <a:t>Reports</a:t>
            </a:r>
            <a:endParaRPr lang="en-US" sz="3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endParaRPr lang="en-US" sz="3200" kern="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WV-SEFA-FARS-001 can be run in Business Intelligence in OASIS to show SEFA information by Agency and Fund</a:t>
            </a:r>
            <a:r>
              <a:rPr lang="en-US" sz="3200" kern="100">
                <a:effectLst/>
                <a:latin typeface="Calibri" panose="020F0502020204030204" pitchFamily="34" charset="0"/>
                <a:ea typeface="Calibri" panose="020F0502020204030204" pitchFamily="34" charset="0"/>
                <a:cs typeface="Times New Roman" panose="02020603050405020304" pitchFamily="18" charset="0"/>
              </a:rPr>
              <a:t>. This </a:t>
            </a: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will be submitted to FARS by July 31 of each year once completed. </a:t>
            </a:r>
          </a:p>
          <a:p>
            <a:pPr marL="0" marR="0">
              <a:lnSpc>
                <a:spcPct val="107000"/>
              </a:lnSpc>
              <a:spcBef>
                <a:spcPts val="0"/>
              </a:spcBef>
              <a:spcAft>
                <a:spcPts val="0"/>
              </a:spcAft>
            </a:pPr>
            <a:endParaRPr lang="en-US" sz="3200" kern="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890609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3779A-74B3-FD35-F3E0-50C802239A12}"/>
              </a:ext>
            </a:extLst>
          </p:cNvPr>
          <p:cNvSpPr>
            <a:spLocks noGrp="1"/>
          </p:cNvSpPr>
          <p:nvPr>
            <p:ph type="title"/>
          </p:nvPr>
        </p:nvSpPr>
        <p:spPr>
          <a:xfrm>
            <a:off x="677334" y="609599"/>
            <a:ext cx="8596668" cy="5312735"/>
          </a:xfrm>
        </p:spPr>
        <p:txBody>
          <a:bodyPr>
            <a:normAutofit/>
          </a:bodyPr>
          <a:lstStyle/>
          <a:p>
            <a:r>
              <a:rPr lang="en-US" dirty="0">
                <a:solidFill>
                  <a:schemeClr val="tx1"/>
                </a:solidFill>
              </a:rPr>
              <a:t>Questions?  Call/email:</a:t>
            </a:r>
            <a:br>
              <a:rPr lang="en-US" dirty="0">
                <a:solidFill>
                  <a:schemeClr val="tx1"/>
                </a:solidFill>
              </a:rPr>
            </a:br>
            <a:br>
              <a:rPr lang="en-US" dirty="0">
                <a:solidFill>
                  <a:schemeClr val="tx1"/>
                </a:solidFill>
              </a:rPr>
            </a:br>
            <a:r>
              <a:rPr lang="en-US" dirty="0">
                <a:solidFill>
                  <a:schemeClr val="tx1"/>
                </a:solidFill>
              </a:rPr>
              <a:t>Betsy Chapman, Director of Single Audit</a:t>
            </a:r>
            <a:br>
              <a:rPr lang="en-US" dirty="0">
                <a:solidFill>
                  <a:schemeClr val="tx1"/>
                </a:solidFill>
              </a:rPr>
            </a:br>
            <a:r>
              <a:rPr lang="en-US" dirty="0">
                <a:solidFill>
                  <a:schemeClr val="tx1"/>
                </a:solidFill>
                <a:hlinkClick r:id="rId2"/>
              </a:rPr>
              <a:t>Betsy.Chapman@wv.gov</a:t>
            </a:r>
            <a:br>
              <a:rPr lang="en-US" dirty="0">
                <a:solidFill>
                  <a:schemeClr val="tx1"/>
                </a:solidFill>
              </a:rPr>
            </a:br>
            <a:br>
              <a:rPr lang="en-US" dirty="0">
                <a:solidFill>
                  <a:schemeClr val="tx1"/>
                </a:solidFill>
              </a:rPr>
            </a:br>
            <a:r>
              <a:rPr lang="en-US" dirty="0">
                <a:solidFill>
                  <a:schemeClr val="tx1"/>
                </a:solidFill>
              </a:rPr>
              <a:t>304-414-9072 (office)</a:t>
            </a:r>
            <a:br>
              <a:rPr lang="en-US" dirty="0">
                <a:solidFill>
                  <a:schemeClr val="tx1"/>
                </a:solidFill>
              </a:rPr>
            </a:br>
            <a:br>
              <a:rPr lang="en-US" dirty="0">
                <a:solidFill>
                  <a:schemeClr val="tx1"/>
                </a:solidFill>
              </a:rPr>
            </a:br>
            <a:endParaRPr lang="en-US" dirty="0">
              <a:solidFill>
                <a:schemeClr val="tx1"/>
              </a:solidFill>
            </a:endParaRPr>
          </a:p>
        </p:txBody>
      </p:sp>
    </p:spTree>
    <p:extLst>
      <p:ext uri="{BB962C8B-B14F-4D97-AF65-F5344CB8AC3E}">
        <p14:creationId xmlns:p14="http://schemas.microsoft.com/office/powerpoint/2010/main" val="4151601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3305CBC-F40D-A1A9-81C7-17E5E41036ED}"/>
              </a:ext>
            </a:extLst>
          </p:cNvPr>
          <p:cNvSpPr>
            <a:spLocks noChangeArrowheads="1"/>
          </p:cNvSpPr>
          <p:nvPr/>
        </p:nvSpPr>
        <p:spPr bwMode="auto">
          <a:xfrm>
            <a:off x="94525" y="182041"/>
            <a:ext cx="50373023"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 to OASIS myApps</a:t>
            </a:r>
            <a:endParaRPr kumimoji="0" lang="en-US" altLang="en-US" sz="9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5" name="Picture 1" descr="Graphical user interface, website&#10;&#10;Description automatically generated">
            <a:extLst>
              <a:ext uri="{FF2B5EF4-FFF2-40B4-BE49-F238E27FC236}">
                <a16:creationId xmlns:a16="http://schemas.microsoft.com/office/drawing/2014/main" id="{47E632C0-4B24-6136-ABB2-09DD3AC7F3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526" y="133109"/>
            <a:ext cx="12002947" cy="6886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115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Graphical user interface&#10;&#10;Description automatically generated">
            <a:extLst>
              <a:ext uri="{FF2B5EF4-FFF2-40B4-BE49-F238E27FC236}">
                <a16:creationId xmlns:a16="http://schemas.microsoft.com/office/drawing/2014/main" id="{E7160172-9C31-8ECC-A2FF-E20D54F2D9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6821" y="378038"/>
            <a:ext cx="7777907" cy="6481359"/>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B194DB03-FAFD-1701-F4A8-1F3998B1C561}"/>
              </a:ext>
            </a:extLst>
          </p:cNvPr>
          <p:cNvSpPr/>
          <p:nvPr/>
        </p:nvSpPr>
        <p:spPr>
          <a:xfrm>
            <a:off x="3774604" y="5535202"/>
            <a:ext cx="1321807" cy="13758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 name="Rectangle 3">
            <a:extLst>
              <a:ext uri="{FF2B5EF4-FFF2-40B4-BE49-F238E27FC236}">
                <a16:creationId xmlns:a16="http://schemas.microsoft.com/office/drawing/2014/main" id="{6210255B-4F3B-0ED3-2A6B-41E242D9764E}"/>
              </a:ext>
            </a:extLst>
          </p:cNvPr>
          <p:cNvSpPr>
            <a:spLocks noChangeArrowheads="1"/>
          </p:cNvSpPr>
          <p:nvPr/>
        </p:nvSpPr>
        <p:spPr bwMode="auto">
          <a:xfrm>
            <a:off x="-1" y="-40137"/>
            <a:ext cx="290042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Select the </a:t>
            </a:r>
            <a:r>
              <a:rPr kumimoji="0" lang="en-US" altLang="en-US" b="1" i="0" u="none" strike="noStrike" cap="none" normalizeH="0" baseline="0" dirty="0">
                <a:ln>
                  <a:noFill/>
                </a:ln>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FARS</a:t>
            </a:r>
            <a:r>
              <a:rPr kumimoji="0" lang="en-US" altLang="en-US"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 option in </a:t>
            </a:r>
            <a:r>
              <a:rPr kumimoji="0" lang="en-US" altLang="en-US" b="0" i="0" u="none" strike="noStrike" cap="none" normalizeH="0" baseline="0" dirty="0" err="1">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myApps</a:t>
            </a:r>
            <a:endParaRPr kumimoji="0" lang="en-US" altLang="en-US" b="0" i="0" u="none" strike="noStrike" cap="none" normalizeH="0" baseline="0" dirty="0">
              <a:ln>
                <a:noFill/>
              </a:ln>
              <a:solidFill>
                <a:schemeClr val="tx1"/>
              </a:solidFill>
              <a:effectLst/>
              <a:latin typeface="Arial Black" panose="020B0A04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4">
            <a:extLst>
              <a:ext uri="{FF2B5EF4-FFF2-40B4-BE49-F238E27FC236}">
                <a16:creationId xmlns:a16="http://schemas.microsoft.com/office/drawing/2014/main" id="{8A0BAE8B-6A1F-DBB1-78C8-B0185AFFDE35}"/>
              </a:ext>
            </a:extLst>
          </p:cNvPr>
          <p:cNvSpPr>
            <a:spLocks noChangeArrowheads="1"/>
          </p:cNvSpPr>
          <p:nvPr/>
        </p:nvSpPr>
        <p:spPr bwMode="auto">
          <a:xfrm>
            <a:off x="-1" y="457199"/>
            <a:ext cx="29004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46050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7" name="Picture 1" descr="Graphical user interface, application&#10;&#10;Description automatically generated">
            <a:extLst>
              <a:ext uri="{FF2B5EF4-FFF2-40B4-BE49-F238E27FC236}">
                <a16:creationId xmlns:a16="http://schemas.microsoft.com/office/drawing/2014/main" id="{E21317C9-3F08-717C-8D69-BE1EF13821E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89303" y="1168460"/>
            <a:ext cx="9613397" cy="211494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
            <a:extLst>
              <a:ext uri="{FF2B5EF4-FFF2-40B4-BE49-F238E27FC236}">
                <a16:creationId xmlns:a16="http://schemas.microsoft.com/office/drawing/2014/main" id="{74C5A9F6-5AAC-1D79-546A-21C1819A3E33}"/>
              </a:ext>
            </a:extLst>
          </p:cNvPr>
          <p:cNvSpPr>
            <a:spLocks noChangeArrowheads="1"/>
          </p:cNvSpPr>
          <p:nvPr/>
        </p:nvSpPr>
        <p:spPr bwMode="auto">
          <a:xfrm>
            <a:off x="1289304" y="3429000"/>
            <a:ext cx="8921672" cy="171330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fontScale="85000" lnSpcReduction="20000"/>
          </a:bodyPr>
          <a:lstStyle/>
          <a:p>
            <a:pPr marL="0" marR="0" lvl="0" indent="0" fontAlgn="base">
              <a:lnSpc>
                <a:spcPct val="90000"/>
              </a:lnSpc>
              <a:spcBef>
                <a:spcPct val="0"/>
              </a:spcBef>
              <a:spcAft>
                <a:spcPts val="600"/>
              </a:spcAft>
              <a:buClrTx/>
              <a:buSzTx/>
              <a:tabLst/>
            </a:pPr>
            <a:r>
              <a:rPr kumimoji="0" lang="en-US" altLang="en-US" sz="3200" b="1" i="0" u="sng" strike="noStrike" kern="1200" cap="none" normalizeH="0" baseline="0" dirty="0">
                <a:ln>
                  <a:noFill/>
                </a:ln>
                <a:solidFill>
                  <a:schemeClr val="tx1"/>
                </a:solidFill>
                <a:effectLst/>
                <a:latin typeface="+mj-lt"/>
                <a:ea typeface="+mj-ea"/>
                <a:cs typeface="+mj-cs"/>
              </a:rPr>
              <a:t>Add a New Fund/Grant</a:t>
            </a:r>
            <a:endParaRPr kumimoji="0" lang="en-US" altLang="en-US" sz="3200" b="0" i="0" u="none" strike="noStrike" kern="1200" cap="none" normalizeH="0" baseline="0" dirty="0">
              <a:ln>
                <a:noFill/>
              </a:ln>
              <a:solidFill>
                <a:schemeClr val="tx1"/>
              </a:solidFill>
              <a:effectLst/>
              <a:latin typeface="+mj-lt"/>
              <a:ea typeface="+mj-ea"/>
              <a:cs typeface="+mj-cs"/>
            </a:endParaRPr>
          </a:p>
          <a:p>
            <a:pPr marL="0" marR="0" lvl="0" indent="0" fontAlgn="base">
              <a:lnSpc>
                <a:spcPct val="90000"/>
              </a:lnSpc>
              <a:spcBef>
                <a:spcPct val="0"/>
              </a:spcBef>
              <a:spcAft>
                <a:spcPts val="600"/>
              </a:spcAft>
              <a:buClrTx/>
              <a:buSzTx/>
              <a:tabLst/>
            </a:pPr>
            <a:r>
              <a:rPr kumimoji="0" lang="en-US" altLang="en-US" sz="3200" b="0" i="0" u="none" strike="noStrike" kern="1200" cap="none" normalizeH="0" baseline="0" dirty="0">
                <a:ln>
                  <a:noFill/>
                </a:ln>
                <a:solidFill>
                  <a:schemeClr val="tx1"/>
                </a:solidFill>
                <a:effectLst/>
                <a:latin typeface="+mj-lt"/>
                <a:ea typeface="+mj-ea"/>
                <a:cs typeface="+mj-cs"/>
              </a:rPr>
              <a:t>Click the blue ‘New Grant’ button to enter data for a new fund and grants. New Assistance Listing numbers must be entered by FARS into the database before it can be added by the agency.</a:t>
            </a:r>
          </a:p>
        </p:txBody>
      </p:sp>
    </p:spTree>
    <p:extLst>
      <p:ext uri="{BB962C8B-B14F-4D97-AF65-F5344CB8AC3E}">
        <p14:creationId xmlns:p14="http://schemas.microsoft.com/office/powerpoint/2010/main" val="80371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6" name="Rectangle 512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28" name="Group 512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129" name="Straight Connector 512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13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2" name="Isosceles Triangle 513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6" name="Isosceles Triangle 513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37" name="Isosceles Triangle 513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5139" name="Rectangle 513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1" name="Picture 1">
            <a:extLst>
              <a:ext uri="{FF2B5EF4-FFF2-40B4-BE49-F238E27FC236}">
                <a16:creationId xmlns:a16="http://schemas.microsoft.com/office/drawing/2014/main" id="{B809A652-0B80-C0DA-B105-5681D4EB5C4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25558" y="779236"/>
            <a:ext cx="9309640" cy="465691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
            <a:extLst>
              <a:ext uri="{FF2B5EF4-FFF2-40B4-BE49-F238E27FC236}">
                <a16:creationId xmlns:a16="http://schemas.microsoft.com/office/drawing/2014/main" id="{3651FEF6-699D-AE16-BC0F-0DBAFE4AEEC7}"/>
              </a:ext>
            </a:extLst>
          </p:cNvPr>
          <p:cNvSpPr>
            <a:spLocks noChangeArrowheads="1"/>
          </p:cNvSpPr>
          <p:nvPr/>
        </p:nvSpPr>
        <p:spPr bwMode="auto">
          <a:xfrm>
            <a:off x="821498" y="720089"/>
            <a:ext cx="1357309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TextBox 2">
            <a:extLst>
              <a:ext uri="{FF2B5EF4-FFF2-40B4-BE49-F238E27FC236}">
                <a16:creationId xmlns:a16="http://schemas.microsoft.com/office/drawing/2014/main" id="{F2DC1417-D990-D4A3-D303-21EBC66B4F2C}"/>
              </a:ext>
            </a:extLst>
          </p:cNvPr>
          <p:cNvSpPr txBox="1"/>
          <p:nvPr/>
        </p:nvSpPr>
        <p:spPr>
          <a:xfrm>
            <a:off x="1533832" y="5722380"/>
            <a:ext cx="9354821" cy="369332"/>
          </a:xfrm>
          <a:prstGeom prst="rect">
            <a:avLst/>
          </a:prstGeom>
          <a:noFill/>
        </p:spPr>
        <p:txBody>
          <a:bodyPr wrap="square" rtlCol="0">
            <a:spAutoFit/>
          </a:bodyPr>
          <a:lstStyle/>
          <a:p>
            <a:r>
              <a:rPr lang="en-US" dirty="0"/>
              <a:t>Required Fields indicated by </a:t>
            </a:r>
            <a:r>
              <a:rPr lang="en-US" dirty="0">
                <a:solidFill>
                  <a:srgbClr val="FF0000"/>
                </a:solidFill>
              </a:rPr>
              <a:t>*</a:t>
            </a:r>
          </a:p>
        </p:txBody>
      </p:sp>
    </p:spTree>
    <p:extLst>
      <p:ext uri="{BB962C8B-B14F-4D97-AF65-F5344CB8AC3E}">
        <p14:creationId xmlns:p14="http://schemas.microsoft.com/office/powerpoint/2010/main" val="4276842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CA2909-2CD6-DFBD-12AD-5C9765EAF9C4}"/>
              </a:ext>
            </a:extLst>
          </p:cNvPr>
          <p:cNvSpPr txBox="1"/>
          <p:nvPr/>
        </p:nvSpPr>
        <p:spPr>
          <a:xfrm>
            <a:off x="274320" y="697230"/>
            <a:ext cx="9132570" cy="5273110"/>
          </a:xfrm>
          <a:prstGeom prst="rect">
            <a:avLst/>
          </a:prstGeom>
          <a:noFill/>
        </p:spPr>
        <p:txBody>
          <a:bodyPr wrap="square">
            <a:spAutoFit/>
          </a:bodyPr>
          <a:lstStyle/>
          <a:p>
            <a:pPr marL="285750" marR="0" indent="-285750">
              <a:lnSpc>
                <a:spcPct val="107000"/>
              </a:lnSpc>
              <a:spcBef>
                <a:spcPts val="0"/>
              </a:spcBef>
              <a:spcAft>
                <a:spcPts val="1200"/>
              </a:spcAft>
              <a:buFont typeface="Arial" panose="020B0604020202020204" pitchFamily="34" charset="0"/>
              <a:buChar char="•"/>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The Edit Grant screen has two main sections, the Header and Detail.  </a:t>
            </a:r>
          </a:p>
          <a:p>
            <a:pPr marL="285750" marR="0" indent="-285750">
              <a:lnSpc>
                <a:spcPct val="107000"/>
              </a:lnSpc>
              <a:spcBef>
                <a:spcPts val="0"/>
              </a:spcBef>
              <a:spcAft>
                <a:spcPts val="1200"/>
              </a:spcAft>
              <a:buFont typeface="Arial" panose="020B0604020202020204" pitchFamily="34" charset="0"/>
              <a:buChar char="•"/>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The Header will summarize the Detail along with any activity entered in the Header such for reconciling items or nonfederal funds lines.   </a:t>
            </a:r>
          </a:p>
          <a:p>
            <a:pPr marL="285750" marR="0" indent="-285750">
              <a:lnSpc>
                <a:spcPct val="107000"/>
              </a:lnSpc>
              <a:spcBef>
                <a:spcPts val="0"/>
              </a:spcBef>
              <a:spcAft>
                <a:spcPts val="1200"/>
              </a:spcAft>
              <a:buFont typeface="Arial" panose="020B0604020202020204" pitchFamily="34" charset="0"/>
              <a:buChar char="•"/>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The Header must be saved before adding the Detail CFDA information. </a:t>
            </a:r>
          </a:p>
          <a:p>
            <a:pPr marL="285750" marR="0" indent="-285750">
              <a:lnSpc>
                <a:spcPct val="107000"/>
              </a:lnSpc>
              <a:spcBef>
                <a:spcPts val="0"/>
              </a:spcBef>
              <a:spcAft>
                <a:spcPts val="1200"/>
              </a:spcAft>
              <a:buFont typeface="Arial" panose="020B0604020202020204" pitchFamily="34" charset="0"/>
              <a:buChar char="•"/>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There will be no buttons in the Detail until the Header is saved.</a:t>
            </a:r>
          </a:p>
        </p:txBody>
      </p:sp>
    </p:spTree>
    <p:extLst>
      <p:ext uri="{BB962C8B-B14F-4D97-AF65-F5344CB8AC3E}">
        <p14:creationId xmlns:p14="http://schemas.microsoft.com/office/powerpoint/2010/main" val="2229705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2" name="Picture 1" descr="Graphical user interface, application, Teams&#10;&#10;Description automatically generated">
            <a:extLst>
              <a:ext uri="{FF2B5EF4-FFF2-40B4-BE49-F238E27FC236}">
                <a16:creationId xmlns:a16="http://schemas.microsoft.com/office/drawing/2014/main" id="{5C68F731-76E6-8859-4E62-D11AC8F396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168" y="99152"/>
            <a:ext cx="9930476" cy="4846320"/>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4">
            <a:extLst>
              <a:ext uri="{FF2B5EF4-FFF2-40B4-BE49-F238E27FC236}">
                <a16:creationId xmlns:a16="http://schemas.microsoft.com/office/drawing/2014/main" id="{645385F7-5AD4-DFA6-317E-FAD5A65E7194}"/>
              </a:ext>
            </a:extLst>
          </p:cNvPr>
          <p:cNvSpPr>
            <a:spLocks noChangeArrowheads="1"/>
          </p:cNvSpPr>
          <p:nvPr/>
        </p:nvSpPr>
        <p:spPr bwMode="auto">
          <a:xfrm>
            <a:off x="0" y="914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a:extLst>
              <a:ext uri="{FF2B5EF4-FFF2-40B4-BE49-F238E27FC236}">
                <a16:creationId xmlns:a16="http://schemas.microsoft.com/office/drawing/2014/main" id="{561844AC-6DFD-74DC-8DAB-230D296AB1DD}"/>
              </a:ext>
            </a:extLst>
          </p:cNvPr>
          <p:cNvSpPr txBox="1"/>
          <p:nvPr/>
        </p:nvSpPr>
        <p:spPr>
          <a:xfrm>
            <a:off x="489835" y="4545718"/>
            <a:ext cx="7527114" cy="1938992"/>
          </a:xfrm>
          <a:prstGeom prst="rect">
            <a:avLst/>
          </a:prstGeom>
          <a:noFill/>
        </p:spPr>
        <p:txBody>
          <a:bodyPr wrap="square" rtlCol="0">
            <a:spAutoFit/>
          </a:bodyPr>
          <a:lstStyle/>
          <a:p>
            <a:pPr marL="342900" indent="-342900">
              <a:buFont typeface="Arial" panose="020B0604020202020204" pitchFamily="34" charset="0"/>
              <a:buChar char="•"/>
            </a:pPr>
            <a:r>
              <a:rPr lang="en-US" sz="2000" dirty="0"/>
              <a:t>Header contains Nonfederal Fund and Reconciling Lines along with the Total for the Fund </a:t>
            </a:r>
          </a:p>
          <a:p>
            <a:pPr marL="342900" indent="-342900">
              <a:buFont typeface="Arial" panose="020B0604020202020204" pitchFamily="34" charset="0"/>
              <a:buChar char="•"/>
            </a:pPr>
            <a:r>
              <a:rPr lang="en-US" sz="2000" dirty="0"/>
              <a:t>The beginning balance cannot be adjusted for these two lines, changes will be run through receipts or disbursements. </a:t>
            </a:r>
          </a:p>
          <a:p>
            <a:pPr marL="342900" indent="-342900">
              <a:buFont typeface="Arial" panose="020B0604020202020204" pitchFamily="34" charset="0"/>
              <a:buChar char="•"/>
            </a:pPr>
            <a:r>
              <a:rPr lang="en-US" sz="2000" dirty="0"/>
              <a:t>Detail contains the Grant Information where beginning balances can be adjusted. </a:t>
            </a:r>
          </a:p>
        </p:txBody>
      </p:sp>
    </p:spTree>
    <p:extLst>
      <p:ext uri="{BB962C8B-B14F-4D97-AF65-F5344CB8AC3E}">
        <p14:creationId xmlns:p14="http://schemas.microsoft.com/office/powerpoint/2010/main" val="1933028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1">
            <a:extLst>
              <a:ext uri="{FF2B5EF4-FFF2-40B4-BE49-F238E27FC236}">
                <a16:creationId xmlns:a16="http://schemas.microsoft.com/office/drawing/2014/main" id="{5A643D7C-A912-E992-2DFB-FA4C3DC2E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 y="3771900"/>
            <a:ext cx="7642459" cy="7315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2B53402-052D-4638-9F0C-F1D85A23255D}"/>
              </a:ext>
            </a:extLst>
          </p:cNvPr>
          <p:cNvSpPr txBox="1"/>
          <p:nvPr/>
        </p:nvSpPr>
        <p:spPr>
          <a:xfrm>
            <a:off x="514350" y="331470"/>
            <a:ext cx="8481060" cy="33239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Edit Grant </a:t>
            </a:r>
            <a:r>
              <a:rPr lang="en-US" altLang="en-US" sz="4000" dirty="0">
                <a:latin typeface="Arial Black" panose="020B0A04020102020204" pitchFamily="34" charset="0"/>
                <a:ea typeface="Calibri" panose="020F0502020204030204" pitchFamily="34" charset="0"/>
                <a:cs typeface="Times New Roman" panose="02020603050405020304" pitchFamily="18" charset="0"/>
              </a:rPr>
              <a:t>S</a:t>
            </a:r>
            <a:r>
              <a:rPr kumimoji="0" lang="en-US" altLang="en-US" sz="40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creen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000" b="0" i="0" u="none" strike="noStrike" cap="none" normalizeH="0" baseline="0" dirty="0">
              <a:ln>
                <a:noFill/>
              </a:ln>
              <a:solidFill>
                <a:schemeClr val="tx1"/>
              </a:solidFill>
              <a:effectLst/>
              <a:latin typeface="Arial Black" panose="020B0A04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Light Grey = No entry allowed; pre-populated</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White = Agency User Entry</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Dark Grey = FARS entry</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Yellow = Calculated Field</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172630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060B5A-12D2-C794-1F71-608FFF39271A}"/>
              </a:ext>
            </a:extLst>
          </p:cNvPr>
          <p:cNvSpPr txBox="1"/>
          <p:nvPr/>
        </p:nvSpPr>
        <p:spPr>
          <a:xfrm>
            <a:off x="320040" y="453120"/>
            <a:ext cx="8423910" cy="3320974"/>
          </a:xfrm>
          <a:prstGeom prst="rect">
            <a:avLst/>
          </a:prstGeom>
          <a:noFill/>
        </p:spPr>
        <p:txBody>
          <a:bodyPr wrap="square">
            <a:spAutoFit/>
          </a:bodyPr>
          <a:lstStyle/>
          <a:p>
            <a:pPr marL="0" marR="0" algn="just">
              <a:lnSpc>
                <a:spcPct val="107000"/>
              </a:lnSpc>
              <a:spcBef>
                <a:spcPts val="0"/>
              </a:spcBef>
              <a:spcAft>
                <a:spcPts val="800"/>
              </a:spcAft>
            </a:pPr>
            <a:r>
              <a:rPr lang="en-US" sz="3600" kern="100" dirty="0">
                <a:effectLst/>
                <a:latin typeface="Arial" panose="020B0604020202020204" pitchFamily="34" charset="0"/>
                <a:ea typeface="Calibri" panose="020F0502020204030204" pitchFamily="34" charset="0"/>
                <a:cs typeface="Arial" panose="020B0604020202020204" pitchFamily="34" charset="0"/>
              </a:rPr>
              <a:t>Always SAVE changes after grant</a:t>
            </a:r>
          </a:p>
          <a:p>
            <a:pPr marL="0" marR="0" algn="just">
              <a:lnSpc>
                <a:spcPct val="107000"/>
              </a:lnSpc>
              <a:spcBef>
                <a:spcPts val="0"/>
              </a:spcBef>
              <a:spcAft>
                <a:spcPts val="800"/>
              </a:spcAft>
            </a:pPr>
            <a:r>
              <a:rPr lang="en-US" sz="3600" kern="100" dirty="0">
                <a:effectLst/>
                <a:latin typeface="Arial" panose="020B0604020202020204" pitchFamily="34" charset="0"/>
                <a:ea typeface="Calibri" panose="020F0502020204030204" pitchFamily="34" charset="0"/>
                <a:cs typeface="Arial" panose="020B0604020202020204" pitchFamily="34" charset="0"/>
              </a:rPr>
              <a:t>information is added to the app.</a:t>
            </a:r>
          </a:p>
          <a:p>
            <a:pPr marL="0" marR="0" algn="just">
              <a:lnSpc>
                <a:spcPct val="107000"/>
              </a:lnSpc>
              <a:spcBef>
                <a:spcPts val="0"/>
              </a:spcBef>
              <a:spcAft>
                <a:spcPts val="800"/>
              </a:spcAft>
            </a:pPr>
            <a:endParaRPr lang="en-US" sz="3600" kern="100" dirty="0">
              <a:latin typeface="Arial" panose="020B060402020202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800"/>
              </a:spcAft>
            </a:pPr>
            <a:r>
              <a:rPr lang="en-US" sz="3600" kern="100" dirty="0">
                <a:latin typeface="Arial" panose="020B0604020202020204" pitchFamily="34" charset="0"/>
                <a:ea typeface="Calibri" panose="020F0502020204030204" pitchFamily="34" charset="0"/>
                <a:cs typeface="Arial" panose="020B0604020202020204" pitchFamily="34" charset="0"/>
              </a:rPr>
              <a:t>If the app is closed before it is saved, all information will be </a:t>
            </a:r>
            <a:r>
              <a:rPr lang="en-US" sz="3600" b="1" kern="100" dirty="0">
                <a:solidFill>
                  <a:srgbClr val="FF0000"/>
                </a:solidFill>
                <a:latin typeface="Arial" panose="020B0604020202020204" pitchFamily="34" charset="0"/>
                <a:ea typeface="Calibri" panose="020F0502020204030204" pitchFamily="34" charset="0"/>
                <a:cs typeface="Arial" panose="020B0604020202020204" pitchFamily="34" charset="0"/>
              </a:rPr>
              <a:t>LOST!</a:t>
            </a:r>
            <a:r>
              <a:rPr lang="en-US" sz="3600" kern="100"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40207124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0E4556B2F10EB4E8C07126C69E350FC" ma:contentTypeVersion="6" ma:contentTypeDescription="Create a new document." ma:contentTypeScope="" ma:versionID="0b5a1b6995d29a2b87a1566b6adec5a6">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A3967F-97FC-43BD-A6FD-5E3393055FB1}">
  <ds:schemaRefs>
    <ds:schemaRef ds:uri="http://schemas.microsoft.com/sharepoint/v3/contenttype/forms"/>
  </ds:schemaRefs>
</ds:datastoreItem>
</file>

<file path=customXml/itemProps2.xml><?xml version="1.0" encoding="utf-8"?>
<ds:datastoreItem xmlns:ds="http://schemas.openxmlformats.org/officeDocument/2006/customXml" ds:itemID="{6DB2BE7C-206F-4F83-949A-8C817DAD7887}">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AD7F9E5A-8AB4-4A70-AE6E-82AAF78AD2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81</TotalTime>
  <Words>427</Words>
  <Application>Microsoft Office PowerPoint</Application>
  <PresentationFormat>Widescreen</PresentationFormat>
  <Paragraphs>36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Black</vt:lpstr>
      <vt:lpstr>Calibri</vt:lpstr>
      <vt:lpstr>Trebuchet MS</vt:lpstr>
      <vt:lpstr>Wingdings 3</vt:lpstr>
      <vt:lpstr>Facet</vt:lpstr>
      <vt:lpstr>OASIS SEFA App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 changes are made to the Detail CFDA information, a black triangle will appear in the top-left corner of the cell.   Once the ‘SAVE CHANGES’ button is clicked the black triangle will disappear indicating the data is saved.    Please remember, you must click SAVE CHANGES in the DETAIL section before clicking the red CLOSE button or the CFDA information will not be saved.</vt:lpstr>
      <vt:lpstr>PowerPoint Presentation</vt:lpstr>
      <vt:lpstr>PowerPoint Presentation</vt:lpstr>
      <vt:lpstr>PowerPoint Presentation</vt:lpstr>
      <vt:lpstr>Questions?  Call/email:  Betsy Chapman, Director of Single Audit Betsy.Chapman@wv.gov  304-414-9072 (office)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OASIS SEFA App</dc:title>
  <dc:creator>Chapman, Betsy</dc:creator>
  <cp:lastModifiedBy>Chapman, Betsy</cp:lastModifiedBy>
  <cp:revision>7</cp:revision>
  <dcterms:created xsi:type="dcterms:W3CDTF">2023-06-05T00:46:48Z</dcterms:created>
  <dcterms:modified xsi:type="dcterms:W3CDTF">2024-06-06T14:44:24Z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0x01010080E4556B2F10EB4E8C07126C69E350FC</vt:lpwstr>
  </property>
</Properties>
</file>