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96" r:id="rId3"/>
    <p:sldId id="291" r:id="rId4"/>
    <p:sldId id="262" r:id="rId5"/>
    <p:sldId id="290" r:id="rId6"/>
    <p:sldId id="304" r:id="rId7"/>
    <p:sldId id="264" r:id="rId8"/>
    <p:sldId id="260" r:id="rId9"/>
    <p:sldId id="289" r:id="rId10"/>
    <p:sldId id="266" r:id="rId11"/>
    <p:sldId id="258" r:id="rId12"/>
    <p:sldId id="267" r:id="rId13"/>
    <p:sldId id="269" r:id="rId14"/>
    <p:sldId id="270" r:id="rId15"/>
    <p:sldId id="292" r:id="rId16"/>
    <p:sldId id="293" r:id="rId17"/>
    <p:sldId id="295" r:id="rId18"/>
    <p:sldId id="268" r:id="rId19"/>
    <p:sldId id="271" r:id="rId20"/>
    <p:sldId id="303" r:id="rId21"/>
    <p:sldId id="282" r:id="rId22"/>
    <p:sldId id="29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53E51CC-E42F-4187-ACB5-B38F86D819B3}">
          <p14:sldIdLst>
            <p14:sldId id="256"/>
            <p14:sldId id="296"/>
            <p14:sldId id="291"/>
            <p14:sldId id="262"/>
            <p14:sldId id="290"/>
            <p14:sldId id="304"/>
            <p14:sldId id="264"/>
            <p14:sldId id="260"/>
            <p14:sldId id="289"/>
            <p14:sldId id="266"/>
            <p14:sldId id="258"/>
            <p14:sldId id="267"/>
            <p14:sldId id="269"/>
            <p14:sldId id="270"/>
            <p14:sldId id="292"/>
            <p14:sldId id="293"/>
            <p14:sldId id="295"/>
            <p14:sldId id="268"/>
            <p14:sldId id="271"/>
            <p14:sldId id="303"/>
            <p14:sldId id="282"/>
            <p14:sldId id="29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119" autoAdjust="0"/>
  </p:normalViewPr>
  <p:slideViewPr>
    <p:cSldViewPr snapToGrid="0">
      <p:cViewPr varScale="1">
        <p:scale>
          <a:sx n="67" d="100"/>
          <a:sy n="67" d="100"/>
        </p:scale>
        <p:origin x="644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image" Target="../media/image8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2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image" Target="../media/image8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790507-7103-4D24-97C8-F33EEF841E94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71B0A43E-52FC-48BE-B154-4B7A5D8AA7E0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Annual Comprehensive Financial Report (ACFR)</a:t>
          </a:r>
        </a:p>
      </dgm:t>
    </dgm:pt>
    <dgm:pt modelId="{FBA75C6E-818B-4FED-9AB3-98043ECDDC5D}" type="parTrans" cxnId="{5F987F0F-73E4-4FF1-872F-6115C095ABA8}">
      <dgm:prSet/>
      <dgm:spPr/>
      <dgm:t>
        <a:bodyPr/>
        <a:lstStyle/>
        <a:p>
          <a:endParaRPr lang="en-US"/>
        </a:p>
      </dgm:t>
    </dgm:pt>
    <dgm:pt modelId="{4A26CBE6-60F4-4EAD-AEA2-EEF93100A0D4}" type="sibTrans" cxnId="{5F987F0F-73E4-4FF1-872F-6115C095ABA8}">
      <dgm:prSet/>
      <dgm:spPr/>
      <dgm:t>
        <a:bodyPr/>
        <a:lstStyle/>
        <a:p>
          <a:endParaRPr lang="en-US"/>
        </a:p>
      </dgm:t>
    </dgm:pt>
    <dgm:pt modelId="{7801E246-20B7-45F9-BB7F-CEBC65B4FA16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Statewide Cost Allocation Plan (SWCAP)</a:t>
          </a:r>
        </a:p>
      </dgm:t>
    </dgm:pt>
    <dgm:pt modelId="{0AAB645C-0378-4370-98B0-9D5665AC6EC6}" type="parTrans" cxnId="{787657C5-CB67-4265-BE6A-8635B7CF0A62}">
      <dgm:prSet/>
      <dgm:spPr/>
      <dgm:t>
        <a:bodyPr/>
        <a:lstStyle/>
        <a:p>
          <a:endParaRPr lang="en-US"/>
        </a:p>
      </dgm:t>
    </dgm:pt>
    <dgm:pt modelId="{31EF3239-BC73-477E-8DE8-1548071277AC}" type="sibTrans" cxnId="{787657C5-CB67-4265-BE6A-8635B7CF0A62}">
      <dgm:prSet/>
      <dgm:spPr/>
      <dgm:t>
        <a:bodyPr/>
        <a:lstStyle/>
        <a:p>
          <a:endParaRPr lang="en-US"/>
        </a:p>
      </dgm:t>
    </dgm:pt>
    <dgm:pt modelId="{587EE569-72D7-4E3A-88D0-595BA3B97D1D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Single Audit</a:t>
          </a:r>
        </a:p>
      </dgm:t>
    </dgm:pt>
    <dgm:pt modelId="{8D437EAC-2D96-4379-9574-01F9BA54F202}" type="parTrans" cxnId="{E06C7441-F84B-4ADF-AAA8-4FB5BF78F12D}">
      <dgm:prSet/>
      <dgm:spPr/>
      <dgm:t>
        <a:bodyPr/>
        <a:lstStyle/>
        <a:p>
          <a:endParaRPr lang="en-US"/>
        </a:p>
      </dgm:t>
    </dgm:pt>
    <dgm:pt modelId="{79564D84-0F43-4E78-A464-0A59E29236DD}" type="sibTrans" cxnId="{E06C7441-F84B-4ADF-AAA8-4FB5BF78F12D}">
      <dgm:prSet/>
      <dgm:spPr/>
      <dgm:t>
        <a:bodyPr/>
        <a:lstStyle/>
        <a:p>
          <a:endParaRPr lang="en-US"/>
        </a:p>
      </dgm:t>
    </dgm:pt>
    <dgm:pt modelId="{DE4C37FF-BF52-421F-A15C-7DE5EDD3A87D}" type="pres">
      <dgm:prSet presAssocID="{9A790507-7103-4D24-97C8-F33EEF841E94}" presName="root" presStyleCnt="0">
        <dgm:presLayoutVars>
          <dgm:dir/>
          <dgm:resizeHandles val="exact"/>
        </dgm:presLayoutVars>
      </dgm:prSet>
      <dgm:spPr/>
    </dgm:pt>
    <dgm:pt modelId="{D163AA01-5EBD-4B59-A135-66663BB6F4AC}" type="pres">
      <dgm:prSet presAssocID="{71B0A43E-52FC-48BE-B154-4B7A5D8AA7E0}" presName="compNode" presStyleCnt="0"/>
      <dgm:spPr/>
    </dgm:pt>
    <dgm:pt modelId="{31BD7DB7-0077-4F9B-B0AF-C6D4DCBB8E2D}" type="pres">
      <dgm:prSet presAssocID="{71B0A43E-52FC-48BE-B154-4B7A5D8AA7E0}" presName="iconRect" presStyleLbl="node1" presStyleIdx="0" presStyleCnt="3"/>
      <dgm:spPr>
        <a:blipFill>
          <a:blip xmlns:r="http://schemas.openxmlformats.org/officeDocument/2006/relationships" r:embed="rId1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127BBEE7-C69F-46AC-BC6D-482BA6FA4D52}" type="pres">
      <dgm:prSet presAssocID="{71B0A43E-52FC-48BE-B154-4B7A5D8AA7E0}" presName="spaceRect" presStyleCnt="0"/>
      <dgm:spPr/>
    </dgm:pt>
    <dgm:pt modelId="{AB25CFAF-7325-4465-B6F2-0EA6FDC53416}" type="pres">
      <dgm:prSet presAssocID="{71B0A43E-52FC-48BE-B154-4B7A5D8AA7E0}" presName="textRect" presStyleLbl="revTx" presStyleIdx="0" presStyleCnt="3">
        <dgm:presLayoutVars>
          <dgm:chMax val="1"/>
          <dgm:chPref val="1"/>
        </dgm:presLayoutVars>
      </dgm:prSet>
      <dgm:spPr/>
    </dgm:pt>
    <dgm:pt modelId="{1AF3BAA8-A799-415A-9918-84E44D79B7AA}" type="pres">
      <dgm:prSet presAssocID="{4A26CBE6-60F4-4EAD-AEA2-EEF93100A0D4}" presName="sibTrans" presStyleCnt="0"/>
      <dgm:spPr/>
    </dgm:pt>
    <dgm:pt modelId="{379268AD-6803-4904-B2CF-34C9F2FCA7F9}" type="pres">
      <dgm:prSet presAssocID="{7801E246-20B7-45F9-BB7F-CEBC65B4FA16}" presName="compNode" presStyleCnt="0"/>
      <dgm:spPr/>
    </dgm:pt>
    <dgm:pt modelId="{E1798E3D-F9C9-47D6-A925-5C22BF34FF3E}" type="pres">
      <dgm:prSet presAssocID="{7801E246-20B7-45F9-BB7F-CEBC65B4FA16}" presName="iconRect" presStyleLbl="node1" presStyleIdx="1" presStyleCnt="3"/>
      <dgm:spPr>
        <a:blipFill>
          <a:blip xmlns:r="http://schemas.openxmlformats.org/officeDocument/2006/relationships"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0B601A1B-E979-4F95-9FDF-1341BF9746B7}" type="pres">
      <dgm:prSet presAssocID="{7801E246-20B7-45F9-BB7F-CEBC65B4FA16}" presName="spaceRect" presStyleCnt="0"/>
      <dgm:spPr/>
    </dgm:pt>
    <dgm:pt modelId="{05690989-E10B-4478-849D-9B876BA8C32C}" type="pres">
      <dgm:prSet presAssocID="{7801E246-20B7-45F9-BB7F-CEBC65B4FA16}" presName="textRect" presStyleLbl="revTx" presStyleIdx="1" presStyleCnt="3">
        <dgm:presLayoutVars>
          <dgm:chMax val="1"/>
          <dgm:chPref val="1"/>
        </dgm:presLayoutVars>
      </dgm:prSet>
      <dgm:spPr/>
    </dgm:pt>
    <dgm:pt modelId="{5E894B82-85B4-43AD-874A-D45E4E7B3D51}" type="pres">
      <dgm:prSet presAssocID="{31EF3239-BC73-477E-8DE8-1548071277AC}" presName="sibTrans" presStyleCnt="0"/>
      <dgm:spPr/>
    </dgm:pt>
    <dgm:pt modelId="{A3B06F3F-CC7D-4B52-9F0B-C5A7C22F4224}" type="pres">
      <dgm:prSet presAssocID="{587EE569-72D7-4E3A-88D0-595BA3B97D1D}" presName="compNode" presStyleCnt="0"/>
      <dgm:spPr/>
    </dgm:pt>
    <dgm:pt modelId="{74F821BA-35C6-4A93-8140-4F753F695F30}" type="pres">
      <dgm:prSet presAssocID="{587EE569-72D7-4E3A-88D0-595BA3B97D1D}" presName="iconRect" presStyleLbl="node1" presStyleIdx="2" presStyleCnt="3"/>
      <dgm:spPr>
        <a:blipFill>
          <a:blip xmlns:r="http://schemas.openxmlformats.org/officeDocument/2006/relationships"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41E3583C-944E-4394-B388-0D0402C644FD}" type="pres">
      <dgm:prSet presAssocID="{587EE569-72D7-4E3A-88D0-595BA3B97D1D}" presName="spaceRect" presStyleCnt="0"/>
      <dgm:spPr/>
    </dgm:pt>
    <dgm:pt modelId="{E102B70C-7CC7-46BC-9C07-EE68C5303553}" type="pres">
      <dgm:prSet presAssocID="{587EE569-72D7-4E3A-88D0-595BA3B97D1D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3031E0B-B35F-40C0-8F35-CB9A78291889}" type="presOf" srcId="{7801E246-20B7-45F9-BB7F-CEBC65B4FA16}" destId="{05690989-E10B-4478-849D-9B876BA8C32C}" srcOrd="0" destOrd="0" presId="urn:microsoft.com/office/officeart/2018/2/layout/IconLabelList"/>
    <dgm:cxn modelId="{5F987F0F-73E4-4FF1-872F-6115C095ABA8}" srcId="{9A790507-7103-4D24-97C8-F33EEF841E94}" destId="{71B0A43E-52FC-48BE-B154-4B7A5D8AA7E0}" srcOrd="0" destOrd="0" parTransId="{FBA75C6E-818B-4FED-9AB3-98043ECDDC5D}" sibTransId="{4A26CBE6-60F4-4EAD-AEA2-EEF93100A0D4}"/>
    <dgm:cxn modelId="{F5387C16-6D0B-4C8B-8D32-096FF3CD8BD2}" type="presOf" srcId="{9A790507-7103-4D24-97C8-F33EEF841E94}" destId="{DE4C37FF-BF52-421F-A15C-7DE5EDD3A87D}" srcOrd="0" destOrd="0" presId="urn:microsoft.com/office/officeart/2018/2/layout/IconLabelList"/>
    <dgm:cxn modelId="{5F979038-CBA9-4672-BAF3-C10B2AB89EBD}" type="presOf" srcId="{71B0A43E-52FC-48BE-B154-4B7A5D8AA7E0}" destId="{AB25CFAF-7325-4465-B6F2-0EA6FDC53416}" srcOrd="0" destOrd="0" presId="urn:microsoft.com/office/officeart/2018/2/layout/IconLabelList"/>
    <dgm:cxn modelId="{E06C7441-F84B-4ADF-AAA8-4FB5BF78F12D}" srcId="{9A790507-7103-4D24-97C8-F33EEF841E94}" destId="{587EE569-72D7-4E3A-88D0-595BA3B97D1D}" srcOrd="2" destOrd="0" parTransId="{8D437EAC-2D96-4379-9574-01F9BA54F202}" sibTransId="{79564D84-0F43-4E78-A464-0A59E29236DD}"/>
    <dgm:cxn modelId="{3286758F-6BBE-4EF0-8457-6092575DC417}" type="presOf" srcId="{587EE569-72D7-4E3A-88D0-595BA3B97D1D}" destId="{E102B70C-7CC7-46BC-9C07-EE68C5303553}" srcOrd="0" destOrd="0" presId="urn:microsoft.com/office/officeart/2018/2/layout/IconLabelList"/>
    <dgm:cxn modelId="{787657C5-CB67-4265-BE6A-8635B7CF0A62}" srcId="{9A790507-7103-4D24-97C8-F33EEF841E94}" destId="{7801E246-20B7-45F9-BB7F-CEBC65B4FA16}" srcOrd="1" destOrd="0" parTransId="{0AAB645C-0378-4370-98B0-9D5665AC6EC6}" sibTransId="{31EF3239-BC73-477E-8DE8-1548071277AC}"/>
    <dgm:cxn modelId="{D1D4B603-8DCB-47D7-A143-C6DF7870BF32}" type="presParOf" srcId="{DE4C37FF-BF52-421F-A15C-7DE5EDD3A87D}" destId="{D163AA01-5EBD-4B59-A135-66663BB6F4AC}" srcOrd="0" destOrd="0" presId="urn:microsoft.com/office/officeart/2018/2/layout/IconLabelList"/>
    <dgm:cxn modelId="{E168946E-78EC-443A-BD47-093E6D559840}" type="presParOf" srcId="{D163AA01-5EBD-4B59-A135-66663BB6F4AC}" destId="{31BD7DB7-0077-4F9B-B0AF-C6D4DCBB8E2D}" srcOrd="0" destOrd="0" presId="urn:microsoft.com/office/officeart/2018/2/layout/IconLabelList"/>
    <dgm:cxn modelId="{57D3F910-059E-4A8C-90B2-6DD04F8A4B2C}" type="presParOf" srcId="{D163AA01-5EBD-4B59-A135-66663BB6F4AC}" destId="{127BBEE7-C69F-46AC-BC6D-482BA6FA4D52}" srcOrd="1" destOrd="0" presId="urn:microsoft.com/office/officeart/2018/2/layout/IconLabelList"/>
    <dgm:cxn modelId="{242ECEB8-CD4B-4CEF-977C-FDE059F93520}" type="presParOf" srcId="{D163AA01-5EBD-4B59-A135-66663BB6F4AC}" destId="{AB25CFAF-7325-4465-B6F2-0EA6FDC53416}" srcOrd="2" destOrd="0" presId="urn:microsoft.com/office/officeart/2018/2/layout/IconLabelList"/>
    <dgm:cxn modelId="{B8BA02FB-67B3-49B4-9BA3-592931606A61}" type="presParOf" srcId="{DE4C37FF-BF52-421F-A15C-7DE5EDD3A87D}" destId="{1AF3BAA8-A799-415A-9918-84E44D79B7AA}" srcOrd="1" destOrd="0" presId="urn:microsoft.com/office/officeart/2018/2/layout/IconLabelList"/>
    <dgm:cxn modelId="{171C4207-D359-48B2-AE8F-0D84A0F0DA35}" type="presParOf" srcId="{DE4C37FF-BF52-421F-A15C-7DE5EDD3A87D}" destId="{379268AD-6803-4904-B2CF-34C9F2FCA7F9}" srcOrd="2" destOrd="0" presId="urn:microsoft.com/office/officeart/2018/2/layout/IconLabelList"/>
    <dgm:cxn modelId="{607E6EEB-7CB6-47B2-B257-9EF1428829BC}" type="presParOf" srcId="{379268AD-6803-4904-B2CF-34C9F2FCA7F9}" destId="{E1798E3D-F9C9-47D6-A925-5C22BF34FF3E}" srcOrd="0" destOrd="0" presId="urn:microsoft.com/office/officeart/2018/2/layout/IconLabelList"/>
    <dgm:cxn modelId="{AAE58BB4-91EA-473C-881B-BF11F57EF386}" type="presParOf" srcId="{379268AD-6803-4904-B2CF-34C9F2FCA7F9}" destId="{0B601A1B-E979-4F95-9FDF-1341BF9746B7}" srcOrd="1" destOrd="0" presId="urn:microsoft.com/office/officeart/2018/2/layout/IconLabelList"/>
    <dgm:cxn modelId="{E48D4CFA-67B6-44D5-82A3-5873467961A0}" type="presParOf" srcId="{379268AD-6803-4904-B2CF-34C9F2FCA7F9}" destId="{05690989-E10B-4478-849D-9B876BA8C32C}" srcOrd="2" destOrd="0" presId="urn:microsoft.com/office/officeart/2018/2/layout/IconLabelList"/>
    <dgm:cxn modelId="{EE2B751F-D766-40F4-B68C-E2D81EF469CC}" type="presParOf" srcId="{DE4C37FF-BF52-421F-A15C-7DE5EDD3A87D}" destId="{5E894B82-85B4-43AD-874A-D45E4E7B3D51}" srcOrd="3" destOrd="0" presId="urn:microsoft.com/office/officeart/2018/2/layout/IconLabelList"/>
    <dgm:cxn modelId="{B929B038-E745-4B63-B6DD-FADF38E06B4C}" type="presParOf" srcId="{DE4C37FF-BF52-421F-A15C-7DE5EDD3A87D}" destId="{A3B06F3F-CC7D-4B52-9F0B-C5A7C22F4224}" srcOrd="4" destOrd="0" presId="urn:microsoft.com/office/officeart/2018/2/layout/IconLabelList"/>
    <dgm:cxn modelId="{ED796160-08FA-45E8-881F-28B40A2A5FD1}" type="presParOf" srcId="{A3B06F3F-CC7D-4B52-9F0B-C5A7C22F4224}" destId="{74F821BA-35C6-4A93-8140-4F753F695F30}" srcOrd="0" destOrd="0" presId="urn:microsoft.com/office/officeart/2018/2/layout/IconLabelList"/>
    <dgm:cxn modelId="{B1F1C904-DA9D-4EC2-B9A4-8070A139001A}" type="presParOf" srcId="{A3B06F3F-CC7D-4B52-9F0B-C5A7C22F4224}" destId="{41E3583C-944E-4394-B388-0D0402C644FD}" srcOrd="1" destOrd="0" presId="urn:microsoft.com/office/officeart/2018/2/layout/IconLabelList"/>
    <dgm:cxn modelId="{06E9FF82-E52F-471F-9C4D-ED569E18D8FA}" type="presParOf" srcId="{A3B06F3F-CC7D-4B52-9F0B-C5A7C22F4224}" destId="{E102B70C-7CC7-46BC-9C07-EE68C530355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B2088F-2E3D-43B5-B63F-8BD44DEB33F7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98AFB0C3-F0D1-4F06-A784-6DA7442E305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1"/>
              </a:solidFill>
            </a:rPr>
            <a:t>July 31</a:t>
          </a:r>
          <a:r>
            <a:rPr lang="en-US" baseline="30000" dirty="0">
              <a:solidFill>
                <a:schemeClr val="tx1"/>
              </a:solidFill>
            </a:rPr>
            <a:t>st</a:t>
          </a:r>
          <a:r>
            <a:rPr lang="en-US" dirty="0">
              <a:solidFill>
                <a:schemeClr val="tx1"/>
              </a:solidFill>
            </a:rPr>
            <a:t>  ALL closing books</a:t>
          </a:r>
        </a:p>
      </dgm:t>
    </dgm:pt>
    <dgm:pt modelId="{1FB0D511-DF38-446F-9BA7-41896C4F72C6}" type="parTrans" cxnId="{F9E29C2C-081E-477B-B356-1CA08A759A7F}">
      <dgm:prSet/>
      <dgm:spPr/>
      <dgm:t>
        <a:bodyPr/>
        <a:lstStyle/>
        <a:p>
          <a:endParaRPr lang="en-US"/>
        </a:p>
      </dgm:t>
    </dgm:pt>
    <dgm:pt modelId="{E5010C4E-B988-426D-956C-CA91127E7FD1}" type="sibTrans" cxnId="{F9E29C2C-081E-477B-B356-1CA08A759A7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2E58E74-8272-4629-B1CF-58CE63A442BF}" type="pres">
      <dgm:prSet presAssocID="{E0B2088F-2E3D-43B5-B63F-8BD44DEB33F7}" presName="root" presStyleCnt="0">
        <dgm:presLayoutVars>
          <dgm:dir/>
          <dgm:resizeHandles val="exact"/>
        </dgm:presLayoutVars>
      </dgm:prSet>
      <dgm:spPr/>
    </dgm:pt>
    <dgm:pt modelId="{BA0AFB5A-02BD-4C2A-BA7A-3994EF7C2E1B}" type="pres">
      <dgm:prSet presAssocID="{E0B2088F-2E3D-43B5-B63F-8BD44DEB33F7}" presName="container" presStyleCnt="0">
        <dgm:presLayoutVars>
          <dgm:dir/>
          <dgm:resizeHandles val="exact"/>
        </dgm:presLayoutVars>
      </dgm:prSet>
      <dgm:spPr/>
    </dgm:pt>
    <dgm:pt modelId="{B0339BBC-AF59-4396-A058-82D8581FA8BE}" type="pres">
      <dgm:prSet presAssocID="{98AFB0C3-F0D1-4F06-A784-6DA7442E3055}" presName="compNode" presStyleCnt="0"/>
      <dgm:spPr/>
    </dgm:pt>
    <dgm:pt modelId="{C915F9B7-BD9F-483D-B262-E93B9E5DCBD9}" type="pres">
      <dgm:prSet presAssocID="{98AFB0C3-F0D1-4F06-A784-6DA7442E3055}" presName="iconBgRect" presStyleLbl="bgShp" presStyleIdx="0" presStyleCnt="1"/>
      <dgm:spPr>
        <a:solidFill>
          <a:schemeClr val="accent1"/>
        </a:solidFill>
      </dgm:spPr>
    </dgm:pt>
    <dgm:pt modelId="{C8B39AD4-31B8-4CEC-AB71-2A911DA35874}" type="pres">
      <dgm:prSet presAssocID="{98AFB0C3-F0D1-4F06-A784-6DA7442E3055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9CDB56EE-6263-40EC-8439-637042D194A0}" type="pres">
      <dgm:prSet presAssocID="{98AFB0C3-F0D1-4F06-A784-6DA7442E3055}" presName="spaceRect" presStyleCnt="0"/>
      <dgm:spPr/>
    </dgm:pt>
    <dgm:pt modelId="{36AE9B3E-BF16-4D5C-B2AA-321F175A110A}" type="pres">
      <dgm:prSet presAssocID="{98AFB0C3-F0D1-4F06-A784-6DA7442E3055}" presName="textRect" presStyleLbl="revTx" presStyleIdx="0" presStyleCnt="1">
        <dgm:presLayoutVars>
          <dgm:chMax val="1"/>
          <dgm:chPref val="1"/>
        </dgm:presLayoutVars>
      </dgm:prSet>
      <dgm:spPr/>
    </dgm:pt>
  </dgm:ptLst>
  <dgm:cxnLst>
    <dgm:cxn modelId="{F9E29C2C-081E-477B-B356-1CA08A759A7F}" srcId="{E0B2088F-2E3D-43B5-B63F-8BD44DEB33F7}" destId="{98AFB0C3-F0D1-4F06-A784-6DA7442E3055}" srcOrd="0" destOrd="0" parTransId="{1FB0D511-DF38-446F-9BA7-41896C4F72C6}" sibTransId="{E5010C4E-B988-426D-956C-CA91127E7FD1}"/>
    <dgm:cxn modelId="{9FE3608E-F6FD-4D7D-884B-738687C2395C}" type="presOf" srcId="{E0B2088F-2E3D-43B5-B63F-8BD44DEB33F7}" destId="{42E58E74-8272-4629-B1CF-58CE63A442BF}" srcOrd="0" destOrd="0" presId="urn:microsoft.com/office/officeart/2018/2/layout/IconCircleList"/>
    <dgm:cxn modelId="{D7A11EBD-3EC2-405E-B050-56C29432AB01}" type="presOf" srcId="{98AFB0C3-F0D1-4F06-A784-6DA7442E3055}" destId="{36AE9B3E-BF16-4D5C-B2AA-321F175A110A}" srcOrd="0" destOrd="0" presId="urn:microsoft.com/office/officeart/2018/2/layout/IconCircleList"/>
    <dgm:cxn modelId="{4284E63A-E4B9-44C8-9AE4-2AC70C6B4F52}" type="presParOf" srcId="{42E58E74-8272-4629-B1CF-58CE63A442BF}" destId="{BA0AFB5A-02BD-4C2A-BA7A-3994EF7C2E1B}" srcOrd="0" destOrd="0" presId="urn:microsoft.com/office/officeart/2018/2/layout/IconCircleList"/>
    <dgm:cxn modelId="{373C41E9-0EF5-4EDC-816B-19B15EE0ECFF}" type="presParOf" srcId="{BA0AFB5A-02BD-4C2A-BA7A-3994EF7C2E1B}" destId="{B0339BBC-AF59-4396-A058-82D8581FA8BE}" srcOrd="0" destOrd="0" presId="urn:microsoft.com/office/officeart/2018/2/layout/IconCircleList"/>
    <dgm:cxn modelId="{2225EE2B-1F2E-4D6F-8790-542502C62CAC}" type="presParOf" srcId="{B0339BBC-AF59-4396-A058-82D8581FA8BE}" destId="{C915F9B7-BD9F-483D-B262-E93B9E5DCBD9}" srcOrd="0" destOrd="0" presId="urn:microsoft.com/office/officeart/2018/2/layout/IconCircleList"/>
    <dgm:cxn modelId="{EE9E2459-7028-4F90-ABA2-07EBF2C324FF}" type="presParOf" srcId="{B0339BBC-AF59-4396-A058-82D8581FA8BE}" destId="{C8B39AD4-31B8-4CEC-AB71-2A911DA35874}" srcOrd="1" destOrd="0" presId="urn:microsoft.com/office/officeart/2018/2/layout/IconCircleList"/>
    <dgm:cxn modelId="{17D2D379-EE57-4122-86B6-34693D96D39D}" type="presParOf" srcId="{B0339BBC-AF59-4396-A058-82D8581FA8BE}" destId="{9CDB56EE-6263-40EC-8439-637042D194A0}" srcOrd="2" destOrd="0" presId="urn:microsoft.com/office/officeart/2018/2/layout/IconCircleList"/>
    <dgm:cxn modelId="{B6643F77-5E5F-4717-B53D-0BF919592F0F}" type="presParOf" srcId="{B0339BBC-AF59-4396-A058-82D8581FA8BE}" destId="{36AE9B3E-BF16-4D5C-B2AA-321F175A110A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B2088F-2E3D-43B5-B63F-8BD44DEB33F7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98AFB0C3-F0D1-4F06-A784-6DA7442E305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1"/>
              </a:solidFill>
            </a:rPr>
            <a:t>July 31</a:t>
          </a:r>
          <a:r>
            <a:rPr lang="en-US" baseline="30000" dirty="0">
              <a:solidFill>
                <a:schemeClr val="tx1"/>
              </a:solidFill>
            </a:rPr>
            <a:t>st</a:t>
          </a:r>
          <a:r>
            <a:rPr lang="en-US" dirty="0">
              <a:solidFill>
                <a:schemeClr val="tx1"/>
              </a:solidFill>
            </a:rPr>
            <a:t>  SEFA closing books</a:t>
          </a:r>
        </a:p>
      </dgm:t>
    </dgm:pt>
    <dgm:pt modelId="{1FB0D511-DF38-446F-9BA7-41896C4F72C6}" type="parTrans" cxnId="{F9E29C2C-081E-477B-B356-1CA08A759A7F}">
      <dgm:prSet/>
      <dgm:spPr/>
      <dgm:t>
        <a:bodyPr/>
        <a:lstStyle/>
        <a:p>
          <a:endParaRPr lang="en-US"/>
        </a:p>
      </dgm:t>
    </dgm:pt>
    <dgm:pt modelId="{E5010C4E-B988-426D-956C-CA91127E7FD1}" type="sibTrans" cxnId="{F9E29C2C-081E-477B-B356-1CA08A759A7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3EC2836-5BA4-4DE5-9F5F-C2CA7B9D405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1"/>
              </a:solidFill>
            </a:rPr>
            <a:t>September 15</a:t>
          </a:r>
          <a:r>
            <a:rPr lang="en-US" baseline="30000" dirty="0">
              <a:solidFill>
                <a:schemeClr val="tx1"/>
              </a:solidFill>
            </a:rPr>
            <a:t>th</a:t>
          </a:r>
          <a:r>
            <a:rPr lang="en-US" dirty="0">
              <a:solidFill>
                <a:schemeClr val="tx1"/>
              </a:solidFill>
            </a:rPr>
            <a:t> draft financials  </a:t>
          </a:r>
        </a:p>
      </dgm:t>
    </dgm:pt>
    <dgm:pt modelId="{460AE1BA-38E1-49BF-BBE2-9EE2EF0D8E22}" type="parTrans" cxnId="{A46DA880-73F2-49B8-BDED-F77C82EC8EBF}">
      <dgm:prSet/>
      <dgm:spPr/>
      <dgm:t>
        <a:bodyPr/>
        <a:lstStyle/>
        <a:p>
          <a:endParaRPr lang="en-US"/>
        </a:p>
      </dgm:t>
    </dgm:pt>
    <dgm:pt modelId="{1E2149C6-D0CC-400C-826D-D84582B9B8EF}" type="sibTrans" cxnId="{A46DA880-73F2-49B8-BDED-F77C82EC8EB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765F5FE-A326-4CF7-8CF4-FCDEEC77F44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1"/>
              </a:solidFill>
            </a:rPr>
            <a:t>September 15</a:t>
          </a:r>
          <a:r>
            <a:rPr lang="en-US" baseline="30000" dirty="0">
              <a:solidFill>
                <a:schemeClr val="tx1"/>
              </a:solidFill>
            </a:rPr>
            <a:t>th</a:t>
          </a:r>
          <a:r>
            <a:rPr lang="en-US" dirty="0">
              <a:solidFill>
                <a:schemeClr val="tx1"/>
              </a:solidFill>
            </a:rPr>
            <a:t> ALL other closing book forms</a:t>
          </a:r>
        </a:p>
      </dgm:t>
    </dgm:pt>
    <dgm:pt modelId="{8F0CD50A-F640-4F9F-AD34-D6D433EDEDA3}" type="parTrans" cxnId="{55F7461E-8210-4D7E-8644-0BF01B7834C0}">
      <dgm:prSet/>
      <dgm:spPr/>
      <dgm:t>
        <a:bodyPr/>
        <a:lstStyle/>
        <a:p>
          <a:endParaRPr lang="en-US"/>
        </a:p>
      </dgm:t>
    </dgm:pt>
    <dgm:pt modelId="{DDCA4A07-703F-4C3A-89DB-54F12A4250CA}" type="sibTrans" cxnId="{55F7461E-8210-4D7E-8644-0BF01B7834C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1B76097-F7C5-4295-B29C-0C5AC8C33A5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1"/>
              </a:solidFill>
            </a:rPr>
            <a:t>October 15</a:t>
          </a:r>
          <a:r>
            <a:rPr lang="en-US" baseline="30000" dirty="0">
              <a:solidFill>
                <a:schemeClr val="tx1"/>
              </a:solidFill>
            </a:rPr>
            <a:t>th</a:t>
          </a:r>
          <a:r>
            <a:rPr lang="en-US" dirty="0">
              <a:solidFill>
                <a:schemeClr val="tx1"/>
              </a:solidFill>
            </a:rPr>
            <a:t> final financials</a:t>
          </a:r>
        </a:p>
      </dgm:t>
    </dgm:pt>
    <dgm:pt modelId="{C230BD62-5F03-4651-85F7-14616C8AA875}" type="parTrans" cxnId="{FEA9F867-6D05-47E4-BE1F-7932653CCEAE}">
      <dgm:prSet/>
      <dgm:spPr/>
      <dgm:t>
        <a:bodyPr/>
        <a:lstStyle/>
        <a:p>
          <a:endParaRPr lang="en-US"/>
        </a:p>
      </dgm:t>
    </dgm:pt>
    <dgm:pt modelId="{D8B64F89-D2A7-4D62-9673-8180BD0CA08C}" type="sibTrans" cxnId="{FEA9F867-6D05-47E4-BE1F-7932653CCEA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2E58E74-8272-4629-B1CF-58CE63A442BF}" type="pres">
      <dgm:prSet presAssocID="{E0B2088F-2E3D-43B5-B63F-8BD44DEB33F7}" presName="root" presStyleCnt="0">
        <dgm:presLayoutVars>
          <dgm:dir/>
          <dgm:resizeHandles val="exact"/>
        </dgm:presLayoutVars>
      </dgm:prSet>
      <dgm:spPr/>
    </dgm:pt>
    <dgm:pt modelId="{BA0AFB5A-02BD-4C2A-BA7A-3994EF7C2E1B}" type="pres">
      <dgm:prSet presAssocID="{E0B2088F-2E3D-43B5-B63F-8BD44DEB33F7}" presName="container" presStyleCnt="0">
        <dgm:presLayoutVars>
          <dgm:dir/>
          <dgm:resizeHandles val="exact"/>
        </dgm:presLayoutVars>
      </dgm:prSet>
      <dgm:spPr/>
    </dgm:pt>
    <dgm:pt modelId="{B0339BBC-AF59-4396-A058-82D8581FA8BE}" type="pres">
      <dgm:prSet presAssocID="{98AFB0C3-F0D1-4F06-A784-6DA7442E3055}" presName="compNode" presStyleCnt="0"/>
      <dgm:spPr/>
    </dgm:pt>
    <dgm:pt modelId="{C915F9B7-BD9F-483D-B262-E93B9E5DCBD9}" type="pres">
      <dgm:prSet presAssocID="{98AFB0C3-F0D1-4F06-A784-6DA7442E3055}" presName="iconBgRect" presStyleLbl="bgShp" presStyleIdx="0" presStyleCnt="4"/>
      <dgm:spPr>
        <a:solidFill>
          <a:schemeClr val="accent1"/>
        </a:solidFill>
      </dgm:spPr>
    </dgm:pt>
    <dgm:pt modelId="{C8B39AD4-31B8-4CEC-AB71-2A911DA35874}" type="pres">
      <dgm:prSet presAssocID="{98AFB0C3-F0D1-4F06-A784-6DA7442E305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9CDB56EE-6263-40EC-8439-637042D194A0}" type="pres">
      <dgm:prSet presAssocID="{98AFB0C3-F0D1-4F06-A784-6DA7442E3055}" presName="spaceRect" presStyleCnt="0"/>
      <dgm:spPr/>
    </dgm:pt>
    <dgm:pt modelId="{36AE9B3E-BF16-4D5C-B2AA-321F175A110A}" type="pres">
      <dgm:prSet presAssocID="{98AFB0C3-F0D1-4F06-A784-6DA7442E3055}" presName="textRect" presStyleLbl="revTx" presStyleIdx="0" presStyleCnt="4">
        <dgm:presLayoutVars>
          <dgm:chMax val="1"/>
          <dgm:chPref val="1"/>
        </dgm:presLayoutVars>
      </dgm:prSet>
      <dgm:spPr/>
    </dgm:pt>
    <dgm:pt modelId="{522B5FD3-5541-4707-BAF4-182ABD4D952B}" type="pres">
      <dgm:prSet presAssocID="{E5010C4E-B988-426D-956C-CA91127E7FD1}" presName="sibTrans" presStyleLbl="sibTrans2D1" presStyleIdx="0" presStyleCnt="0"/>
      <dgm:spPr/>
    </dgm:pt>
    <dgm:pt modelId="{87E658C5-B883-4E70-A359-B1BACD30CBB6}" type="pres">
      <dgm:prSet presAssocID="{83EC2836-5BA4-4DE5-9F5F-C2CA7B9D405B}" presName="compNode" presStyleCnt="0"/>
      <dgm:spPr/>
    </dgm:pt>
    <dgm:pt modelId="{C4ADB035-971A-4868-AE5B-C748539C172E}" type="pres">
      <dgm:prSet presAssocID="{83EC2836-5BA4-4DE5-9F5F-C2CA7B9D405B}" presName="iconBgRect" presStyleLbl="bgShp" presStyleIdx="1" presStyleCnt="4"/>
      <dgm:spPr>
        <a:solidFill>
          <a:schemeClr val="accent1"/>
        </a:solidFill>
      </dgm:spPr>
    </dgm:pt>
    <dgm:pt modelId="{8342216D-F438-4036-9A0A-BB95D680CCE5}" type="pres">
      <dgm:prSet presAssocID="{83EC2836-5BA4-4DE5-9F5F-C2CA7B9D405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00A273F0-69F4-4321-9DDF-9FEF58441FBD}" type="pres">
      <dgm:prSet presAssocID="{83EC2836-5BA4-4DE5-9F5F-C2CA7B9D405B}" presName="spaceRect" presStyleCnt="0"/>
      <dgm:spPr/>
    </dgm:pt>
    <dgm:pt modelId="{DFDBF8DB-3D29-48C2-A739-3AF96A978D5D}" type="pres">
      <dgm:prSet presAssocID="{83EC2836-5BA4-4DE5-9F5F-C2CA7B9D405B}" presName="textRect" presStyleLbl="revTx" presStyleIdx="1" presStyleCnt="4">
        <dgm:presLayoutVars>
          <dgm:chMax val="1"/>
          <dgm:chPref val="1"/>
        </dgm:presLayoutVars>
      </dgm:prSet>
      <dgm:spPr/>
    </dgm:pt>
    <dgm:pt modelId="{8CA51561-B811-4605-A2D7-C7966DC9EA96}" type="pres">
      <dgm:prSet presAssocID="{1E2149C6-D0CC-400C-826D-D84582B9B8EF}" presName="sibTrans" presStyleLbl="sibTrans2D1" presStyleIdx="0" presStyleCnt="0"/>
      <dgm:spPr/>
    </dgm:pt>
    <dgm:pt modelId="{DCF8239A-0CF5-4B78-964F-D60456073018}" type="pres">
      <dgm:prSet presAssocID="{E765F5FE-A326-4CF7-8CF4-FCDEEC77F442}" presName="compNode" presStyleCnt="0"/>
      <dgm:spPr/>
    </dgm:pt>
    <dgm:pt modelId="{E7BFC804-852C-4BA9-AF0A-26CD39FA24B6}" type="pres">
      <dgm:prSet presAssocID="{E765F5FE-A326-4CF7-8CF4-FCDEEC77F442}" presName="iconBgRect" presStyleLbl="bgShp" presStyleIdx="2" presStyleCnt="4"/>
      <dgm:spPr>
        <a:solidFill>
          <a:schemeClr val="accent1"/>
        </a:solidFill>
      </dgm:spPr>
    </dgm:pt>
    <dgm:pt modelId="{8DC2DB69-B00A-4F65-99DE-9F1B0AF8CC60}" type="pres">
      <dgm:prSet presAssocID="{E765F5FE-A326-4CF7-8CF4-FCDEEC77F44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51706490-0A66-48AD-BE23-E326B3FAA3CF}" type="pres">
      <dgm:prSet presAssocID="{E765F5FE-A326-4CF7-8CF4-FCDEEC77F442}" presName="spaceRect" presStyleCnt="0"/>
      <dgm:spPr/>
    </dgm:pt>
    <dgm:pt modelId="{F05185E3-DC59-4879-B0C3-004775FC1172}" type="pres">
      <dgm:prSet presAssocID="{E765F5FE-A326-4CF7-8CF4-FCDEEC77F442}" presName="textRect" presStyleLbl="revTx" presStyleIdx="2" presStyleCnt="4" custLinFactNeighborX="2292" custLinFactNeighborY="3537">
        <dgm:presLayoutVars>
          <dgm:chMax val="1"/>
          <dgm:chPref val="1"/>
        </dgm:presLayoutVars>
      </dgm:prSet>
      <dgm:spPr/>
    </dgm:pt>
    <dgm:pt modelId="{D18DD792-0226-4925-948E-49852751C5E3}" type="pres">
      <dgm:prSet presAssocID="{DDCA4A07-703F-4C3A-89DB-54F12A4250CA}" presName="sibTrans" presStyleLbl="sibTrans2D1" presStyleIdx="0" presStyleCnt="0"/>
      <dgm:spPr/>
    </dgm:pt>
    <dgm:pt modelId="{E1B41437-B4E8-4E25-9624-8D14CDDDB681}" type="pres">
      <dgm:prSet presAssocID="{F1B76097-F7C5-4295-B29C-0C5AC8C33A5A}" presName="compNode" presStyleCnt="0"/>
      <dgm:spPr/>
    </dgm:pt>
    <dgm:pt modelId="{976F390D-8B3C-4F56-8448-D9B1E2492893}" type="pres">
      <dgm:prSet presAssocID="{F1B76097-F7C5-4295-B29C-0C5AC8C33A5A}" presName="iconBgRect" presStyleLbl="bgShp" presStyleIdx="3" presStyleCnt="4"/>
      <dgm:spPr>
        <a:solidFill>
          <a:schemeClr val="accent1"/>
        </a:solidFill>
      </dgm:spPr>
    </dgm:pt>
    <dgm:pt modelId="{C304CBA2-14EE-4C41-9CC9-8C11C6E5C0F4}" type="pres">
      <dgm:prSet presAssocID="{F1B76097-F7C5-4295-B29C-0C5AC8C33A5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960D4C2E-D2BF-4D5E-AB23-2AF3248D466C}" type="pres">
      <dgm:prSet presAssocID="{F1B76097-F7C5-4295-B29C-0C5AC8C33A5A}" presName="spaceRect" presStyleCnt="0"/>
      <dgm:spPr/>
    </dgm:pt>
    <dgm:pt modelId="{C87C5CCB-553E-4E7E-AEFD-DF102DEB97A1}" type="pres">
      <dgm:prSet presAssocID="{F1B76097-F7C5-4295-B29C-0C5AC8C33A5A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829DBE09-9F85-421B-8E40-68A1F1B9C960}" type="presOf" srcId="{DDCA4A07-703F-4C3A-89DB-54F12A4250CA}" destId="{D18DD792-0226-4925-948E-49852751C5E3}" srcOrd="0" destOrd="0" presId="urn:microsoft.com/office/officeart/2018/2/layout/IconCircleList"/>
    <dgm:cxn modelId="{F1DFEA1D-25FE-44AF-B136-58BE1730E78C}" type="presOf" srcId="{F1B76097-F7C5-4295-B29C-0C5AC8C33A5A}" destId="{C87C5CCB-553E-4E7E-AEFD-DF102DEB97A1}" srcOrd="0" destOrd="0" presId="urn:microsoft.com/office/officeart/2018/2/layout/IconCircleList"/>
    <dgm:cxn modelId="{55F7461E-8210-4D7E-8644-0BF01B7834C0}" srcId="{E0B2088F-2E3D-43B5-B63F-8BD44DEB33F7}" destId="{E765F5FE-A326-4CF7-8CF4-FCDEEC77F442}" srcOrd="2" destOrd="0" parTransId="{8F0CD50A-F640-4F9F-AD34-D6D433EDEDA3}" sibTransId="{DDCA4A07-703F-4C3A-89DB-54F12A4250CA}"/>
    <dgm:cxn modelId="{F9E29C2C-081E-477B-B356-1CA08A759A7F}" srcId="{E0B2088F-2E3D-43B5-B63F-8BD44DEB33F7}" destId="{98AFB0C3-F0D1-4F06-A784-6DA7442E3055}" srcOrd="0" destOrd="0" parTransId="{1FB0D511-DF38-446F-9BA7-41896C4F72C6}" sibTransId="{E5010C4E-B988-426D-956C-CA91127E7FD1}"/>
    <dgm:cxn modelId="{21512B63-CCD0-4EFE-B91C-1291C8177923}" type="presOf" srcId="{1E2149C6-D0CC-400C-826D-D84582B9B8EF}" destId="{8CA51561-B811-4605-A2D7-C7966DC9EA96}" srcOrd="0" destOrd="0" presId="urn:microsoft.com/office/officeart/2018/2/layout/IconCircleList"/>
    <dgm:cxn modelId="{FEA9F867-6D05-47E4-BE1F-7932653CCEAE}" srcId="{E0B2088F-2E3D-43B5-B63F-8BD44DEB33F7}" destId="{F1B76097-F7C5-4295-B29C-0C5AC8C33A5A}" srcOrd="3" destOrd="0" parTransId="{C230BD62-5F03-4651-85F7-14616C8AA875}" sibTransId="{D8B64F89-D2A7-4D62-9673-8180BD0CA08C}"/>
    <dgm:cxn modelId="{A46DA880-73F2-49B8-BDED-F77C82EC8EBF}" srcId="{E0B2088F-2E3D-43B5-B63F-8BD44DEB33F7}" destId="{83EC2836-5BA4-4DE5-9F5F-C2CA7B9D405B}" srcOrd="1" destOrd="0" parTransId="{460AE1BA-38E1-49BF-BBE2-9EE2EF0D8E22}" sibTransId="{1E2149C6-D0CC-400C-826D-D84582B9B8EF}"/>
    <dgm:cxn modelId="{9FE3608E-F6FD-4D7D-884B-738687C2395C}" type="presOf" srcId="{E0B2088F-2E3D-43B5-B63F-8BD44DEB33F7}" destId="{42E58E74-8272-4629-B1CF-58CE63A442BF}" srcOrd="0" destOrd="0" presId="urn:microsoft.com/office/officeart/2018/2/layout/IconCircleList"/>
    <dgm:cxn modelId="{D0E7B7B4-471B-4E6C-AC66-6B99FC1B684A}" type="presOf" srcId="{E765F5FE-A326-4CF7-8CF4-FCDEEC77F442}" destId="{F05185E3-DC59-4879-B0C3-004775FC1172}" srcOrd="0" destOrd="0" presId="urn:microsoft.com/office/officeart/2018/2/layout/IconCircleList"/>
    <dgm:cxn modelId="{D7A11EBD-3EC2-405E-B050-56C29432AB01}" type="presOf" srcId="{98AFB0C3-F0D1-4F06-A784-6DA7442E3055}" destId="{36AE9B3E-BF16-4D5C-B2AA-321F175A110A}" srcOrd="0" destOrd="0" presId="urn:microsoft.com/office/officeart/2018/2/layout/IconCircleList"/>
    <dgm:cxn modelId="{531777BD-13BB-4BBE-B880-D1E294561C0F}" type="presOf" srcId="{83EC2836-5BA4-4DE5-9F5F-C2CA7B9D405B}" destId="{DFDBF8DB-3D29-48C2-A739-3AF96A978D5D}" srcOrd="0" destOrd="0" presId="urn:microsoft.com/office/officeart/2018/2/layout/IconCircleList"/>
    <dgm:cxn modelId="{8ADA06E3-CAA2-4323-9E7D-CA7EB9F9E23E}" type="presOf" srcId="{E5010C4E-B988-426D-956C-CA91127E7FD1}" destId="{522B5FD3-5541-4707-BAF4-182ABD4D952B}" srcOrd="0" destOrd="0" presId="urn:microsoft.com/office/officeart/2018/2/layout/IconCircleList"/>
    <dgm:cxn modelId="{4284E63A-E4B9-44C8-9AE4-2AC70C6B4F52}" type="presParOf" srcId="{42E58E74-8272-4629-B1CF-58CE63A442BF}" destId="{BA0AFB5A-02BD-4C2A-BA7A-3994EF7C2E1B}" srcOrd="0" destOrd="0" presId="urn:microsoft.com/office/officeart/2018/2/layout/IconCircleList"/>
    <dgm:cxn modelId="{373C41E9-0EF5-4EDC-816B-19B15EE0ECFF}" type="presParOf" srcId="{BA0AFB5A-02BD-4C2A-BA7A-3994EF7C2E1B}" destId="{B0339BBC-AF59-4396-A058-82D8581FA8BE}" srcOrd="0" destOrd="0" presId="urn:microsoft.com/office/officeart/2018/2/layout/IconCircleList"/>
    <dgm:cxn modelId="{2225EE2B-1F2E-4D6F-8790-542502C62CAC}" type="presParOf" srcId="{B0339BBC-AF59-4396-A058-82D8581FA8BE}" destId="{C915F9B7-BD9F-483D-B262-E93B9E5DCBD9}" srcOrd="0" destOrd="0" presId="urn:microsoft.com/office/officeart/2018/2/layout/IconCircleList"/>
    <dgm:cxn modelId="{EE9E2459-7028-4F90-ABA2-07EBF2C324FF}" type="presParOf" srcId="{B0339BBC-AF59-4396-A058-82D8581FA8BE}" destId="{C8B39AD4-31B8-4CEC-AB71-2A911DA35874}" srcOrd="1" destOrd="0" presId="urn:microsoft.com/office/officeart/2018/2/layout/IconCircleList"/>
    <dgm:cxn modelId="{17D2D379-EE57-4122-86B6-34693D96D39D}" type="presParOf" srcId="{B0339BBC-AF59-4396-A058-82D8581FA8BE}" destId="{9CDB56EE-6263-40EC-8439-637042D194A0}" srcOrd="2" destOrd="0" presId="urn:microsoft.com/office/officeart/2018/2/layout/IconCircleList"/>
    <dgm:cxn modelId="{B6643F77-5E5F-4717-B53D-0BF919592F0F}" type="presParOf" srcId="{B0339BBC-AF59-4396-A058-82D8581FA8BE}" destId="{36AE9B3E-BF16-4D5C-B2AA-321F175A110A}" srcOrd="3" destOrd="0" presId="urn:microsoft.com/office/officeart/2018/2/layout/IconCircleList"/>
    <dgm:cxn modelId="{736BDFF3-1901-4E2E-B34F-24EF9B131818}" type="presParOf" srcId="{BA0AFB5A-02BD-4C2A-BA7A-3994EF7C2E1B}" destId="{522B5FD3-5541-4707-BAF4-182ABD4D952B}" srcOrd="1" destOrd="0" presId="urn:microsoft.com/office/officeart/2018/2/layout/IconCircleList"/>
    <dgm:cxn modelId="{0B5DB784-9C6D-4767-A294-BEF4E86F8AEB}" type="presParOf" srcId="{BA0AFB5A-02BD-4C2A-BA7A-3994EF7C2E1B}" destId="{87E658C5-B883-4E70-A359-B1BACD30CBB6}" srcOrd="2" destOrd="0" presId="urn:microsoft.com/office/officeart/2018/2/layout/IconCircleList"/>
    <dgm:cxn modelId="{6D033254-4570-4891-BC68-A778FF30E28C}" type="presParOf" srcId="{87E658C5-B883-4E70-A359-B1BACD30CBB6}" destId="{C4ADB035-971A-4868-AE5B-C748539C172E}" srcOrd="0" destOrd="0" presId="urn:microsoft.com/office/officeart/2018/2/layout/IconCircleList"/>
    <dgm:cxn modelId="{861D7FC3-825D-45FE-B0CB-475EC3C915A2}" type="presParOf" srcId="{87E658C5-B883-4E70-A359-B1BACD30CBB6}" destId="{8342216D-F438-4036-9A0A-BB95D680CCE5}" srcOrd="1" destOrd="0" presId="urn:microsoft.com/office/officeart/2018/2/layout/IconCircleList"/>
    <dgm:cxn modelId="{1770B10E-DDA8-4612-BBBC-8378D7D182A8}" type="presParOf" srcId="{87E658C5-B883-4E70-A359-B1BACD30CBB6}" destId="{00A273F0-69F4-4321-9DDF-9FEF58441FBD}" srcOrd="2" destOrd="0" presId="urn:microsoft.com/office/officeart/2018/2/layout/IconCircleList"/>
    <dgm:cxn modelId="{DC2A1121-4696-4BE8-B0D6-6C87F7E4FB56}" type="presParOf" srcId="{87E658C5-B883-4E70-A359-B1BACD30CBB6}" destId="{DFDBF8DB-3D29-48C2-A739-3AF96A978D5D}" srcOrd="3" destOrd="0" presId="urn:microsoft.com/office/officeart/2018/2/layout/IconCircleList"/>
    <dgm:cxn modelId="{75A902FA-5638-4436-97EA-D833EFE27104}" type="presParOf" srcId="{BA0AFB5A-02BD-4C2A-BA7A-3994EF7C2E1B}" destId="{8CA51561-B811-4605-A2D7-C7966DC9EA96}" srcOrd="3" destOrd="0" presId="urn:microsoft.com/office/officeart/2018/2/layout/IconCircleList"/>
    <dgm:cxn modelId="{6BCA513E-37A1-4DB8-8269-195A83DF99A6}" type="presParOf" srcId="{BA0AFB5A-02BD-4C2A-BA7A-3994EF7C2E1B}" destId="{DCF8239A-0CF5-4B78-964F-D60456073018}" srcOrd="4" destOrd="0" presId="urn:microsoft.com/office/officeart/2018/2/layout/IconCircleList"/>
    <dgm:cxn modelId="{DB3614A2-D916-4E82-9C58-83D062DC5F01}" type="presParOf" srcId="{DCF8239A-0CF5-4B78-964F-D60456073018}" destId="{E7BFC804-852C-4BA9-AF0A-26CD39FA24B6}" srcOrd="0" destOrd="0" presId="urn:microsoft.com/office/officeart/2018/2/layout/IconCircleList"/>
    <dgm:cxn modelId="{989C3CAA-5329-4144-A656-0325996BE146}" type="presParOf" srcId="{DCF8239A-0CF5-4B78-964F-D60456073018}" destId="{8DC2DB69-B00A-4F65-99DE-9F1B0AF8CC60}" srcOrd="1" destOrd="0" presId="urn:microsoft.com/office/officeart/2018/2/layout/IconCircleList"/>
    <dgm:cxn modelId="{F8E20608-5702-497D-A256-5B3486419F27}" type="presParOf" srcId="{DCF8239A-0CF5-4B78-964F-D60456073018}" destId="{51706490-0A66-48AD-BE23-E326B3FAA3CF}" srcOrd="2" destOrd="0" presId="urn:microsoft.com/office/officeart/2018/2/layout/IconCircleList"/>
    <dgm:cxn modelId="{37310F69-00CF-443F-95FB-0E61728C2237}" type="presParOf" srcId="{DCF8239A-0CF5-4B78-964F-D60456073018}" destId="{F05185E3-DC59-4879-B0C3-004775FC1172}" srcOrd="3" destOrd="0" presId="urn:microsoft.com/office/officeart/2018/2/layout/IconCircleList"/>
    <dgm:cxn modelId="{C1971EB3-54F0-43A2-990C-216EA637CF85}" type="presParOf" srcId="{BA0AFB5A-02BD-4C2A-BA7A-3994EF7C2E1B}" destId="{D18DD792-0226-4925-948E-49852751C5E3}" srcOrd="5" destOrd="0" presId="urn:microsoft.com/office/officeart/2018/2/layout/IconCircleList"/>
    <dgm:cxn modelId="{4C842BA0-146A-48A5-AB47-BEDECC01B092}" type="presParOf" srcId="{BA0AFB5A-02BD-4C2A-BA7A-3994EF7C2E1B}" destId="{E1B41437-B4E8-4E25-9624-8D14CDDDB681}" srcOrd="6" destOrd="0" presId="urn:microsoft.com/office/officeart/2018/2/layout/IconCircleList"/>
    <dgm:cxn modelId="{ECFF4F14-A400-434A-B822-DBE996185766}" type="presParOf" srcId="{E1B41437-B4E8-4E25-9624-8D14CDDDB681}" destId="{976F390D-8B3C-4F56-8448-D9B1E2492893}" srcOrd="0" destOrd="0" presId="urn:microsoft.com/office/officeart/2018/2/layout/IconCircleList"/>
    <dgm:cxn modelId="{5E0B6A38-A2CF-4478-B040-950EE239E015}" type="presParOf" srcId="{E1B41437-B4E8-4E25-9624-8D14CDDDB681}" destId="{C304CBA2-14EE-4C41-9CC9-8C11C6E5C0F4}" srcOrd="1" destOrd="0" presId="urn:microsoft.com/office/officeart/2018/2/layout/IconCircleList"/>
    <dgm:cxn modelId="{5939122D-6E45-4608-B72A-A21C192D1620}" type="presParOf" srcId="{E1B41437-B4E8-4E25-9624-8D14CDDDB681}" destId="{960D4C2E-D2BF-4D5E-AB23-2AF3248D466C}" srcOrd="2" destOrd="0" presId="urn:microsoft.com/office/officeart/2018/2/layout/IconCircleList"/>
    <dgm:cxn modelId="{147E27B5-8DB0-473D-AEF1-CC0BE79D7C52}" type="presParOf" srcId="{E1B41437-B4E8-4E25-9624-8D14CDDDB681}" destId="{C87C5CCB-553E-4E7E-AEFD-DF102DEB97A1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5E2C6B0-81FB-4D61-9A75-2FF69995DDEC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6C7ABA8-643B-46A3-B7DE-0041BAE639C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Structural Reorganization</a:t>
          </a:r>
        </a:p>
      </dgm:t>
    </dgm:pt>
    <dgm:pt modelId="{43D82742-527B-4E0B-AAE2-A340BD778151}" type="parTrans" cxnId="{C08B23BC-7740-4759-8FCE-7A1D458EB2C0}">
      <dgm:prSet/>
      <dgm:spPr/>
      <dgm:t>
        <a:bodyPr/>
        <a:lstStyle/>
        <a:p>
          <a:endParaRPr lang="en-US"/>
        </a:p>
      </dgm:t>
    </dgm:pt>
    <dgm:pt modelId="{F1508422-D3EC-440C-B27E-735E54081866}" type="sibTrans" cxnId="{C08B23BC-7740-4759-8FCE-7A1D458EB2C0}">
      <dgm:prSet/>
      <dgm:spPr/>
      <dgm:t>
        <a:bodyPr/>
        <a:lstStyle/>
        <a:p>
          <a:endParaRPr lang="en-US"/>
        </a:p>
      </dgm:t>
    </dgm:pt>
    <dgm:pt modelId="{3D68B763-5515-4D22-9E36-BFC3B5C560A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Restructuring</a:t>
          </a:r>
        </a:p>
      </dgm:t>
    </dgm:pt>
    <dgm:pt modelId="{E4053A20-3120-4D64-B390-7C99131702F7}" type="parTrans" cxnId="{41F6460B-82CA-4E1B-9DCA-52690F61D3A2}">
      <dgm:prSet/>
      <dgm:spPr/>
      <dgm:t>
        <a:bodyPr/>
        <a:lstStyle/>
        <a:p>
          <a:endParaRPr lang="en-US"/>
        </a:p>
      </dgm:t>
    </dgm:pt>
    <dgm:pt modelId="{0238CAE5-F198-42F2-B383-1400CA0478F5}" type="sibTrans" cxnId="{41F6460B-82CA-4E1B-9DCA-52690F61D3A2}">
      <dgm:prSet/>
      <dgm:spPr/>
      <dgm:t>
        <a:bodyPr/>
        <a:lstStyle/>
        <a:p>
          <a:endParaRPr lang="en-US"/>
        </a:p>
      </dgm:t>
    </dgm:pt>
    <dgm:pt modelId="{5CF92CB9-488A-4614-B2D9-FC8707C3B20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Unified Framework</a:t>
          </a:r>
        </a:p>
      </dgm:t>
    </dgm:pt>
    <dgm:pt modelId="{044F9C8F-CE7C-442B-AF49-9B75214978D2}" type="parTrans" cxnId="{C9CE6A27-BF6E-4AA9-8469-A7296BAAC9D1}">
      <dgm:prSet/>
      <dgm:spPr/>
      <dgm:t>
        <a:bodyPr/>
        <a:lstStyle/>
        <a:p>
          <a:endParaRPr lang="en-US"/>
        </a:p>
      </dgm:t>
    </dgm:pt>
    <dgm:pt modelId="{C3251BED-A221-4FB5-8014-90166C4DD0DF}" type="sibTrans" cxnId="{C9CE6A27-BF6E-4AA9-8469-A7296BAAC9D1}">
      <dgm:prSet/>
      <dgm:spPr/>
      <dgm:t>
        <a:bodyPr/>
        <a:lstStyle/>
        <a:p>
          <a:endParaRPr lang="en-US"/>
        </a:p>
      </dgm:t>
    </dgm:pt>
    <dgm:pt modelId="{F7973E32-A607-46B1-BD52-6712B81BEF0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Process Modernization </a:t>
          </a:r>
        </a:p>
      </dgm:t>
    </dgm:pt>
    <dgm:pt modelId="{3A720B6B-DFA8-4DBA-8CAB-C3CE3072B119}" type="parTrans" cxnId="{1792039A-2B87-4076-9C2B-3C21AC84B890}">
      <dgm:prSet/>
      <dgm:spPr/>
      <dgm:t>
        <a:bodyPr/>
        <a:lstStyle/>
        <a:p>
          <a:endParaRPr lang="en-US"/>
        </a:p>
      </dgm:t>
    </dgm:pt>
    <dgm:pt modelId="{7FA8704D-ACB2-47BD-A9D0-61FF70C46151}" type="sibTrans" cxnId="{1792039A-2B87-4076-9C2B-3C21AC84B890}">
      <dgm:prSet/>
      <dgm:spPr/>
      <dgm:t>
        <a:bodyPr/>
        <a:lstStyle/>
        <a:p>
          <a:endParaRPr lang="en-US"/>
        </a:p>
      </dgm:t>
    </dgm:pt>
    <dgm:pt modelId="{6E318E29-6023-4E50-9DBE-69F68DD216B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Digitizing</a:t>
          </a:r>
        </a:p>
      </dgm:t>
    </dgm:pt>
    <dgm:pt modelId="{D5E0AF63-6650-40FC-A3D3-B61E08CB471F}" type="parTrans" cxnId="{B1369210-70E6-4908-A466-01D373172D31}">
      <dgm:prSet/>
      <dgm:spPr/>
      <dgm:t>
        <a:bodyPr/>
        <a:lstStyle/>
        <a:p>
          <a:endParaRPr lang="en-US"/>
        </a:p>
      </dgm:t>
    </dgm:pt>
    <dgm:pt modelId="{2899C839-72B4-43AE-A0FC-412151435C9F}" type="sibTrans" cxnId="{B1369210-70E6-4908-A466-01D373172D31}">
      <dgm:prSet/>
      <dgm:spPr/>
      <dgm:t>
        <a:bodyPr/>
        <a:lstStyle/>
        <a:p>
          <a:endParaRPr lang="en-US"/>
        </a:p>
      </dgm:t>
    </dgm:pt>
    <dgm:pt modelId="{ED9398AC-AE9C-4A4A-A0D6-10FDF15C366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Simplifying</a:t>
          </a:r>
        </a:p>
      </dgm:t>
    </dgm:pt>
    <dgm:pt modelId="{9B5EC3C8-062B-49E3-8EAE-0C0E6CA24EF9}" type="parTrans" cxnId="{09F9D29A-47B7-4227-B368-147807C7B749}">
      <dgm:prSet/>
      <dgm:spPr/>
      <dgm:t>
        <a:bodyPr/>
        <a:lstStyle/>
        <a:p>
          <a:endParaRPr lang="en-US"/>
        </a:p>
      </dgm:t>
    </dgm:pt>
    <dgm:pt modelId="{F0FD2811-355F-4F1C-AE17-F3E0C8B1F9A0}" type="sibTrans" cxnId="{09F9D29A-47B7-4227-B368-147807C7B749}">
      <dgm:prSet/>
      <dgm:spPr/>
      <dgm:t>
        <a:bodyPr/>
        <a:lstStyle/>
        <a:p>
          <a:endParaRPr lang="en-US"/>
        </a:p>
      </dgm:t>
    </dgm:pt>
    <dgm:pt modelId="{0D1E289B-3BF1-4BF3-ACCD-F6D9583C5BB2}" type="pres">
      <dgm:prSet presAssocID="{B5E2C6B0-81FB-4D61-9A75-2FF69995DDEC}" presName="root" presStyleCnt="0">
        <dgm:presLayoutVars>
          <dgm:dir/>
          <dgm:resizeHandles val="exact"/>
        </dgm:presLayoutVars>
      </dgm:prSet>
      <dgm:spPr/>
    </dgm:pt>
    <dgm:pt modelId="{1AC8EBA6-A045-4E6B-8F4F-487AD3C3E1D9}" type="pres">
      <dgm:prSet presAssocID="{56C7ABA8-643B-46A3-B7DE-0041BAE639CA}" presName="compNode" presStyleCnt="0"/>
      <dgm:spPr/>
    </dgm:pt>
    <dgm:pt modelId="{93D75D96-97B9-4F55-8E64-EB7BB8427233}" type="pres">
      <dgm:prSet presAssocID="{56C7ABA8-643B-46A3-B7DE-0041BAE639CA}" presName="iconRect" presStyleLbl="node1" presStyleIdx="0" presStyleCnt="2"/>
      <dgm:spPr>
        <a:blipFill>
          <a:blip xmlns:r="http://schemas.openxmlformats.org/officeDocument/2006/relationships" r:embed="rId1">
            <a:lum bright="-2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B453495B-BF9A-419B-B1D4-10882EF0E16D}" type="pres">
      <dgm:prSet presAssocID="{56C7ABA8-643B-46A3-B7DE-0041BAE639CA}" presName="iconSpace" presStyleCnt="0"/>
      <dgm:spPr/>
    </dgm:pt>
    <dgm:pt modelId="{992EDB06-C13F-41BD-A8AA-3F497D1763E3}" type="pres">
      <dgm:prSet presAssocID="{56C7ABA8-643B-46A3-B7DE-0041BAE639CA}" presName="parTx" presStyleLbl="revTx" presStyleIdx="0" presStyleCnt="4">
        <dgm:presLayoutVars>
          <dgm:chMax val="0"/>
          <dgm:chPref val="0"/>
        </dgm:presLayoutVars>
      </dgm:prSet>
      <dgm:spPr/>
    </dgm:pt>
    <dgm:pt modelId="{04705D51-38DE-4FE5-9087-B101A14253E3}" type="pres">
      <dgm:prSet presAssocID="{56C7ABA8-643B-46A3-B7DE-0041BAE639CA}" presName="txSpace" presStyleCnt="0"/>
      <dgm:spPr/>
    </dgm:pt>
    <dgm:pt modelId="{4C8D0C47-1511-478D-AAED-7531D646DFC7}" type="pres">
      <dgm:prSet presAssocID="{56C7ABA8-643B-46A3-B7DE-0041BAE639CA}" presName="desTx" presStyleLbl="revTx" presStyleIdx="1" presStyleCnt="4">
        <dgm:presLayoutVars/>
      </dgm:prSet>
      <dgm:spPr/>
    </dgm:pt>
    <dgm:pt modelId="{38758038-C786-497C-8F8B-9A66B3E486CD}" type="pres">
      <dgm:prSet presAssocID="{F1508422-D3EC-440C-B27E-735E54081866}" presName="sibTrans" presStyleCnt="0"/>
      <dgm:spPr/>
    </dgm:pt>
    <dgm:pt modelId="{E67B8D51-A671-48E3-94D7-350EDA237D2A}" type="pres">
      <dgm:prSet presAssocID="{F7973E32-A607-46B1-BD52-6712B81BEF01}" presName="compNode" presStyleCnt="0"/>
      <dgm:spPr/>
    </dgm:pt>
    <dgm:pt modelId="{AC6AF151-20DA-4E3C-8492-75471673F091}" type="pres">
      <dgm:prSet presAssocID="{F7973E32-A607-46B1-BD52-6712B81BEF01}" presName="iconRect" presStyleLbl="node1" presStyleIdx="1" presStyleCnt="2" custLinFactNeighborX="-1833" custLinFactNeighborY="-324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18988F1E-42C3-4690-AC1A-692D0AB6E25C}" type="pres">
      <dgm:prSet presAssocID="{F7973E32-A607-46B1-BD52-6712B81BEF01}" presName="iconSpace" presStyleCnt="0"/>
      <dgm:spPr/>
    </dgm:pt>
    <dgm:pt modelId="{9AA09837-A7DE-48E2-944B-692D117DF076}" type="pres">
      <dgm:prSet presAssocID="{F7973E32-A607-46B1-BD52-6712B81BEF01}" presName="parTx" presStyleLbl="revTx" presStyleIdx="2" presStyleCnt="4">
        <dgm:presLayoutVars>
          <dgm:chMax val="0"/>
          <dgm:chPref val="0"/>
        </dgm:presLayoutVars>
      </dgm:prSet>
      <dgm:spPr/>
    </dgm:pt>
    <dgm:pt modelId="{24627C70-4D71-419B-BFF7-C77A6414ED32}" type="pres">
      <dgm:prSet presAssocID="{F7973E32-A607-46B1-BD52-6712B81BEF01}" presName="txSpace" presStyleCnt="0"/>
      <dgm:spPr/>
    </dgm:pt>
    <dgm:pt modelId="{D1AEDC5C-D339-4C1B-93E2-9529937504FD}" type="pres">
      <dgm:prSet presAssocID="{F7973E32-A607-46B1-BD52-6712B81BEF01}" presName="desTx" presStyleLbl="revTx" presStyleIdx="3" presStyleCnt="4">
        <dgm:presLayoutVars/>
      </dgm:prSet>
      <dgm:spPr/>
    </dgm:pt>
  </dgm:ptLst>
  <dgm:cxnLst>
    <dgm:cxn modelId="{0BDC9302-3DC5-413E-B842-8BB1E7EA7D44}" type="presOf" srcId="{F7973E32-A607-46B1-BD52-6712B81BEF01}" destId="{9AA09837-A7DE-48E2-944B-692D117DF076}" srcOrd="0" destOrd="0" presId="urn:microsoft.com/office/officeart/2018/5/layout/CenteredIconLabelDescriptionList"/>
    <dgm:cxn modelId="{6782A007-54D4-4770-8F4F-3BC9ABDAF9D8}" type="presOf" srcId="{ED9398AC-AE9C-4A4A-A0D6-10FDF15C3661}" destId="{D1AEDC5C-D339-4C1B-93E2-9529937504FD}" srcOrd="0" destOrd="1" presId="urn:microsoft.com/office/officeart/2018/5/layout/CenteredIconLabelDescriptionList"/>
    <dgm:cxn modelId="{41F6460B-82CA-4E1B-9DCA-52690F61D3A2}" srcId="{56C7ABA8-643B-46A3-B7DE-0041BAE639CA}" destId="{3D68B763-5515-4D22-9E36-BFC3B5C560AC}" srcOrd="0" destOrd="0" parTransId="{E4053A20-3120-4D64-B390-7C99131702F7}" sibTransId="{0238CAE5-F198-42F2-B383-1400CA0478F5}"/>
    <dgm:cxn modelId="{B1369210-70E6-4908-A466-01D373172D31}" srcId="{F7973E32-A607-46B1-BD52-6712B81BEF01}" destId="{6E318E29-6023-4E50-9DBE-69F68DD216BE}" srcOrd="0" destOrd="0" parTransId="{D5E0AF63-6650-40FC-A3D3-B61E08CB471F}" sibTransId="{2899C839-72B4-43AE-A0FC-412151435C9F}"/>
    <dgm:cxn modelId="{E3F70121-E34F-4786-B9D4-48FDD525CE3E}" type="presOf" srcId="{6E318E29-6023-4E50-9DBE-69F68DD216BE}" destId="{D1AEDC5C-D339-4C1B-93E2-9529937504FD}" srcOrd="0" destOrd="0" presId="urn:microsoft.com/office/officeart/2018/5/layout/CenteredIconLabelDescriptionList"/>
    <dgm:cxn modelId="{C9CE6A27-BF6E-4AA9-8469-A7296BAAC9D1}" srcId="{56C7ABA8-643B-46A3-B7DE-0041BAE639CA}" destId="{5CF92CB9-488A-4614-B2D9-FC8707C3B208}" srcOrd="1" destOrd="0" parTransId="{044F9C8F-CE7C-442B-AF49-9B75214978D2}" sibTransId="{C3251BED-A221-4FB5-8014-90166C4DD0DF}"/>
    <dgm:cxn modelId="{3F3C9D79-490F-40A6-AEE8-7A544CF648FC}" type="presOf" srcId="{5CF92CB9-488A-4614-B2D9-FC8707C3B208}" destId="{4C8D0C47-1511-478D-AAED-7531D646DFC7}" srcOrd="0" destOrd="1" presId="urn:microsoft.com/office/officeart/2018/5/layout/CenteredIconLabelDescriptionList"/>
    <dgm:cxn modelId="{1792039A-2B87-4076-9C2B-3C21AC84B890}" srcId="{B5E2C6B0-81FB-4D61-9A75-2FF69995DDEC}" destId="{F7973E32-A607-46B1-BD52-6712B81BEF01}" srcOrd="1" destOrd="0" parTransId="{3A720B6B-DFA8-4DBA-8CAB-C3CE3072B119}" sibTransId="{7FA8704D-ACB2-47BD-A9D0-61FF70C46151}"/>
    <dgm:cxn modelId="{09F9D29A-47B7-4227-B368-147807C7B749}" srcId="{F7973E32-A607-46B1-BD52-6712B81BEF01}" destId="{ED9398AC-AE9C-4A4A-A0D6-10FDF15C3661}" srcOrd="1" destOrd="0" parTransId="{9B5EC3C8-062B-49E3-8EAE-0C0E6CA24EF9}" sibTransId="{F0FD2811-355F-4F1C-AE17-F3E0C8B1F9A0}"/>
    <dgm:cxn modelId="{0F9DF0B3-CD49-40E5-BAFC-6482B09E4CDF}" type="presOf" srcId="{56C7ABA8-643B-46A3-B7DE-0041BAE639CA}" destId="{992EDB06-C13F-41BD-A8AA-3F497D1763E3}" srcOrd="0" destOrd="0" presId="urn:microsoft.com/office/officeart/2018/5/layout/CenteredIconLabelDescriptionList"/>
    <dgm:cxn modelId="{C08B23BC-7740-4759-8FCE-7A1D458EB2C0}" srcId="{B5E2C6B0-81FB-4D61-9A75-2FF69995DDEC}" destId="{56C7ABA8-643B-46A3-B7DE-0041BAE639CA}" srcOrd="0" destOrd="0" parTransId="{43D82742-527B-4E0B-AAE2-A340BD778151}" sibTransId="{F1508422-D3EC-440C-B27E-735E54081866}"/>
    <dgm:cxn modelId="{CD5540CA-3A6E-419C-B4D7-7B1B1C1D2DBE}" type="presOf" srcId="{B5E2C6B0-81FB-4D61-9A75-2FF69995DDEC}" destId="{0D1E289B-3BF1-4BF3-ACCD-F6D9583C5BB2}" srcOrd="0" destOrd="0" presId="urn:microsoft.com/office/officeart/2018/5/layout/CenteredIconLabelDescriptionList"/>
    <dgm:cxn modelId="{19753FD4-F7D5-4C7A-9F04-975BBB091935}" type="presOf" srcId="{3D68B763-5515-4D22-9E36-BFC3B5C560AC}" destId="{4C8D0C47-1511-478D-AAED-7531D646DFC7}" srcOrd="0" destOrd="0" presId="urn:microsoft.com/office/officeart/2018/5/layout/CenteredIconLabelDescriptionList"/>
    <dgm:cxn modelId="{686FE192-F49C-4BB1-8A29-F9C592FB30A6}" type="presParOf" srcId="{0D1E289B-3BF1-4BF3-ACCD-F6D9583C5BB2}" destId="{1AC8EBA6-A045-4E6B-8F4F-487AD3C3E1D9}" srcOrd="0" destOrd="0" presId="urn:microsoft.com/office/officeart/2018/5/layout/CenteredIconLabelDescriptionList"/>
    <dgm:cxn modelId="{B850F95B-56FD-430E-8C4B-476955FE1783}" type="presParOf" srcId="{1AC8EBA6-A045-4E6B-8F4F-487AD3C3E1D9}" destId="{93D75D96-97B9-4F55-8E64-EB7BB8427233}" srcOrd="0" destOrd="0" presId="urn:microsoft.com/office/officeart/2018/5/layout/CenteredIconLabelDescriptionList"/>
    <dgm:cxn modelId="{BA7EFC02-4D94-46B3-8B99-A18F14A752D0}" type="presParOf" srcId="{1AC8EBA6-A045-4E6B-8F4F-487AD3C3E1D9}" destId="{B453495B-BF9A-419B-B1D4-10882EF0E16D}" srcOrd="1" destOrd="0" presId="urn:microsoft.com/office/officeart/2018/5/layout/CenteredIconLabelDescriptionList"/>
    <dgm:cxn modelId="{B7506D3D-C0AE-4974-A4AE-59D7EB7DB6B7}" type="presParOf" srcId="{1AC8EBA6-A045-4E6B-8F4F-487AD3C3E1D9}" destId="{992EDB06-C13F-41BD-A8AA-3F497D1763E3}" srcOrd="2" destOrd="0" presId="urn:microsoft.com/office/officeart/2018/5/layout/CenteredIconLabelDescriptionList"/>
    <dgm:cxn modelId="{6F1B94E8-850B-4201-8F8D-91E12B8860C8}" type="presParOf" srcId="{1AC8EBA6-A045-4E6B-8F4F-487AD3C3E1D9}" destId="{04705D51-38DE-4FE5-9087-B101A14253E3}" srcOrd="3" destOrd="0" presId="urn:microsoft.com/office/officeart/2018/5/layout/CenteredIconLabelDescriptionList"/>
    <dgm:cxn modelId="{88E48916-60DE-439E-8C0D-A7ADD3E34953}" type="presParOf" srcId="{1AC8EBA6-A045-4E6B-8F4F-487AD3C3E1D9}" destId="{4C8D0C47-1511-478D-AAED-7531D646DFC7}" srcOrd="4" destOrd="0" presId="urn:microsoft.com/office/officeart/2018/5/layout/CenteredIconLabelDescriptionList"/>
    <dgm:cxn modelId="{B4A2CA61-1667-41B5-B494-A8BF7D0C52C2}" type="presParOf" srcId="{0D1E289B-3BF1-4BF3-ACCD-F6D9583C5BB2}" destId="{38758038-C786-497C-8F8B-9A66B3E486CD}" srcOrd="1" destOrd="0" presId="urn:microsoft.com/office/officeart/2018/5/layout/CenteredIconLabelDescriptionList"/>
    <dgm:cxn modelId="{982A2BE1-5BDC-4D24-B4E7-1C00117F4AE0}" type="presParOf" srcId="{0D1E289B-3BF1-4BF3-ACCD-F6D9583C5BB2}" destId="{E67B8D51-A671-48E3-94D7-350EDA237D2A}" srcOrd="2" destOrd="0" presId="urn:microsoft.com/office/officeart/2018/5/layout/CenteredIconLabelDescriptionList"/>
    <dgm:cxn modelId="{7C3D67B5-5505-4FDA-8DA5-F2E34BB90270}" type="presParOf" srcId="{E67B8D51-A671-48E3-94D7-350EDA237D2A}" destId="{AC6AF151-20DA-4E3C-8492-75471673F091}" srcOrd="0" destOrd="0" presId="urn:microsoft.com/office/officeart/2018/5/layout/CenteredIconLabelDescriptionList"/>
    <dgm:cxn modelId="{09D3CB98-4EB3-453C-AFC3-723F76F85D6C}" type="presParOf" srcId="{E67B8D51-A671-48E3-94D7-350EDA237D2A}" destId="{18988F1E-42C3-4690-AC1A-692D0AB6E25C}" srcOrd="1" destOrd="0" presId="urn:microsoft.com/office/officeart/2018/5/layout/CenteredIconLabelDescriptionList"/>
    <dgm:cxn modelId="{509912B8-81CC-441B-ABDF-C73AFB455417}" type="presParOf" srcId="{E67B8D51-A671-48E3-94D7-350EDA237D2A}" destId="{9AA09837-A7DE-48E2-944B-692D117DF076}" srcOrd="2" destOrd="0" presId="urn:microsoft.com/office/officeart/2018/5/layout/CenteredIconLabelDescriptionList"/>
    <dgm:cxn modelId="{81383020-BAF5-41BF-8037-F21C7EFEDE6E}" type="presParOf" srcId="{E67B8D51-A671-48E3-94D7-350EDA237D2A}" destId="{24627C70-4D71-419B-BFF7-C77A6414ED32}" srcOrd="3" destOrd="0" presId="urn:microsoft.com/office/officeart/2018/5/layout/CenteredIconLabelDescriptionList"/>
    <dgm:cxn modelId="{66B35262-F347-4492-B144-7D47C79F6856}" type="presParOf" srcId="{E67B8D51-A671-48E3-94D7-350EDA237D2A}" destId="{D1AEDC5C-D339-4C1B-93E2-9529937504FD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2F8467E-9A2B-49FC-AE0B-15F1057BC3A0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E63D2A2D-BAC6-4ED5-B1E3-9F27C856D90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Outside Cash</a:t>
          </a:r>
        </a:p>
      </dgm:t>
    </dgm:pt>
    <dgm:pt modelId="{1B7EEF3C-ADD7-4E31-ADDE-B06D2DE79242}" type="parTrans" cxnId="{E58D98ED-5373-4DA6-8FA9-6088D68FC06F}">
      <dgm:prSet/>
      <dgm:spPr/>
      <dgm:t>
        <a:bodyPr/>
        <a:lstStyle/>
        <a:p>
          <a:endParaRPr lang="en-US"/>
        </a:p>
      </dgm:t>
    </dgm:pt>
    <dgm:pt modelId="{92337736-A21B-4700-8566-D1B01499E504}" type="sibTrans" cxnId="{E58D98ED-5373-4DA6-8FA9-6088D68FC06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E6DBDFE-AD2E-4F01-A247-35F09E29196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Due To/ Due From</a:t>
          </a:r>
        </a:p>
      </dgm:t>
    </dgm:pt>
    <dgm:pt modelId="{650D93EB-F6F1-446D-AA82-AE0CD69F9FD7}" type="parTrans" cxnId="{7A1FDBC3-04FC-4077-8568-C0B2501F6131}">
      <dgm:prSet/>
      <dgm:spPr/>
      <dgm:t>
        <a:bodyPr/>
        <a:lstStyle/>
        <a:p>
          <a:endParaRPr lang="en-US"/>
        </a:p>
      </dgm:t>
    </dgm:pt>
    <dgm:pt modelId="{72536EF6-A470-4A9D-9AA4-B527E5F1833D}" type="sibTrans" cxnId="{7A1FDBC3-04FC-4077-8568-C0B2501F6131}">
      <dgm:prSet/>
      <dgm:spPr/>
      <dgm:t>
        <a:bodyPr/>
        <a:lstStyle/>
        <a:p>
          <a:endParaRPr lang="en-US"/>
        </a:p>
      </dgm:t>
    </dgm:pt>
    <dgm:pt modelId="{805B0410-ED11-4E03-A4BB-1513411EE3D7}" type="pres">
      <dgm:prSet presAssocID="{22F8467E-9A2B-49FC-AE0B-15F1057BC3A0}" presName="root" presStyleCnt="0">
        <dgm:presLayoutVars>
          <dgm:dir/>
          <dgm:resizeHandles val="exact"/>
        </dgm:presLayoutVars>
      </dgm:prSet>
      <dgm:spPr/>
    </dgm:pt>
    <dgm:pt modelId="{413941AC-5081-4F61-8BE8-191831EE5417}" type="pres">
      <dgm:prSet presAssocID="{22F8467E-9A2B-49FC-AE0B-15F1057BC3A0}" presName="container" presStyleCnt="0">
        <dgm:presLayoutVars>
          <dgm:dir/>
          <dgm:resizeHandles val="exact"/>
        </dgm:presLayoutVars>
      </dgm:prSet>
      <dgm:spPr/>
    </dgm:pt>
    <dgm:pt modelId="{5E62979C-64BF-4708-9F31-821BC65F2226}" type="pres">
      <dgm:prSet presAssocID="{E63D2A2D-BAC6-4ED5-B1E3-9F27C856D902}" presName="compNode" presStyleCnt="0"/>
      <dgm:spPr/>
    </dgm:pt>
    <dgm:pt modelId="{BE4C6783-C480-4D97-AB38-AB31F5419032}" type="pres">
      <dgm:prSet presAssocID="{E63D2A2D-BAC6-4ED5-B1E3-9F27C856D902}" presName="iconBgRect" presStyleLbl="bgShp" presStyleIdx="0" presStyleCnt="2"/>
      <dgm:spPr>
        <a:solidFill>
          <a:schemeClr val="accent1">
            <a:lumMod val="50000"/>
          </a:schemeClr>
        </a:solidFill>
      </dgm:spPr>
    </dgm:pt>
    <dgm:pt modelId="{E12B5105-5464-40BC-A9F4-F8CE1A6C17DA}" type="pres">
      <dgm:prSet presAssocID="{E63D2A2D-BAC6-4ED5-B1E3-9F27C856D90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5325CD6E-3916-417E-8236-F5A9B2B61413}" type="pres">
      <dgm:prSet presAssocID="{E63D2A2D-BAC6-4ED5-B1E3-9F27C856D902}" presName="spaceRect" presStyleCnt="0"/>
      <dgm:spPr/>
    </dgm:pt>
    <dgm:pt modelId="{D7C7A9E6-51D3-4228-9FCA-33B1ACCDF01A}" type="pres">
      <dgm:prSet presAssocID="{E63D2A2D-BAC6-4ED5-B1E3-9F27C856D902}" presName="textRect" presStyleLbl="revTx" presStyleIdx="0" presStyleCnt="2">
        <dgm:presLayoutVars>
          <dgm:chMax val="1"/>
          <dgm:chPref val="1"/>
        </dgm:presLayoutVars>
      </dgm:prSet>
      <dgm:spPr/>
    </dgm:pt>
    <dgm:pt modelId="{1E4500AE-9B1B-4718-90F2-39CF4F65A79E}" type="pres">
      <dgm:prSet presAssocID="{92337736-A21B-4700-8566-D1B01499E504}" presName="sibTrans" presStyleLbl="sibTrans2D1" presStyleIdx="0" presStyleCnt="0"/>
      <dgm:spPr/>
    </dgm:pt>
    <dgm:pt modelId="{95D29E6E-A879-4A4E-93C9-1F2C1AA4BB1A}" type="pres">
      <dgm:prSet presAssocID="{3E6DBDFE-AD2E-4F01-A247-35F09E291960}" presName="compNode" presStyleCnt="0"/>
      <dgm:spPr/>
    </dgm:pt>
    <dgm:pt modelId="{3FDB0130-1BA7-450B-95B7-63C5D806B144}" type="pres">
      <dgm:prSet presAssocID="{3E6DBDFE-AD2E-4F01-A247-35F09E291960}" presName="iconBgRect" presStyleLbl="bgShp" presStyleIdx="1" presStyleCnt="2"/>
      <dgm:spPr>
        <a:solidFill>
          <a:schemeClr val="accent1">
            <a:lumMod val="50000"/>
          </a:schemeClr>
        </a:solidFill>
      </dgm:spPr>
    </dgm:pt>
    <dgm:pt modelId="{FC7A7EF4-C60F-48AE-A9A8-C090EE074A4D}" type="pres">
      <dgm:prSet presAssocID="{3E6DBDFE-AD2E-4F01-A247-35F09E29196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FB9DBD69-74C7-4300-9E11-41E23B176840}" type="pres">
      <dgm:prSet presAssocID="{3E6DBDFE-AD2E-4F01-A247-35F09E291960}" presName="spaceRect" presStyleCnt="0"/>
      <dgm:spPr/>
    </dgm:pt>
    <dgm:pt modelId="{815B58B4-F83B-4475-A793-445D0474D518}" type="pres">
      <dgm:prSet presAssocID="{3E6DBDFE-AD2E-4F01-A247-35F09E291960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7A846615-CDE1-4B71-A682-DE53677A4C7F}" type="presOf" srcId="{E63D2A2D-BAC6-4ED5-B1E3-9F27C856D902}" destId="{D7C7A9E6-51D3-4228-9FCA-33B1ACCDF01A}" srcOrd="0" destOrd="0" presId="urn:microsoft.com/office/officeart/2018/2/layout/IconCircleList"/>
    <dgm:cxn modelId="{DEDAC691-9A4E-4F69-AE2A-688A38DD2CAB}" type="presOf" srcId="{22F8467E-9A2B-49FC-AE0B-15F1057BC3A0}" destId="{805B0410-ED11-4E03-A4BB-1513411EE3D7}" srcOrd="0" destOrd="0" presId="urn:microsoft.com/office/officeart/2018/2/layout/IconCircleList"/>
    <dgm:cxn modelId="{7A1FDBC3-04FC-4077-8568-C0B2501F6131}" srcId="{22F8467E-9A2B-49FC-AE0B-15F1057BC3A0}" destId="{3E6DBDFE-AD2E-4F01-A247-35F09E291960}" srcOrd="1" destOrd="0" parTransId="{650D93EB-F6F1-446D-AA82-AE0CD69F9FD7}" sibTransId="{72536EF6-A470-4A9D-9AA4-B527E5F1833D}"/>
    <dgm:cxn modelId="{E58D98ED-5373-4DA6-8FA9-6088D68FC06F}" srcId="{22F8467E-9A2B-49FC-AE0B-15F1057BC3A0}" destId="{E63D2A2D-BAC6-4ED5-B1E3-9F27C856D902}" srcOrd="0" destOrd="0" parTransId="{1B7EEF3C-ADD7-4E31-ADDE-B06D2DE79242}" sibTransId="{92337736-A21B-4700-8566-D1B01499E504}"/>
    <dgm:cxn modelId="{501232F2-2841-4F0A-9AE7-99A5215AAC2E}" type="presOf" srcId="{92337736-A21B-4700-8566-D1B01499E504}" destId="{1E4500AE-9B1B-4718-90F2-39CF4F65A79E}" srcOrd="0" destOrd="0" presId="urn:microsoft.com/office/officeart/2018/2/layout/IconCircleList"/>
    <dgm:cxn modelId="{7E6C0AF6-1865-4B92-90F0-6FDF2D1925BA}" type="presOf" srcId="{3E6DBDFE-AD2E-4F01-A247-35F09E291960}" destId="{815B58B4-F83B-4475-A793-445D0474D518}" srcOrd="0" destOrd="0" presId="urn:microsoft.com/office/officeart/2018/2/layout/IconCircleList"/>
    <dgm:cxn modelId="{15B74562-07ED-42B5-BD8F-5D9C4709E14A}" type="presParOf" srcId="{805B0410-ED11-4E03-A4BB-1513411EE3D7}" destId="{413941AC-5081-4F61-8BE8-191831EE5417}" srcOrd="0" destOrd="0" presId="urn:microsoft.com/office/officeart/2018/2/layout/IconCircleList"/>
    <dgm:cxn modelId="{8DF546E8-7CA1-475D-B980-B9943789F7E0}" type="presParOf" srcId="{413941AC-5081-4F61-8BE8-191831EE5417}" destId="{5E62979C-64BF-4708-9F31-821BC65F2226}" srcOrd="0" destOrd="0" presId="urn:microsoft.com/office/officeart/2018/2/layout/IconCircleList"/>
    <dgm:cxn modelId="{A8D5C912-21E4-44C5-BB50-14385BAC49C5}" type="presParOf" srcId="{5E62979C-64BF-4708-9F31-821BC65F2226}" destId="{BE4C6783-C480-4D97-AB38-AB31F5419032}" srcOrd="0" destOrd="0" presId="urn:microsoft.com/office/officeart/2018/2/layout/IconCircleList"/>
    <dgm:cxn modelId="{949252B5-DFC9-4208-A18E-F034110F59A6}" type="presParOf" srcId="{5E62979C-64BF-4708-9F31-821BC65F2226}" destId="{E12B5105-5464-40BC-A9F4-F8CE1A6C17DA}" srcOrd="1" destOrd="0" presId="urn:microsoft.com/office/officeart/2018/2/layout/IconCircleList"/>
    <dgm:cxn modelId="{73C3562F-4C9E-4A2F-B277-B54EB9D38215}" type="presParOf" srcId="{5E62979C-64BF-4708-9F31-821BC65F2226}" destId="{5325CD6E-3916-417E-8236-F5A9B2B61413}" srcOrd="2" destOrd="0" presId="urn:microsoft.com/office/officeart/2018/2/layout/IconCircleList"/>
    <dgm:cxn modelId="{93C96028-0725-443D-A2E8-50A4BCB26079}" type="presParOf" srcId="{5E62979C-64BF-4708-9F31-821BC65F2226}" destId="{D7C7A9E6-51D3-4228-9FCA-33B1ACCDF01A}" srcOrd="3" destOrd="0" presId="urn:microsoft.com/office/officeart/2018/2/layout/IconCircleList"/>
    <dgm:cxn modelId="{5AF0EBD6-7607-4F94-BB1D-33B319BF0226}" type="presParOf" srcId="{413941AC-5081-4F61-8BE8-191831EE5417}" destId="{1E4500AE-9B1B-4718-90F2-39CF4F65A79E}" srcOrd="1" destOrd="0" presId="urn:microsoft.com/office/officeart/2018/2/layout/IconCircleList"/>
    <dgm:cxn modelId="{765BE422-B3BC-4821-B27B-ADB4A3856085}" type="presParOf" srcId="{413941AC-5081-4F61-8BE8-191831EE5417}" destId="{95D29E6E-A879-4A4E-93C9-1F2C1AA4BB1A}" srcOrd="2" destOrd="0" presId="urn:microsoft.com/office/officeart/2018/2/layout/IconCircleList"/>
    <dgm:cxn modelId="{B2FC0FE1-1520-4B70-A125-EAB4A5FCF374}" type="presParOf" srcId="{95D29E6E-A879-4A4E-93C9-1F2C1AA4BB1A}" destId="{3FDB0130-1BA7-450B-95B7-63C5D806B144}" srcOrd="0" destOrd="0" presId="urn:microsoft.com/office/officeart/2018/2/layout/IconCircleList"/>
    <dgm:cxn modelId="{F3AAE234-ED88-47C0-82F1-8D5F5EE0F8C4}" type="presParOf" srcId="{95D29E6E-A879-4A4E-93C9-1F2C1AA4BB1A}" destId="{FC7A7EF4-C60F-48AE-A9A8-C090EE074A4D}" srcOrd="1" destOrd="0" presId="urn:microsoft.com/office/officeart/2018/2/layout/IconCircleList"/>
    <dgm:cxn modelId="{8BD25369-AD03-4340-AFEC-8A602184A7EF}" type="presParOf" srcId="{95D29E6E-A879-4A4E-93C9-1F2C1AA4BB1A}" destId="{FB9DBD69-74C7-4300-9E11-41E23B176840}" srcOrd="2" destOrd="0" presId="urn:microsoft.com/office/officeart/2018/2/layout/IconCircleList"/>
    <dgm:cxn modelId="{F8390984-7EAF-4331-8704-A843BFFC83D0}" type="presParOf" srcId="{95D29E6E-A879-4A4E-93C9-1F2C1AA4BB1A}" destId="{815B58B4-F83B-4475-A793-445D0474D518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BD7DB7-0077-4F9B-B0AF-C6D4DCBB8E2D}">
      <dsp:nvSpPr>
        <dsp:cNvPr id="0" name=""/>
        <dsp:cNvSpPr/>
      </dsp:nvSpPr>
      <dsp:spPr>
        <a:xfrm>
          <a:off x="947201" y="818755"/>
          <a:ext cx="1451800" cy="1451800"/>
        </a:xfrm>
        <a:prstGeom prst="rect">
          <a:avLst/>
        </a:prstGeom>
        <a:blipFill>
          <a:blip xmlns:r="http://schemas.openxmlformats.org/officeDocument/2006/relationships" r:embed="rId1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25CFAF-7325-4465-B6F2-0EA6FDC53416}">
      <dsp:nvSpPr>
        <dsp:cNvPr id="0" name=""/>
        <dsp:cNvSpPr/>
      </dsp:nvSpPr>
      <dsp:spPr>
        <a:xfrm>
          <a:off x="59990" y="2654049"/>
          <a:ext cx="322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</a:rPr>
            <a:t>Annual Comprehensive Financial Report (ACFR)</a:t>
          </a:r>
        </a:p>
      </dsp:txBody>
      <dsp:txXfrm>
        <a:off x="59990" y="2654049"/>
        <a:ext cx="3226223" cy="720000"/>
      </dsp:txXfrm>
    </dsp:sp>
    <dsp:sp modelId="{E1798E3D-F9C9-47D6-A925-5C22BF34FF3E}">
      <dsp:nvSpPr>
        <dsp:cNvPr id="0" name=""/>
        <dsp:cNvSpPr/>
      </dsp:nvSpPr>
      <dsp:spPr>
        <a:xfrm>
          <a:off x="4738014" y="818755"/>
          <a:ext cx="1451800" cy="1451800"/>
        </a:xfrm>
        <a:prstGeom prst="rect">
          <a:avLst/>
        </a:prstGeom>
        <a:blipFill>
          <a:blip xmlns:r="http://schemas.openxmlformats.org/officeDocument/2006/relationships"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690989-E10B-4478-849D-9B876BA8C32C}">
      <dsp:nvSpPr>
        <dsp:cNvPr id="0" name=""/>
        <dsp:cNvSpPr/>
      </dsp:nvSpPr>
      <dsp:spPr>
        <a:xfrm>
          <a:off x="3850802" y="2654049"/>
          <a:ext cx="322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</a:rPr>
            <a:t>Statewide Cost Allocation Plan (SWCAP)</a:t>
          </a:r>
        </a:p>
      </dsp:txBody>
      <dsp:txXfrm>
        <a:off x="3850802" y="2654049"/>
        <a:ext cx="3226223" cy="720000"/>
      </dsp:txXfrm>
    </dsp:sp>
    <dsp:sp modelId="{74F821BA-35C6-4A93-8140-4F753F695F30}">
      <dsp:nvSpPr>
        <dsp:cNvPr id="0" name=""/>
        <dsp:cNvSpPr/>
      </dsp:nvSpPr>
      <dsp:spPr>
        <a:xfrm>
          <a:off x="8528826" y="818755"/>
          <a:ext cx="1451800" cy="1451800"/>
        </a:xfrm>
        <a:prstGeom prst="rect">
          <a:avLst/>
        </a:prstGeom>
        <a:blipFill>
          <a:blip xmlns:r="http://schemas.openxmlformats.org/officeDocument/2006/relationships"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02B70C-7CC7-46BC-9C07-EE68C5303553}">
      <dsp:nvSpPr>
        <dsp:cNvPr id="0" name=""/>
        <dsp:cNvSpPr/>
      </dsp:nvSpPr>
      <dsp:spPr>
        <a:xfrm>
          <a:off x="7641615" y="2654049"/>
          <a:ext cx="322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</a:rPr>
            <a:t>Single Audit</a:t>
          </a:r>
        </a:p>
      </dsp:txBody>
      <dsp:txXfrm>
        <a:off x="7641615" y="2654049"/>
        <a:ext cx="3226223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15F9B7-BD9F-483D-B262-E93B9E5DCBD9}">
      <dsp:nvSpPr>
        <dsp:cNvPr id="0" name=""/>
        <dsp:cNvSpPr/>
      </dsp:nvSpPr>
      <dsp:spPr>
        <a:xfrm>
          <a:off x="2549871" y="1340572"/>
          <a:ext cx="1715410" cy="1715410"/>
        </a:xfrm>
        <a:prstGeom prst="ellipse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B39AD4-31B8-4CEC-AB71-2A911DA35874}">
      <dsp:nvSpPr>
        <dsp:cNvPr id="0" name=""/>
        <dsp:cNvSpPr/>
      </dsp:nvSpPr>
      <dsp:spPr>
        <a:xfrm>
          <a:off x="2910108" y="1700808"/>
          <a:ext cx="994938" cy="99493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AE9B3E-BF16-4D5C-B2AA-321F175A110A}">
      <dsp:nvSpPr>
        <dsp:cNvPr id="0" name=""/>
        <dsp:cNvSpPr/>
      </dsp:nvSpPr>
      <dsp:spPr>
        <a:xfrm>
          <a:off x="4632870" y="1340572"/>
          <a:ext cx="4043468" cy="1715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July 31</a:t>
          </a:r>
          <a:r>
            <a:rPr lang="en-US" sz="2400" kern="1200" baseline="30000" dirty="0">
              <a:solidFill>
                <a:schemeClr val="tx1"/>
              </a:solidFill>
            </a:rPr>
            <a:t>st</a:t>
          </a:r>
          <a:r>
            <a:rPr lang="en-US" sz="2400" kern="1200" dirty="0">
              <a:solidFill>
                <a:schemeClr val="tx1"/>
              </a:solidFill>
            </a:rPr>
            <a:t>  ALL closing books</a:t>
          </a:r>
        </a:p>
      </dsp:txBody>
      <dsp:txXfrm>
        <a:off x="4632870" y="1340572"/>
        <a:ext cx="4043468" cy="17154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15F9B7-BD9F-483D-B262-E93B9E5DCBD9}">
      <dsp:nvSpPr>
        <dsp:cNvPr id="0" name=""/>
        <dsp:cNvSpPr/>
      </dsp:nvSpPr>
      <dsp:spPr>
        <a:xfrm>
          <a:off x="33196" y="347147"/>
          <a:ext cx="1477422" cy="1477422"/>
        </a:xfrm>
        <a:prstGeom prst="ellipse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B39AD4-31B8-4CEC-AB71-2A911DA35874}">
      <dsp:nvSpPr>
        <dsp:cNvPr id="0" name=""/>
        <dsp:cNvSpPr/>
      </dsp:nvSpPr>
      <dsp:spPr>
        <a:xfrm>
          <a:off x="343454" y="657406"/>
          <a:ext cx="856905" cy="85690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AE9B3E-BF16-4D5C-B2AA-321F175A110A}">
      <dsp:nvSpPr>
        <dsp:cNvPr id="0" name=""/>
        <dsp:cNvSpPr/>
      </dsp:nvSpPr>
      <dsp:spPr>
        <a:xfrm>
          <a:off x="1827209" y="347147"/>
          <a:ext cx="3482496" cy="1477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July 31</a:t>
          </a:r>
          <a:r>
            <a:rPr lang="en-US" sz="2400" kern="1200" baseline="30000" dirty="0">
              <a:solidFill>
                <a:schemeClr val="tx1"/>
              </a:solidFill>
            </a:rPr>
            <a:t>st</a:t>
          </a:r>
          <a:r>
            <a:rPr lang="en-US" sz="2400" kern="1200" dirty="0">
              <a:solidFill>
                <a:schemeClr val="tx1"/>
              </a:solidFill>
            </a:rPr>
            <a:t>  SEFA closing books</a:t>
          </a:r>
        </a:p>
      </dsp:txBody>
      <dsp:txXfrm>
        <a:off x="1827209" y="347147"/>
        <a:ext cx="3482496" cy="1477422"/>
      </dsp:txXfrm>
    </dsp:sp>
    <dsp:sp modelId="{C4ADB035-971A-4868-AE5B-C748539C172E}">
      <dsp:nvSpPr>
        <dsp:cNvPr id="0" name=""/>
        <dsp:cNvSpPr/>
      </dsp:nvSpPr>
      <dsp:spPr>
        <a:xfrm>
          <a:off x="5916504" y="347147"/>
          <a:ext cx="1477422" cy="1477422"/>
        </a:xfrm>
        <a:prstGeom prst="ellipse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42216D-F438-4036-9A0A-BB95D680CCE5}">
      <dsp:nvSpPr>
        <dsp:cNvPr id="0" name=""/>
        <dsp:cNvSpPr/>
      </dsp:nvSpPr>
      <dsp:spPr>
        <a:xfrm>
          <a:off x="6226763" y="657406"/>
          <a:ext cx="856905" cy="85690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DBF8DB-3D29-48C2-A739-3AF96A978D5D}">
      <dsp:nvSpPr>
        <dsp:cNvPr id="0" name=""/>
        <dsp:cNvSpPr/>
      </dsp:nvSpPr>
      <dsp:spPr>
        <a:xfrm>
          <a:off x="7710518" y="347147"/>
          <a:ext cx="3482496" cy="1477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September 15</a:t>
          </a:r>
          <a:r>
            <a:rPr lang="en-US" sz="2400" kern="1200" baseline="30000" dirty="0">
              <a:solidFill>
                <a:schemeClr val="tx1"/>
              </a:solidFill>
            </a:rPr>
            <a:t>th</a:t>
          </a:r>
          <a:r>
            <a:rPr lang="en-US" sz="2400" kern="1200" dirty="0">
              <a:solidFill>
                <a:schemeClr val="tx1"/>
              </a:solidFill>
            </a:rPr>
            <a:t> draft financials  </a:t>
          </a:r>
        </a:p>
      </dsp:txBody>
      <dsp:txXfrm>
        <a:off x="7710518" y="347147"/>
        <a:ext cx="3482496" cy="1477422"/>
      </dsp:txXfrm>
    </dsp:sp>
    <dsp:sp modelId="{E7BFC804-852C-4BA9-AF0A-26CD39FA24B6}">
      <dsp:nvSpPr>
        <dsp:cNvPr id="0" name=""/>
        <dsp:cNvSpPr/>
      </dsp:nvSpPr>
      <dsp:spPr>
        <a:xfrm>
          <a:off x="33196" y="2571985"/>
          <a:ext cx="1477422" cy="1477422"/>
        </a:xfrm>
        <a:prstGeom prst="ellipse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C2DB69-B00A-4F65-99DE-9F1B0AF8CC60}">
      <dsp:nvSpPr>
        <dsp:cNvPr id="0" name=""/>
        <dsp:cNvSpPr/>
      </dsp:nvSpPr>
      <dsp:spPr>
        <a:xfrm>
          <a:off x="343454" y="2882244"/>
          <a:ext cx="856905" cy="85690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5185E3-DC59-4879-B0C3-004775FC1172}">
      <dsp:nvSpPr>
        <dsp:cNvPr id="0" name=""/>
        <dsp:cNvSpPr/>
      </dsp:nvSpPr>
      <dsp:spPr>
        <a:xfrm>
          <a:off x="1907028" y="2624241"/>
          <a:ext cx="3482496" cy="1477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September 15</a:t>
          </a:r>
          <a:r>
            <a:rPr lang="en-US" sz="2400" kern="1200" baseline="30000" dirty="0">
              <a:solidFill>
                <a:schemeClr val="tx1"/>
              </a:solidFill>
            </a:rPr>
            <a:t>th</a:t>
          </a:r>
          <a:r>
            <a:rPr lang="en-US" sz="2400" kern="1200" dirty="0">
              <a:solidFill>
                <a:schemeClr val="tx1"/>
              </a:solidFill>
            </a:rPr>
            <a:t> ALL other closing book forms</a:t>
          </a:r>
        </a:p>
      </dsp:txBody>
      <dsp:txXfrm>
        <a:off x="1907028" y="2624241"/>
        <a:ext cx="3482496" cy="1477422"/>
      </dsp:txXfrm>
    </dsp:sp>
    <dsp:sp modelId="{976F390D-8B3C-4F56-8448-D9B1E2492893}">
      <dsp:nvSpPr>
        <dsp:cNvPr id="0" name=""/>
        <dsp:cNvSpPr/>
      </dsp:nvSpPr>
      <dsp:spPr>
        <a:xfrm>
          <a:off x="5916504" y="2571985"/>
          <a:ext cx="1477422" cy="1477422"/>
        </a:xfrm>
        <a:prstGeom prst="ellipse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04CBA2-14EE-4C41-9CC9-8C11C6E5C0F4}">
      <dsp:nvSpPr>
        <dsp:cNvPr id="0" name=""/>
        <dsp:cNvSpPr/>
      </dsp:nvSpPr>
      <dsp:spPr>
        <a:xfrm>
          <a:off x="6226763" y="2882244"/>
          <a:ext cx="856905" cy="85690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7C5CCB-553E-4E7E-AEFD-DF102DEB97A1}">
      <dsp:nvSpPr>
        <dsp:cNvPr id="0" name=""/>
        <dsp:cNvSpPr/>
      </dsp:nvSpPr>
      <dsp:spPr>
        <a:xfrm>
          <a:off x="7710518" y="2571985"/>
          <a:ext cx="3482496" cy="1477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October 15</a:t>
          </a:r>
          <a:r>
            <a:rPr lang="en-US" sz="2400" kern="1200" baseline="30000" dirty="0">
              <a:solidFill>
                <a:schemeClr val="tx1"/>
              </a:solidFill>
            </a:rPr>
            <a:t>th</a:t>
          </a:r>
          <a:r>
            <a:rPr lang="en-US" sz="2400" kern="1200" dirty="0">
              <a:solidFill>
                <a:schemeClr val="tx1"/>
              </a:solidFill>
            </a:rPr>
            <a:t> final financials</a:t>
          </a:r>
        </a:p>
      </dsp:txBody>
      <dsp:txXfrm>
        <a:off x="7710518" y="2571985"/>
        <a:ext cx="3482496" cy="14774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D75D96-97B9-4F55-8E64-EB7BB8427233}">
      <dsp:nvSpPr>
        <dsp:cNvPr id="0" name=""/>
        <dsp:cNvSpPr/>
      </dsp:nvSpPr>
      <dsp:spPr>
        <a:xfrm>
          <a:off x="2169914" y="609471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lum bright="-2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2EDB06-C13F-41BD-A8AA-3F497D1763E3}">
      <dsp:nvSpPr>
        <dsp:cNvPr id="0" name=""/>
        <dsp:cNvSpPr/>
      </dsp:nvSpPr>
      <dsp:spPr>
        <a:xfrm>
          <a:off x="765914" y="2249347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200" kern="1200" dirty="0"/>
            <a:t>Structural Reorganization</a:t>
          </a:r>
        </a:p>
      </dsp:txBody>
      <dsp:txXfrm>
        <a:off x="765914" y="2249347"/>
        <a:ext cx="4320000" cy="648000"/>
      </dsp:txXfrm>
    </dsp:sp>
    <dsp:sp modelId="{4C8D0C47-1511-478D-AAED-7531D646DFC7}">
      <dsp:nvSpPr>
        <dsp:cNvPr id="0" name=""/>
        <dsp:cNvSpPr/>
      </dsp:nvSpPr>
      <dsp:spPr>
        <a:xfrm>
          <a:off x="765914" y="2956824"/>
          <a:ext cx="4320000" cy="626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Restructuring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Unified Framework</a:t>
          </a:r>
        </a:p>
      </dsp:txBody>
      <dsp:txXfrm>
        <a:off x="765914" y="2956824"/>
        <a:ext cx="4320000" cy="626508"/>
      </dsp:txXfrm>
    </dsp:sp>
    <dsp:sp modelId="{AC6AF151-20DA-4E3C-8492-75471673F091}">
      <dsp:nvSpPr>
        <dsp:cNvPr id="0" name=""/>
        <dsp:cNvSpPr/>
      </dsp:nvSpPr>
      <dsp:spPr>
        <a:xfrm>
          <a:off x="7218199" y="560422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A09837-A7DE-48E2-944B-692D117DF076}">
      <dsp:nvSpPr>
        <dsp:cNvPr id="0" name=""/>
        <dsp:cNvSpPr/>
      </dsp:nvSpPr>
      <dsp:spPr>
        <a:xfrm>
          <a:off x="5841914" y="2249347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200" kern="1200"/>
            <a:t>Process Modernization </a:t>
          </a:r>
        </a:p>
      </dsp:txBody>
      <dsp:txXfrm>
        <a:off x="5841914" y="2249347"/>
        <a:ext cx="4320000" cy="648000"/>
      </dsp:txXfrm>
    </dsp:sp>
    <dsp:sp modelId="{D1AEDC5C-D339-4C1B-93E2-9529937504FD}">
      <dsp:nvSpPr>
        <dsp:cNvPr id="0" name=""/>
        <dsp:cNvSpPr/>
      </dsp:nvSpPr>
      <dsp:spPr>
        <a:xfrm>
          <a:off x="5841914" y="2956824"/>
          <a:ext cx="4320000" cy="626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Digitizing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Simplifying</a:t>
          </a:r>
        </a:p>
      </dsp:txBody>
      <dsp:txXfrm>
        <a:off x="5841914" y="2956824"/>
        <a:ext cx="4320000" cy="6265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4C6783-C480-4D97-AB38-AB31F5419032}">
      <dsp:nvSpPr>
        <dsp:cNvPr id="0" name=""/>
        <dsp:cNvSpPr/>
      </dsp:nvSpPr>
      <dsp:spPr>
        <a:xfrm>
          <a:off x="282221" y="1410409"/>
          <a:ext cx="1371985" cy="1371985"/>
        </a:xfrm>
        <a:prstGeom prst="ellipse">
          <a:avLst/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2B5105-5464-40BC-A9F4-F8CE1A6C17DA}">
      <dsp:nvSpPr>
        <dsp:cNvPr id="0" name=""/>
        <dsp:cNvSpPr/>
      </dsp:nvSpPr>
      <dsp:spPr>
        <a:xfrm>
          <a:off x="570337" y="1698526"/>
          <a:ext cx="795751" cy="7957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C7A9E6-51D3-4228-9FCA-33B1ACCDF01A}">
      <dsp:nvSpPr>
        <dsp:cNvPr id="0" name=""/>
        <dsp:cNvSpPr/>
      </dsp:nvSpPr>
      <dsp:spPr>
        <a:xfrm>
          <a:off x="1948202" y="1410409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Outside Cash</a:t>
          </a:r>
        </a:p>
      </dsp:txBody>
      <dsp:txXfrm>
        <a:off x="1948202" y="1410409"/>
        <a:ext cx="3233964" cy="1371985"/>
      </dsp:txXfrm>
    </dsp:sp>
    <dsp:sp modelId="{3FDB0130-1BA7-450B-95B7-63C5D806B144}">
      <dsp:nvSpPr>
        <dsp:cNvPr id="0" name=""/>
        <dsp:cNvSpPr/>
      </dsp:nvSpPr>
      <dsp:spPr>
        <a:xfrm>
          <a:off x="5745661" y="1410409"/>
          <a:ext cx="1371985" cy="1371985"/>
        </a:xfrm>
        <a:prstGeom prst="ellipse">
          <a:avLst/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7A7EF4-C60F-48AE-A9A8-C090EE074A4D}">
      <dsp:nvSpPr>
        <dsp:cNvPr id="0" name=""/>
        <dsp:cNvSpPr/>
      </dsp:nvSpPr>
      <dsp:spPr>
        <a:xfrm>
          <a:off x="6033778" y="1698526"/>
          <a:ext cx="795751" cy="7957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5B58B4-F83B-4475-A793-445D0474D518}">
      <dsp:nvSpPr>
        <dsp:cNvPr id="0" name=""/>
        <dsp:cNvSpPr/>
      </dsp:nvSpPr>
      <dsp:spPr>
        <a:xfrm>
          <a:off x="7411643" y="1410409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Due To/ Due From</a:t>
          </a:r>
        </a:p>
      </dsp:txBody>
      <dsp:txXfrm>
        <a:off x="7411643" y="1410409"/>
        <a:ext cx="3233964" cy="13719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B1440-D9D3-4650-8D7E-64C8E61BCF4C}" type="datetimeFigureOut">
              <a:rPr lang="en-US" smtClean="0"/>
              <a:t>6/29/2026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4E4400-6263-42A9-835D-5EF183559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33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E4400-6263-42A9-835D-5EF1835592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79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E4400-6263-42A9-835D-5EF18355925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37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E4400-6263-42A9-835D-5EF18355925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107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E4400-6263-42A9-835D-5EF18355925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123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E4400-6263-42A9-835D-5EF18355925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861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E4400-6263-42A9-835D-5EF18355925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6676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8364DE-A002-AF35-F363-477AD9411B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05E7D5-30A4-0755-E0A7-466AC6E5D3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9AC759-7498-D090-D1B0-7C98ED0CD6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253EB3-4FA6-10AE-C7CF-9E765C4354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E4400-6263-42A9-835D-5EF18355925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9085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011317-12A4-D7FD-D8B7-22373F5709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2D0041-B687-75BE-6F68-4A40D1CDF5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F839C5-F83A-45AD-C531-B70CEA02C5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6999D0-4842-3897-E919-7D2105CDEF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E4400-6263-42A9-835D-5EF18355925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4004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E4400-6263-42A9-835D-5EF18355925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0245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E4400-6263-42A9-835D-5EF18355925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36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E4400-6263-42A9-835D-5EF18355925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71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E4400-6263-42A9-835D-5EF1835592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3379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50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endParaRPr lang="en-US" sz="1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E4400-6263-42A9-835D-5EF18355925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800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E4400-6263-42A9-835D-5EF1835592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996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E4400-6263-42A9-835D-5EF1835592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732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E4400-6263-42A9-835D-5EF1835592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148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E4400-6263-42A9-835D-5EF1835592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86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E4400-6263-42A9-835D-5EF1835592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16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E4400-6263-42A9-835D-5EF18355925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96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E4400-6263-42A9-835D-5EF18355925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86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DFB81-774C-675A-7ADC-7951D0BE85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1DB6F5-BF47-95FF-3C17-8E0184488B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4FA589-6F79-5DFE-2AE5-B784784B2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881D8-C619-4E99-A23D-06579518D8F7}" type="datetimeFigureOut">
              <a:rPr lang="en-US" smtClean="0"/>
              <a:t>6/29/2026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E120C-F95C-5A51-730E-3BF08E788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21370-D6F0-DF0C-FE67-9EE925905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716DF-8965-470D-A415-8E2941E11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21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68D51-419F-F6F2-F18C-0FAE557C3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8FC9EE-D834-39BC-FAFB-BD7ED9E6A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6D6900-2255-0998-BBF9-750A27D59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881D8-C619-4E99-A23D-06579518D8F7}" type="datetimeFigureOut">
              <a:rPr lang="en-US" smtClean="0"/>
              <a:t>6/29/2026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C348E-6C8F-66C6-5555-F32EC0E38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D460A-24A9-E320-2778-9F2424B68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716DF-8965-470D-A415-8E2941E11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45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F354DE-83B9-CC0E-5B9C-F5222B4B8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A52AF3-535E-814B-504F-D45A16750D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C47156-2954-014A-BE86-2AE9D3456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881D8-C619-4E99-A23D-06579518D8F7}" type="datetimeFigureOut">
              <a:rPr lang="en-US" smtClean="0"/>
              <a:t>6/29/2026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8029EB-820C-82E6-B64D-70BEC3687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3FC69B-5154-3C2D-12DC-70524331F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716DF-8965-470D-A415-8E2941E11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955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C1D78-E86D-9A68-0EBC-096ED9499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7DE40-975B-304D-415B-14EBB67FB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70DD0E-1488-F6B6-1513-AF7B44D06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881D8-C619-4E99-A23D-06579518D8F7}" type="datetimeFigureOut">
              <a:rPr lang="en-US" smtClean="0"/>
              <a:t>6/29/2026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40F78-09B9-BC42-2494-37BF86DFA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F3BE1B-56C0-9915-610B-74B2785FE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716DF-8965-470D-A415-8E2941E11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7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936ED-BC0C-12BF-A17D-38B9E1569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7882F2-900F-70D4-9C2B-43A8C63C9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D59D07-FA56-7BDE-063E-7E7CE188E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881D8-C619-4E99-A23D-06579518D8F7}" type="datetimeFigureOut">
              <a:rPr lang="en-US" smtClean="0"/>
              <a:t>6/29/2026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D955F-B0A8-462D-D635-AF5B0A06C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8EFB5-6DF0-DA01-D8D2-5416D71C7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716DF-8965-470D-A415-8E2941E11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16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63A4E-76E2-391E-0729-F827F6631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F644B-D505-6638-0F02-CB0E48571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CF9152-3D47-D37A-3735-6A02E6953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6C3976-6C02-9A6D-A510-4654329C7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881D8-C619-4E99-A23D-06579518D8F7}" type="datetimeFigureOut">
              <a:rPr lang="en-US" smtClean="0"/>
              <a:t>6/29/2026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5595D9-FCC0-2D91-0D71-7C45764E9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31A1F6-B54D-A513-0EEF-B77E94C3C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716DF-8965-470D-A415-8E2941E11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876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EE7AB-ECD9-29A7-879D-5F0320298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718FCF-A2FB-FF1C-BF8A-EA1E84B1C2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ADEE78-2B16-6DBA-6E01-445884DC9A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FC49E6-B8D9-EBEC-A34D-9DB67F12D8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C3DBA5-DC34-A12F-8940-DBDA0A56AB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64FFF0-F567-EA13-34EC-D35E83151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881D8-C619-4E99-A23D-06579518D8F7}" type="datetimeFigureOut">
              <a:rPr lang="en-US" smtClean="0"/>
              <a:t>6/29/2026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CDF8A7-CCA6-4C47-85CB-BE69801B3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435F81-717B-00A3-1712-A80F265C0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716DF-8965-470D-A415-8E2941E11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09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C0EEC-4EBA-8E19-7CAE-B9E8A1B1E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989D2D-F67A-911A-646E-BADA18829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881D8-C619-4E99-A23D-06579518D8F7}" type="datetimeFigureOut">
              <a:rPr lang="en-US" smtClean="0"/>
              <a:t>6/29/2026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83DB88-61DB-D207-C7B9-5E36D2AB0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C9BC0A-6554-195E-0FF4-CCE55ADE5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716DF-8965-470D-A415-8E2941E11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389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38E703-C02B-E7E2-C2BB-7D2B4349B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881D8-C619-4E99-A23D-06579518D8F7}" type="datetimeFigureOut">
              <a:rPr lang="en-US" smtClean="0"/>
              <a:t>6/29/2026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D930D4-3BB2-C10C-2988-170A00AA1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FDC32A-5873-510B-177C-610D6A1DD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716DF-8965-470D-A415-8E2941E11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115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2982F-3520-F176-84AD-DF971A882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4915F-28B2-3F37-01BB-62D87E818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CABB1F-7056-B8C4-9B6A-B71AD7594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A8BF61-4398-76D4-C444-E93284B37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881D8-C619-4E99-A23D-06579518D8F7}" type="datetimeFigureOut">
              <a:rPr lang="en-US" smtClean="0"/>
              <a:t>6/29/2026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79A816-B1E4-0B54-0373-1E5A6A3B8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6C36A1-7E2B-5A33-A023-2722F9D35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716DF-8965-470D-A415-8E2941E11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666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AE31F-46BC-6336-B918-5EC3BC765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A3BE83-F64B-B53D-52A1-63F0B24866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E9F6CA-FBCA-8DD2-A0FF-5B6908E4B5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F2D3EF-BE92-ACCB-760E-6E3DFAA09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881D8-C619-4E99-A23D-06579518D8F7}" type="datetimeFigureOut">
              <a:rPr lang="en-US" smtClean="0"/>
              <a:t>6/29/2026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130D20-F65E-D53C-D764-1E9C2110C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F94F3F-D4C3-64BB-6D70-7070C061C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716DF-8965-470D-A415-8E2941E11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812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-80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87ECE1-1B6D-A563-9F44-523321ACA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776A67-F471-B099-1B31-821AFA92C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8F0535-C4B4-FC98-0D5B-101417DD29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D881D8-C619-4E99-A23D-06579518D8F7}" type="datetimeFigureOut">
              <a:rPr lang="en-US" smtClean="0"/>
              <a:t>6/29/2026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2D010-02A0-0821-B938-A4B7054642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BD4E6-842D-361B-C553-A23C5859A7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3716DF-8965-470D-A415-8E2941E11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75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wv.gov/closing-book-process-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app.wdesk.com/a/w_f268d023f9044a12a27dc92aee1b7971/spreadsheet/c904dffc037f45d38bd201030058adba/-1/sheet/1102aba7b67a4053b47f0889eb9eda0b" TargetMode="Externa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hyperlink" Target="mailto:FARSclosingbook@wv.gov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chabell.org/2019/09/5-questions-everyones-asking-about-microservices-question5.html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A996B5-0A46-86FE-DFBA-CC40F8243B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6865" y="818984"/>
            <a:ext cx="6596245" cy="3268520"/>
          </a:xfrm>
        </p:spPr>
        <p:txBody>
          <a:bodyPr>
            <a:normAutofit/>
          </a:bodyPr>
          <a:lstStyle/>
          <a:p>
            <a:pPr algn="r"/>
            <a:r>
              <a:rPr lang="en-US" sz="4800" dirty="0">
                <a:solidFill>
                  <a:srgbClr val="FFFFFF"/>
                </a:solidFill>
              </a:rPr>
              <a:t>ACFR and Single Audit Closing Process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9D5104-CAF0-7007-B8CD-BAA6868451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1874" y="4797188"/>
            <a:ext cx="6051236" cy="1241828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Presented by: Alex McDonald, CPA</a:t>
            </a:r>
          </a:p>
          <a:p>
            <a:pPr algn="r"/>
            <a:r>
              <a:rPr lang="en-US" dirty="0">
                <a:solidFill>
                  <a:srgbClr val="FFFFFF"/>
                </a:solidFill>
              </a:rPr>
              <a:t>Deputy Director of Finance / Director of FARS </a:t>
            </a:r>
          </a:p>
          <a:p>
            <a:pPr algn="r"/>
            <a:r>
              <a:rPr lang="en-US" dirty="0">
                <a:solidFill>
                  <a:srgbClr val="FFFFFF"/>
                </a:solidFill>
              </a:rPr>
              <a:t>June 24, 2026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93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71F66F-4747-DF5C-78E3-2910115631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en-US" sz="4800">
                <a:solidFill>
                  <a:srgbClr val="FFFFFF"/>
                </a:solidFill>
              </a:rPr>
              <a:t>Information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592A21-9C2C-880B-C5BF-08D68CED83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r>
              <a:rPr lang="en-US" sz="1700" dirty="0"/>
              <a:t>Can be found on our website: </a:t>
            </a:r>
          </a:p>
          <a:p>
            <a:pPr algn="l"/>
            <a:r>
              <a:rPr lang="en-US" sz="17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https://finance.wv.gov/closing-book-process-0</a:t>
            </a:r>
            <a:endParaRPr lang="en-US" sz="1700" dirty="0">
              <a:solidFill>
                <a:schemeClr val="bg1"/>
              </a:solidFill>
            </a:endParaRPr>
          </a:p>
          <a:p>
            <a:pPr algn="l"/>
            <a:endParaRPr lang="en-US" sz="1700" dirty="0"/>
          </a:p>
          <a:p>
            <a:pPr algn="l"/>
            <a:r>
              <a:rPr lang="en-US" sz="1700" dirty="0"/>
              <a:t>There will be an email with a separate link sent to each department to access closing book forms. </a:t>
            </a:r>
          </a:p>
        </p:txBody>
      </p:sp>
    </p:spTree>
    <p:extLst>
      <p:ext uri="{BB962C8B-B14F-4D97-AF65-F5344CB8AC3E}">
        <p14:creationId xmlns:p14="http://schemas.microsoft.com/office/powerpoint/2010/main" val="2767844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D3C916-FD73-7AA8-6001-B379FC0D3E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821"/>
            <a:ext cx="12295762" cy="693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712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D281F6-1317-87E9-3B44-31DAB86CA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Workiva</a:t>
            </a:r>
          </a:p>
        </p:txBody>
      </p:sp>
      <p:graphicFrame>
        <p:nvGraphicFramePr>
          <p:cNvPr id="18" name="Content Placeholder 3">
            <a:extLst>
              <a:ext uri="{FF2B5EF4-FFF2-40B4-BE49-F238E27FC236}">
                <a16:creationId xmlns:a16="http://schemas.microsoft.com/office/drawing/2014/main" id="{EE6096FF-1C43-140D-6C0C-51EDD73D58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2056720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53874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287C81-E9C5-5351-E943-14078092D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Closing Book Forms	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B16837F-EDED-B272-3D6D-479CFCDFA9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0178432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hlinkClick r:id="rId8"/>
            <a:extLst>
              <a:ext uri="{FF2B5EF4-FFF2-40B4-BE49-F238E27FC236}">
                <a16:creationId xmlns:a16="http://schemas.microsoft.com/office/drawing/2014/main" id="{FA6CDDBC-D49E-7ADB-3732-C0A61CE98551}"/>
              </a:ext>
            </a:extLst>
          </p:cNvPr>
          <p:cNvSpPr txBox="1"/>
          <p:nvPr/>
        </p:nvSpPr>
        <p:spPr>
          <a:xfrm>
            <a:off x="521208" y="5513832"/>
            <a:ext cx="10808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https://app.wdesk.com/a/w_f268d023f9044a12a27dc92aee1b7971/spreadsheet/c904dffc037f45d38bd201030058adba/-1/sheet/1102aba7b67a4053b47f0889eb9eda0b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20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604F10-FDEB-E1E2-1638-77D405655E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587" y="-60937"/>
            <a:ext cx="12449174" cy="682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3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761C8E-7A18-9171-6B9C-ED4CE345B3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425A71-0861-0F63-C4C8-BBF603EEB5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0" y="0"/>
            <a:ext cx="1209559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571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D56689-0D8D-CDE8-188D-A23E433FB0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26A627-91BE-B5A5-ACC2-0D817E8913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338"/>
            <a:ext cx="12192000" cy="678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857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D07252-91C1-C0C3-A8CE-F14C0324F2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A43C2E6-FA6C-9782-204B-4D883B62F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4FDC6E8-690C-7012-430C-D24888F789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2BB3C6C-73CF-8721-3090-E511AE7B4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D82D5F0-8324-9065-9BBB-08B04616D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BA19DE3-2F31-1765-D8D7-DDB5BB49A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17C4AA-B756-4749-6663-D3B239D3D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dirty="0">
                <a:solidFill>
                  <a:schemeClr val="lt1"/>
                </a:solidFill>
              </a:rPr>
              <a:t>Due From/Due To Form</a:t>
            </a:r>
            <a:endParaRPr lang="en-US" sz="40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0EB616-7901-3862-14BD-39B07A0DC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599" y="2318197"/>
            <a:ext cx="9724031" cy="36833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/>
              <a:t>Due From Other Agencies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b="1" dirty="0"/>
              <a:t>Combining Two Previous Forms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b="1" dirty="0"/>
              <a:t> Due From Other State Agencies 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b="1" dirty="0"/>
              <a:t> Due From Component Units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/>
              <a:t>Due To Other Agencies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b="1" dirty="0"/>
              <a:t>Combining Two Previous Forms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b="1" dirty="0"/>
              <a:t>Due To Other State Agencies 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b="1" dirty="0"/>
              <a:t>Due To Component Units</a:t>
            </a:r>
            <a:endParaRPr lang="en-US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91939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1EADBC2-4072-C73D-C9C5-E92035D451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3" y="0"/>
            <a:ext cx="121910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491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82ECE1-6D2C-E70A-14EC-D03DF2DAC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Fixed Assets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545ED-756B-915C-041E-0D2928B07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000" dirty="0"/>
              <a:t>Finalize outstanding documents</a:t>
            </a:r>
          </a:p>
          <a:p>
            <a:r>
              <a:rPr lang="en-US" sz="2000" dirty="0"/>
              <a:t>Held for sale fixed assets</a:t>
            </a:r>
          </a:p>
          <a:p>
            <a:r>
              <a:rPr lang="en-US" sz="2000" dirty="0"/>
              <a:t>Forms</a:t>
            </a:r>
          </a:p>
          <a:p>
            <a:pPr lvl="1"/>
            <a:r>
              <a:rPr lang="en-US" sz="2000" dirty="0"/>
              <a:t>Capital Assets</a:t>
            </a:r>
          </a:p>
          <a:p>
            <a:pPr lvl="1"/>
            <a:r>
              <a:rPr lang="en-US" sz="2000" dirty="0"/>
              <a:t>Construction in Progress</a:t>
            </a:r>
          </a:p>
          <a:p>
            <a:pPr lvl="1"/>
            <a:r>
              <a:rPr lang="en-US" sz="2000" dirty="0"/>
              <a:t>Completed Construction in Progress</a:t>
            </a:r>
          </a:p>
          <a:p>
            <a:pPr lvl="1"/>
            <a:r>
              <a:rPr lang="en-US" sz="2000" dirty="0"/>
              <a:t>Other Assets</a:t>
            </a:r>
          </a:p>
          <a:p>
            <a:pPr lvl="1"/>
            <a:r>
              <a:rPr lang="en-US" sz="2000" dirty="0"/>
              <a:t>Asset Impairment </a:t>
            </a:r>
          </a:p>
          <a:p>
            <a:pPr lvl="1"/>
            <a:r>
              <a:rPr lang="en-US" sz="2000" dirty="0"/>
              <a:t>Certain Asset Retirement</a:t>
            </a:r>
          </a:p>
          <a:p>
            <a:pPr marL="457200" lvl="1" indent="0">
              <a:buNone/>
            </a:pP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25098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721B7E-C169-84CA-81CE-BE43A8B7D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54846BE-22E3-AF51-FE14-A88860FF5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46E57D-AFE0-8B12-18E2-49ECED618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4331D3-C164-8060-16E4-77E04F149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C8DE42-731F-1D3D-2F0B-BC4128AEC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8C45B3-6C5E-174F-368F-D42AB7307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C82B95-1788-DF70-7FB3-D43951B7C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Agenda 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D532A-82FB-D1C0-06BC-2E8013D9D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en-US" sz="2000" dirty="0"/>
              <a:t>Background on the Financial Accounting and Reporting Section</a:t>
            </a:r>
          </a:p>
          <a:p>
            <a:pPr marL="228600" lvl="1">
              <a:spcBef>
                <a:spcPts val="1000"/>
              </a:spcBef>
            </a:pPr>
            <a:r>
              <a:rPr lang="en-US" sz="2000" dirty="0"/>
              <a:t>Deadlines</a:t>
            </a:r>
          </a:p>
          <a:p>
            <a:pPr marL="228600" lvl="1">
              <a:spcBef>
                <a:spcPts val="1000"/>
              </a:spcBef>
            </a:pPr>
            <a:r>
              <a:rPr lang="en-US" sz="2000" dirty="0"/>
              <a:t>FY 2026 GASBs</a:t>
            </a:r>
          </a:p>
          <a:p>
            <a:pPr marL="228600" lvl="1">
              <a:spcBef>
                <a:spcPts val="1000"/>
              </a:spcBef>
            </a:pPr>
            <a:r>
              <a:rPr lang="en-US" sz="2000" dirty="0"/>
              <a:t>Future GASBs</a:t>
            </a:r>
          </a:p>
          <a:p>
            <a:pPr marL="228600" lvl="1">
              <a:spcBef>
                <a:spcPts val="1000"/>
              </a:spcBef>
            </a:pPr>
            <a:r>
              <a:rPr lang="en-US" sz="2000" dirty="0"/>
              <a:t>Filling out the FARS Closing Book Forms</a:t>
            </a:r>
          </a:p>
          <a:p>
            <a:pPr marL="228600" lvl="1">
              <a:spcBef>
                <a:spcPts val="1000"/>
              </a:spcBef>
            </a:pPr>
            <a:r>
              <a:rPr lang="en-US" sz="2000" dirty="0"/>
              <a:t>Questions at the end</a:t>
            </a:r>
          </a:p>
          <a:p>
            <a:pPr marL="228600" lvl="1">
              <a:spcBef>
                <a:spcPts val="1000"/>
              </a:spcBef>
            </a:pPr>
            <a:r>
              <a:rPr lang="en-US" sz="2000" dirty="0"/>
              <a:t>Corey will go over Single Audit Prep in the next session</a:t>
            </a:r>
          </a:p>
          <a:p>
            <a:pPr marL="0" indent="0">
              <a:buNone/>
            </a:pP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082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EE2D78-BF4D-FEC3-40C1-1C5D91B0C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2D1F78F-A3E4-0E26-7FAC-29036BB6F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39CA3FA-C424-9A68-F92C-E4CEE33D4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7368C3E-C7A0-CC61-7BF8-A47B9763A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7B5827D-D49E-F1F5-764A-8756BB4EF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4A2692D-CBE5-FE99-DBD6-10C2E5F08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265BA4-E5A6-96AA-4D35-326E0D98EA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dirty="0">
                <a:solidFill>
                  <a:schemeClr val="lt1"/>
                </a:solidFill>
              </a:rPr>
              <a:t>Workiva FAQ</a:t>
            </a:r>
            <a:endParaRPr lang="en-US" sz="40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EDAD4A-305D-E604-EC70-5ABF8D2756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2145" y="1975104"/>
            <a:ext cx="10479024" cy="37246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Can multiple individuals be in the forms at the same time? Yes</a:t>
            </a: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Can a login be shared? No</a:t>
            </a:r>
          </a:p>
          <a:p>
            <a:pPr marL="457200" indent="-457200" algn="l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Does marking one form as “complete” affect other forms in the packet? No</a:t>
            </a: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When can we expect the forms to be available? Aiming for late June early July</a:t>
            </a:r>
          </a:p>
        </p:txBody>
      </p:sp>
    </p:spTree>
    <p:extLst>
      <p:ext uri="{BB962C8B-B14F-4D97-AF65-F5344CB8AC3E}">
        <p14:creationId xmlns:p14="http://schemas.microsoft.com/office/powerpoint/2010/main" val="11361295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34A366-3547-D629-311B-4C62D8AF3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459807F-B6FA-44D3-9A53-C55B6B56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3587D3-EEEB-6744-9F1C-9549DBBDD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060" y="5279511"/>
            <a:ext cx="9681882" cy="739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Q&amp;A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6AC47C-960D-585D-762F-D60A274D7B1B}"/>
              </a:ext>
            </a:extLst>
          </p:cNvPr>
          <p:cNvSpPr txBox="1"/>
          <p:nvPr/>
        </p:nvSpPr>
        <p:spPr>
          <a:xfrm>
            <a:off x="2426447" y="6019391"/>
            <a:ext cx="7315199" cy="365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Contact us by email: </a:t>
            </a:r>
            <a:r>
              <a:rPr lang="en-US" sz="16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FARSclosingbook@wv.gov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or phone (304) 558-4083.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9AC8990-2F13-68A6-DF5B-AAD37AB611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501" b="26895"/>
          <a:stretch>
            <a:fillRect/>
          </a:stretch>
        </p:blipFill>
        <p:spPr>
          <a:xfrm>
            <a:off x="20" y="8477"/>
            <a:ext cx="12191979" cy="588652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11535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8D9364-9C71-51A6-4FBD-B36078419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F0141335-B229-FA41-E4A1-FB59CCB32B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7CDF315-AB48-1149-9F42-FC3D75226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6165060-7A08-91BB-F3C2-AF7AB7AC9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0E296B6-C485-6F2D-19A5-96FF50727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351276F-8FC4-DB81-0656-71BC954062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0125DC-FC2D-114C-8ADC-74A63F7134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dirty="0">
                <a:solidFill>
                  <a:schemeClr val="lt1"/>
                </a:solidFill>
              </a:rPr>
              <a:t>References</a:t>
            </a:r>
            <a:endParaRPr lang="en-US" sz="40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634A7E-F961-1086-C47D-45D4E00604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599" y="2318197"/>
            <a:ext cx="9724031" cy="36833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Governmental Accounting Standards Board. (2024). </a:t>
            </a:r>
            <a:r>
              <a:rPr lang="en-US" i="1" dirty="0"/>
              <a:t>Financial reporting model improvements</a:t>
            </a:r>
            <a:r>
              <a:rPr lang="en-US" dirty="0"/>
              <a:t>. (GASB Statement No. 103). GASB.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Governmental Accounting Standards Board. (2024). </a:t>
            </a:r>
            <a:r>
              <a:rPr lang="en-US" i="1" dirty="0"/>
              <a:t>Disclosure of certain capital assets</a:t>
            </a:r>
            <a:r>
              <a:rPr lang="en-US" dirty="0"/>
              <a:t>. (GASB Statement No. 104). GASB.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Governmental Accounting Standards Board. (2025). </a:t>
            </a:r>
            <a:r>
              <a:rPr lang="en-US" i="1" dirty="0"/>
              <a:t>Subsequent Events</a:t>
            </a:r>
            <a:r>
              <a:rPr lang="en-US" dirty="0"/>
              <a:t>. (GASB Statement No. 105). GASB.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i="1" dirty="0"/>
              <a:t>Financial accounting and reporting section; comptroller; powers and responsibilities</a:t>
            </a:r>
            <a:r>
              <a:rPr lang="en-US" dirty="0"/>
              <a:t>, </a:t>
            </a:r>
            <a:r>
              <a:rPr lang="en-US" dirty="0" err="1"/>
              <a:t>WVa</a:t>
            </a:r>
            <a:r>
              <a:rPr lang="en-US" dirty="0"/>
              <a:t>. Stat. § 5A-2-33 (1991). 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01920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034583-00E1-00EB-BFA4-409FDF9CFC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EB25AA-A27F-F1F1-388A-75C1E3E35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Financial Accounting &amp; Reporting Section Staff (FARS)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6EAE02-D6A6-65DD-ECDD-878D94C6B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4879" y="1311950"/>
            <a:ext cx="4862447" cy="5546047"/>
          </a:xfrm>
        </p:spPr>
        <p:txBody>
          <a:bodyPr anchor="ctr">
            <a:normAutofit/>
          </a:bodyPr>
          <a:lstStyle/>
          <a:p>
            <a:r>
              <a:rPr lang="en-US" sz="2400" dirty="0"/>
              <a:t>Melody Duke</a:t>
            </a:r>
          </a:p>
          <a:p>
            <a:r>
              <a:rPr lang="en-US" sz="2400" dirty="0"/>
              <a:t>Alex McDonald, CPA </a:t>
            </a:r>
          </a:p>
          <a:p>
            <a:r>
              <a:rPr lang="en-US" sz="2400" dirty="0"/>
              <a:t>Kari Davis</a:t>
            </a:r>
          </a:p>
          <a:p>
            <a:r>
              <a:rPr lang="en-US" sz="2400" dirty="0"/>
              <a:t>Bryan Day</a:t>
            </a:r>
          </a:p>
          <a:p>
            <a:r>
              <a:rPr lang="en-US" sz="2400" dirty="0"/>
              <a:t>Karla Harris, CGFM, CFE</a:t>
            </a:r>
          </a:p>
          <a:p>
            <a:r>
              <a:rPr lang="en-US" sz="2400" dirty="0"/>
              <a:t>John Jones, CPA</a:t>
            </a:r>
          </a:p>
          <a:p>
            <a:r>
              <a:rPr lang="en-US" sz="2400" dirty="0"/>
              <a:t>John Newman</a:t>
            </a:r>
          </a:p>
          <a:p>
            <a:r>
              <a:rPr lang="en-US" sz="2400" dirty="0"/>
              <a:t>Timothy Scites</a:t>
            </a:r>
          </a:p>
          <a:p>
            <a:r>
              <a:rPr lang="en-US" sz="2400" dirty="0"/>
              <a:t>Corey Wade, CGFM</a:t>
            </a:r>
          </a:p>
          <a:p>
            <a:r>
              <a:rPr lang="en-US" sz="2400" dirty="0"/>
              <a:t>Kay Walden, CGFM</a:t>
            </a:r>
          </a:p>
          <a:p>
            <a:r>
              <a:rPr lang="en-US" sz="2400" dirty="0"/>
              <a:t>Maria Yoakum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09989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721358-0DE1-FFDF-9948-98A78B940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Who We Are 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00F17-2D4A-FBEB-3F03-859AACDC5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b="1" dirty="0"/>
              <a:t>WV Code §5A-2-33 Mandate:</a:t>
            </a:r>
            <a:endParaRPr lang="en-US" sz="2000" dirty="0"/>
          </a:p>
          <a:p>
            <a:r>
              <a:rPr lang="en-US" sz="2000" i="1" dirty="0"/>
              <a:t>Issue an annual comprehensive financial report (ACFR) </a:t>
            </a:r>
          </a:p>
          <a:p>
            <a:r>
              <a:rPr lang="en-US" sz="2000" i="1" dirty="0"/>
              <a:t>“Have the general purpose financial statements of the state audited annually by independent certified public accountants.”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B30DAB-60FD-D38B-C9F4-6F92D2F439D3}"/>
              </a:ext>
            </a:extLst>
          </p:cNvPr>
          <p:cNvSpPr txBox="1"/>
          <p:nvPr/>
        </p:nvSpPr>
        <p:spPr>
          <a:xfrm>
            <a:off x="200714" y="6194130"/>
            <a:ext cx="101891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Source: (</a:t>
            </a:r>
            <a:r>
              <a:rPr lang="en-US" i="1" dirty="0"/>
              <a:t>Financial accounting and reporting section; comptroller; powers and responsibilities</a:t>
            </a:r>
            <a:r>
              <a:rPr lang="en-US" dirty="0"/>
              <a:t>, 1991)</a:t>
            </a:r>
          </a:p>
        </p:txBody>
      </p:sp>
    </p:spTree>
    <p:extLst>
      <p:ext uri="{BB962C8B-B14F-4D97-AF65-F5344CB8AC3E}">
        <p14:creationId xmlns:p14="http://schemas.microsoft.com/office/powerpoint/2010/main" val="2188375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F33CE0-26A1-81DB-EE58-F9A500842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8980A06-16A9-7E50-CC97-DC3E5A557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9DFAA6-D28F-68D3-260C-2704F8064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06CE914-8F91-0386-16BC-AFD0F4252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6DC098-0C13-ECED-D179-A943391C71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D0F27DB-FABE-E1F6-2ECF-815841DAD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What We Do</a:t>
            </a:r>
          </a:p>
        </p:txBody>
      </p:sp>
      <p:graphicFrame>
        <p:nvGraphicFramePr>
          <p:cNvPr id="10" name="Text Placeholder 7">
            <a:extLst>
              <a:ext uri="{FF2B5EF4-FFF2-40B4-BE49-F238E27FC236}">
                <a16:creationId xmlns:a16="http://schemas.microsoft.com/office/drawing/2014/main" id="{DB8285BC-6940-DFDC-1B37-5639A99AEE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1295283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9697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08BCDE-2D68-CB8D-AB49-CCF9689B8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E54E2FD-AD5A-E714-9A48-71ECA6ED6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2DAD865-1044-8B1D-D24F-A488CB86B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2D7542C-5151-186E-7A1F-8A51C4089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72DC5D2-1C3E-D5FB-2D09-7AF9AA371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B8D721-5BD0-A7A7-7419-2F5812133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Important Deadlines – Unaudited Agencies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679C9695-51E5-80AF-02E7-69BD915B17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7913838"/>
              </p:ext>
            </p:extLst>
          </p:nvPr>
        </p:nvGraphicFramePr>
        <p:xfrm>
          <a:off x="482894" y="2112579"/>
          <a:ext cx="11226211" cy="4396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49538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AEDE4D-0CEC-EF63-52D4-91F82FE85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Important Deadlines – Audited Agencies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30E66AE7-85F9-7737-1E0C-2D8FE93F64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378412"/>
              </p:ext>
            </p:extLst>
          </p:nvPr>
        </p:nvGraphicFramePr>
        <p:xfrm>
          <a:off x="482894" y="2112579"/>
          <a:ext cx="11226211" cy="4396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61426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2DFEBF-4CA3-0FC3-424F-25866A5515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New GASBs for FY26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DF060-6366-80A5-049C-4BDEE949D1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2667" y="2318197"/>
            <a:ext cx="10502963" cy="29057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114300" algn="l"/>
            <a:r>
              <a:rPr lang="en-US" sz="2000" b="1" dirty="0"/>
              <a:t>GASB 103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sz="1800" dirty="0"/>
              <a:t>It will “improve key components of the financial reporting model to make it more effective for decision making and assessing a government’s accountability.”</a:t>
            </a:r>
          </a:p>
          <a:p>
            <a:pPr marL="114300" algn="l"/>
            <a:endParaRPr lang="en-US" sz="2000" dirty="0"/>
          </a:p>
          <a:p>
            <a:pPr marL="114300" algn="l"/>
            <a:r>
              <a:rPr lang="en-US" sz="2000" b="1" dirty="0"/>
              <a:t>GASB 104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sz="1800" dirty="0"/>
              <a:t>It will provide users “with essential information about certain types of capital assets” 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sz="1800" dirty="0"/>
              <a:t>Capital assets held for sale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976543-C973-1B42-887C-02E7ADF3D013}"/>
              </a:ext>
            </a:extLst>
          </p:cNvPr>
          <p:cNvSpPr txBox="1"/>
          <p:nvPr/>
        </p:nvSpPr>
        <p:spPr>
          <a:xfrm>
            <a:off x="330201" y="5856300"/>
            <a:ext cx="877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Sources: (GASB Statement No. 103, 2024, summary para. 1)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8A49F7-44CB-5029-25D5-86F7E444159C}"/>
              </a:ext>
            </a:extLst>
          </p:cNvPr>
          <p:cNvSpPr txBox="1"/>
          <p:nvPr/>
        </p:nvSpPr>
        <p:spPr>
          <a:xfrm>
            <a:off x="1265829" y="6236731"/>
            <a:ext cx="877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(GASB Statement No. 104, 2024, summary para. 1)</a:t>
            </a:r>
          </a:p>
        </p:txBody>
      </p:sp>
    </p:spTree>
    <p:extLst>
      <p:ext uri="{BB962C8B-B14F-4D97-AF65-F5344CB8AC3E}">
        <p14:creationId xmlns:p14="http://schemas.microsoft.com/office/powerpoint/2010/main" val="3898088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9E9261-DC98-3AE0-01A5-D5210C82D9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DB78FA9-4ED6-C9E3-B97E-74D866540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138140E-1C7E-ED81-5FBB-4EA5C827E8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A99DD46-FF49-5F20-75D5-15B202D1A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34BAF47-B188-BF3F-BF49-654768B51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5926FCD-39DD-32E7-A95B-2D28DD97D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DC21C3-9610-324C-4A9A-4CEAF25CA9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</a:rPr>
              <a:t>Future GASB</a:t>
            </a:r>
            <a:endParaRPr lang="en-US" sz="40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B1A522-AB56-57EE-A734-5F0AAF6A5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599" y="2318197"/>
            <a:ext cx="9724031" cy="36833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GASB 105 - Subsequent Events</a:t>
            </a:r>
          </a:p>
          <a:p>
            <a:endParaRPr lang="en-US" dirty="0"/>
          </a:p>
          <a:p>
            <a:pPr lvl="1"/>
            <a:r>
              <a:rPr lang="en-US" dirty="0"/>
              <a:t>Will clarify subsequent event timing and how it will constitute recognized and non- recognized events.</a:t>
            </a:r>
          </a:p>
          <a:p>
            <a:pPr lvl="1"/>
            <a:r>
              <a:rPr lang="en-US" dirty="0"/>
              <a:t>Specify informative items required to be disclosed about subsequent events.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Effective date will be for fiscal years beginning after June 15, 2026.</a:t>
            </a:r>
          </a:p>
          <a:p>
            <a:pPr lvl="1"/>
            <a:endParaRPr lang="en-US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9D32FF-0FE3-1A33-1C85-595A73AAB841}"/>
              </a:ext>
            </a:extLst>
          </p:cNvPr>
          <p:cNvSpPr txBox="1"/>
          <p:nvPr/>
        </p:nvSpPr>
        <p:spPr>
          <a:xfrm>
            <a:off x="275229" y="587577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Sources: (GASB Statement No. 105, 2025, summary para. 3)</a:t>
            </a:r>
          </a:p>
        </p:txBody>
      </p:sp>
    </p:spTree>
    <p:extLst>
      <p:ext uri="{BB962C8B-B14F-4D97-AF65-F5344CB8AC3E}">
        <p14:creationId xmlns:p14="http://schemas.microsoft.com/office/powerpoint/2010/main" val="992127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1605</TotalTime>
  <Words>691</Words>
  <Application>Microsoft Office PowerPoint</Application>
  <PresentationFormat>Widescreen</PresentationFormat>
  <Paragraphs>124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Aptos</vt:lpstr>
      <vt:lpstr>Aptos Display</vt:lpstr>
      <vt:lpstr>Arial</vt:lpstr>
      <vt:lpstr>Times New Roman</vt:lpstr>
      <vt:lpstr>Office Theme</vt:lpstr>
      <vt:lpstr>ACFR and Single Audit Closing Process</vt:lpstr>
      <vt:lpstr>Agenda  </vt:lpstr>
      <vt:lpstr>Financial Accounting &amp; Reporting Section Staff (FARS)</vt:lpstr>
      <vt:lpstr>Who We Are  </vt:lpstr>
      <vt:lpstr>What We Do</vt:lpstr>
      <vt:lpstr>Important Deadlines – Unaudited Agencies</vt:lpstr>
      <vt:lpstr>Important Deadlines – Audited Agencies</vt:lpstr>
      <vt:lpstr>New GASBs for FY26</vt:lpstr>
      <vt:lpstr>Future GASB</vt:lpstr>
      <vt:lpstr>Information </vt:lpstr>
      <vt:lpstr>PowerPoint Presentation</vt:lpstr>
      <vt:lpstr>Workiva</vt:lpstr>
      <vt:lpstr>Closing Book Forms </vt:lpstr>
      <vt:lpstr>PowerPoint Presentation</vt:lpstr>
      <vt:lpstr>PowerPoint Presentation</vt:lpstr>
      <vt:lpstr>PowerPoint Presentation</vt:lpstr>
      <vt:lpstr>Due From/Due To Form</vt:lpstr>
      <vt:lpstr>PowerPoint Presentation</vt:lpstr>
      <vt:lpstr>Fixed Assets</vt:lpstr>
      <vt:lpstr>Workiva FAQ</vt:lpstr>
      <vt:lpstr>Q&amp;A 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Davis, Kari L</dc:creator>
  <cp:lastModifiedBy>McDonald, Alex E</cp:lastModifiedBy>
  <cp:revision>90</cp:revision>
  <dcterms:created xsi:type="dcterms:W3CDTF">2026-05-27T14:15:00Z</dcterms:created>
  <dcterms:modified xsi:type="dcterms:W3CDTF">2026-06-29T13:44:48Z</dcterms:modified>
</cp:coreProperties>
</file>