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1.xml" ContentType="application/vnd.openxmlformats-officedocument.themeOverride+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theme/themeOverride2.xml" ContentType="application/vnd.openxmlformats-officedocument.themeOverride+xml"/>
  <Override PartName="/ppt/notesSlides/notesSlide3.xml" ContentType="application/vnd.openxmlformats-officedocument.presentationml.notesSlide+xml"/>
  <Override PartName="/ppt/theme/themeOverride3.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72" r:id="rId3"/>
    <p:sldId id="295" r:id="rId4"/>
    <p:sldId id="302" r:id="rId5"/>
    <p:sldId id="273" r:id="rId6"/>
    <p:sldId id="278" r:id="rId7"/>
    <p:sldId id="279" r:id="rId8"/>
    <p:sldId id="296" r:id="rId9"/>
    <p:sldId id="297" r:id="rId10"/>
    <p:sldId id="298" r:id="rId11"/>
    <p:sldId id="300" r:id="rId12"/>
    <p:sldId id="274" r:id="rId13"/>
    <p:sldId id="275" r:id="rId14"/>
    <p:sldId id="281" r:id="rId15"/>
    <p:sldId id="280" r:id="rId16"/>
    <p:sldId id="303" r:id="rId17"/>
    <p:sldId id="283" r:id="rId18"/>
    <p:sldId id="276" r:id="rId19"/>
    <p:sldId id="294" r:id="rId20"/>
    <p:sldId id="304" r:id="rId21"/>
    <p:sldId id="288" r:id="rId22"/>
    <p:sldId id="307" r:id="rId23"/>
    <p:sldId id="30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53E51CC-E42F-4187-ACB5-B38F86D819B3}">
          <p14:sldIdLst>
            <p14:sldId id="256"/>
            <p14:sldId id="272"/>
            <p14:sldId id="295"/>
            <p14:sldId id="302"/>
            <p14:sldId id="273"/>
            <p14:sldId id="278"/>
            <p14:sldId id="279"/>
            <p14:sldId id="296"/>
            <p14:sldId id="297"/>
            <p14:sldId id="298"/>
            <p14:sldId id="300"/>
            <p14:sldId id="274"/>
            <p14:sldId id="275"/>
            <p14:sldId id="281"/>
            <p14:sldId id="280"/>
            <p14:sldId id="303"/>
            <p14:sldId id="283"/>
            <p14:sldId id="276"/>
            <p14:sldId id="294"/>
            <p14:sldId id="304"/>
            <p14:sldId id="288"/>
            <p14:sldId id="307"/>
            <p14:sldId id="30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image" Target="../media/image2.svg"/><Relationship Id="rId4" Type="http://schemas.openxmlformats.org/officeDocument/2006/relationships/image" Target="../media/image5.svg"/></Relationships>
</file>

<file path=ppt/diagrams/_rels/data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image" Target="../media/image6.svg"/></Relationships>
</file>

<file path=ppt/diagrams/_rels/data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image" Target="../media/image9.svg"/><Relationship Id="rId4" Type="http://schemas.openxmlformats.org/officeDocument/2006/relationships/image" Target="../media/image12.svg"/></Relationships>
</file>

<file path=ppt/diagrams/_rels/drawing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image" Target="../media/image2.svg"/><Relationship Id="rId4" Type="http://schemas.openxmlformats.org/officeDocument/2006/relationships/image" Target="../media/image5.svg"/></Relationships>
</file>

<file path=ppt/diagrams/_rels/drawing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image" Target="../media/image6.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image" Target="../media/image9.svg"/><Relationship Id="rId4"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F1A862-7FCE-43FA-9ACB-640171F08AA6}" type="doc">
      <dgm:prSet loTypeId="urn:microsoft.com/office/officeart/2005/8/layout/list1" loCatId="list" qsTypeId="urn:microsoft.com/office/officeart/2005/8/quickstyle/simple1" qsCatId="simple" csTypeId="urn:microsoft.com/office/officeart/2005/8/colors/accent5_2" csCatId="accent5" phldr="1"/>
      <dgm:spPr/>
      <dgm:t>
        <a:bodyPr/>
        <a:lstStyle/>
        <a:p>
          <a:endParaRPr lang="en-US"/>
        </a:p>
      </dgm:t>
    </dgm:pt>
    <dgm:pt modelId="{8CBD23A7-B0F1-44E1-82A0-5A802C321536}">
      <dgm:prSet/>
      <dgm:spPr>
        <a:solidFill>
          <a:schemeClr val="accent1">
            <a:lumMod val="50000"/>
          </a:schemeClr>
        </a:solidFill>
      </dgm:spPr>
      <dgm:t>
        <a:bodyPr/>
        <a:lstStyle/>
        <a:p>
          <a:r>
            <a:rPr lang="en-US"/>
            <a:t>Single Audit </a:t>
          </a:r>
        </a:p>
      </dgm:t>
    </dgm:pt>
    <dgm:pt modelId="{3021CEB9-EE86-4933-87F7-C41B4BB891F2}" type="parTrans" cxnId="{39E5348F-B9DC-48A6-9AE0-BFAB59D6F507}">
      <dgm:prSet/>
      <dgm:spPr/>
      <dgm:t>
        <a:bodyPr/>
        <a:lstStyle/>
        <a:p>
          <a:endParaRPr lang="en-US"/>
        </a:p>
      </dgm:t>
    </dgm:pt>
    <dgm:pt modelId="{A8EB1911-BC83-421F-AB59-F35AA39D7FBC}" type="sibTrans" cxnId="{39E5348F-B9DC-48A6-9AE0-BFAB59D6F507}">
      <dgm:prSet/>
      <dgm:spPr/>
      <dgm:t>
        <a:bodyPr/>
        <a:lstStyle/>
        <a:p>
          <a:endParaRPr lang="en-US"/>
        </a:p>
      </dgm:t>
    </dgm:pt>
    <dgm:pt modelId="{8A6569A0-1BFF-4D6B-B1C9-31E4BE4DA5A0}">
      <dgm:prSet/>
      <dgm:spPr>
        <a:ln>
          <a:solidFill>
            <a:schemeClr val="accent1">
              <a:lumMod val="50000"/>
            </a:schemeClr>
          </a:solidFill>
        </a:ln>
      </dgm:spPr>
      <dgm:t>
        <a:bodyPr/>
        <a:lstStyle/>
        <a:p>
          <a:r>
            <a:rPr lang="en-US" dirty="0"/>
            <a:t>Mandated by the Single Audit Act of 1984</a:t>
          </a:r>
        </a:p>
      </dgm:t>
    </dgm:pt>
    <dgm:pt modelId="{9AB6748A-B70E-418A-8742-31A20974D511}" type="parTrans" cxnId="{5FC702F4-EE74-4F19-AAC2-3FA8270C04B5}">
      <dgm:prSet/>
      <dgm:spPr/>
      <dgm:t>
        <a:bodyPr/>
        <a:lstStyle/>
        <a:p>
          <a:endParaRPr lang="en-US"/>
        </a:p>
      </dgm:t>
    </dgm:pt>
    <dgm:pt modelId="{C9C49220-9ED0-4C51-A132-BFD272BC2604}" type="sibTrans" cxnId="{5FC702F4-EE74-4F19-AAC2-3FA8270C04B5}">
      <dgm:prSet/>
      <dgm:spPr/>
      <dgm:t>
        <a:bodyPr/>
        <a:lstStyle/>
        <a:p>
          <a:endParaRPr lang="en-US"/>
        </a:p>
      </dgm:t>
    </dgm:pt>
    <dgm:pt modelId="{7A3CDC75-9D76-45B2-960D-96073DBD8A17}">
      <dgm:prSet/>
      <dgm:spPr>
        <a:ln>
          <a:solidFill>
            <a:schemeClr val="accent1">
              <a:lumMod val="50000"/>
            </a:schemeClr>
          </a:solidFill>
        </a:ln>
      </dgm:spPr>
      <dgm:t>
        <a:bodyPr/>
        <a:lstStyle/>
        <a:p>
          <a:r>
            <a:rPr lang="en-US" dirty="0"/>
            <a:t>An organization-wide financial and compliance audit of non-federal entities exceeding $1 million dollars in federal awards.</a:t>
          </a:r>
        </a:p>
      </dgm:t>
    </dgm:pt>
    <dgm:pt modelId="{8C6FA087-DFA5-44E0-A5EF-EF1EC7843F05}" type="parTrans" cxnId="{16F8B28C-615F-4E86-BA33-1E029F77D7CB}">
      <dgm:prSet/>
      <dgm:spPr/>
      <dgm:t>
        <a:bodyPr/>
        <a:lstStyle/>
        <a:p>
          <a:endParaRPr lang="en-US"/>
        </a:p>
      </dgm:t>
    </dgm:pt>
    <dgm:pt modelId="{AADC3F3B-A694-4149-8B15-382A3598606B}" type="sibTrans" cxnId="{16F8B28C-615F-4E86-BA33-1E029F77D7CB}">
      <dgm:prSet/>
      <dgm:spPr/>
      <dgm:t>
        <a:bodyPr/>
        <a:lstStyle/>
        <a:p>
          <a:endParaRPr lang="en-US"/>
        </a:p>
      </dgm:t>
    </dgm:pt>
    <dgm:pt modelId="{2224DA0C-A586-46C6-8213-FBE4F9DE0B3B}">
      <dgm:prSet/>
      <dgm:spPr>
        <a:solidFill>
          <a:schemeClr val="accent1">
            <a:lumMod val="50000"/>
          </a:schemeClr>
        </a:solidFill>
      </dgm:spPr>
      <dgm:t>
        <a:bodyPr/>
        <a:lstStyle/>
        <a:p>
          <a:r>
            <a:rPr lang="en-US"/>
            <a:t>Uniform Guidance</a:t>
          </a:r>
        </a:p>
      </dgm:t>
    </dgm:pt>
    <dgm:pt modelId="{647092FA-28A5-4895-A455-93EF8AA344E8}" type="parTrans" cxnId="{D6907288-78CC-4B43-A5FE-BF8975E5A9FE}">
      <dgm:prSet/>
      <dgm:spPr/>
      <dgm:t>
        <a:bodyPr/>
        <a:lstStyle/>
        <a:p>
          <a:endParaRPr lang="en-US"/>
        </a:p>
      </dgm:t>
    </dgm:pt>
    <dgm:pt modelId="{8F6EAD39-50E7-4F7A-9DE1-D7EAAAE5664C}" type="sibTrans" cxnId="{D6907288-78CC-4B43-A5FE-BF8975E5A9FE}">
      <dgm:prSet/>
      <dgm:spPr/>
      <dgm:t>
        <a:bodyPr/>
        <a:lstStyle/>
        <a:p>
          <a:endParaRPr lang="en-US"/>
        </a:p>
      </dgm:t>
    </dgm:pt>
    <dgm:pt modelId="{55BEC183-582B-45F8-BBF5-34F61370ED5F}">
      <dgm:prSet/>
      <dgm:spPr>
        <a:ln>
          <a:solidFill>
            <a:schemeClr val="accent1">
              <a:lumMod val="50000"/>
            </a:schemeClr>
          </a:solidFill>
        </a:ln>
      </dgm:spPr>
      <dgm:t>
        <a:bodyPr/>
        <a:lstStyle/>
        <a:p>
          <a:r>
            <a:rPr lang="en-US"/>
            <a:t>Comprehensive framework for managing federal  awards.</a:t>
          </a:r>
        </a:p>
      </dgm:t>
    </dgm:pt>
    <dgm:pt modelId="{54998EE2-122B-4A3F-97BA-6986839AC439}" type="parTrans" cxnId="{6F6EEDDA-A70D-437D-9B73-EABDB5FAB966}">
      <dgm:prSet/>
      <dgm:spPr/>
      <dgm:t>
        <a:bodyPr/>
        <a:lstStyle/>
        <a:p>
          <a:endParaRPr lang="en-US"/>
        </a:p>
      </dgm:t>
    </dgm:pt>
    <dgm:pt modelId="{6D95E8B5-99C2-4C04-8F2E-CAAF320732BC}" type="sibTrans" cxnId="{6F6EEDDA-A70D-437D-9B73-EABDB5FAB966}">
      <dgm:prSet/>
      <dgm:spPr/>
      <dgm:t>
        <a:bodyPr/>
        <a:lstStyle/>
        <a:p>
          <a:endParaRPr lang="en-US"/>
        </a:p>
      </dgm:t>
    </dgm:pt>
    <dgm:pt modelId="{50D90F47-3CEC-4B0E-80E4-41EFD467BC3B}">
      <dgm:prSet/>
      <dgm:spPr>
        <a:ln>
          <a:solidFill>
            <a:schemeClr val="accent1">
              <a:lumMod val="50000"/>
            </a:schemeClr>
          </a:solidFill>
        </a:ln>
      </dgm:spPr>
      <dgm:t>
        <a:bodyPr/>
        <a:lstStyle/>
        <a:p>
          <a:r>
            <a:rPr lang="en-US"/>
            <a:t>Organized into six subparts, covering distinct aspects of federal award management.</a:t>
          </a:r>
        </a:p>
      </dgm:t>
    </dgm:pt>
    <dgm:pt modelId="{2950B643-52C3-452E-86FA-D8FF403E2FE7}" type="parTrans" cxnId="{E79091AE-4EEA-42C8-9963-DE0F1F7152A0}">
      <dgm:prSet/>
      <dgm:spPr/>
      <dgm:t>
        <a:bodyPr/>
        <a:lstStyle/>
        <a:p>
          <a:endParaRPr lang="en-US"/>
        </a:p>
      </dgm:t>
    </dgm:pt>
    <dgm:pt modelId="{8B86080D-1120-4066-8B4C-0AF5787A443E}" type="sibTrans" cxnId="{E79091AE-4EEA-42C8-9963-DE0F1F7152A0}">
      <dgm:prSet/>
      <dgm:spPr/>
      <dgm:t>
        <a:bodyPr/>
        <a:lstStyle/>
        <a:p>
          <a:endParaRPr lang="en-US"/>
        </a:p>
      </dgm:t>
    </dgm:pt>
    <dgm:pt modelId="{FECFB5A7-F813-4FF7-AFC6-91B336F5D9FC}">
      <dgm:prSet/>
      <dgm:spPr>
        <a:ln>
          <a:solidFill>
            <a:schemeClr val="accent1">
              <a:lumMod val="50000"/>
            </a:schemeClr>
          </a:solidFill>
        </a:ln>
      </dgm:spPr>
      <dgm:t>
        <a:bodyPr/>
        <a:lstStyle/>
        <a:p>
          <a:r>
            <a:rPr lang="en-US" dirty="0"/>
            <a:t>Acronyms and definitions</a:t>
          </a:r>
        </a:p>
      </dgm:t>
    </dgm:pt>
    <dgm:pt modelId="{A367742C-A0B8-4A26-8198-780D15B6793D}" type="parTrans" cxnId="{9A69EF62-541D-4504-AAF7-53CCBBCBBF7B}">
      <dgm:prSet/>
      <dgm:spPr/>
      <dgm:t>
        <a:bodyPr/>
        <a:lstStyle/>
        <a:p>
          <a:endParaRPr lang="en-US"/>
        </a:p>
      </dgm:t>
    </dgm:pt>
    <dgm:pt modelId="{FEAB9EFA-157F-48F3-B681-019F12C35AD1}" type="sibTrans" cxnId="{9A69EF62-541D-4504-AAF7-53CCBBCBBF7B}">
      <dgm:prSet/>
      <dgm:spPr/>
      <dgm:t>
        <a:bodyPr/>
        <a:lstStyle/>
        <a:p>
          <a:endParaRPr lang="en-US"/>
        </a:p>
      </dgm:t>
    </dgm:pt>
    <dgm:pt modelId="{611DAC93-CE56-4FDA-96E4-16F12C4CAC9F}">
      <dgm:prSet/>
      <dgm:spPr>
        <a:ln>
          <a:solidFill>
            <a:schemeClr val="accent1">
              <a:lumMod val="50000"/>
            </a:schemeClr>
          </a:solidFill>
        </a:ln>
      </dgm:spPr>
      <dgm:t>
        <a:bodyPr/>
        <a:lstStyle/>
        <a:p>
          <a:r>
            <a:rPr lang="en-US"/>
            <a:t>General provisions</a:t>
          </a:r>
        </a:p>
      </dgm:t>
    </dgm:pt>
    <dgm:pt modelId="{6C5B7925-55F3-4E31-8345-5B62D00FCC5D}" type="parTrans" cxnId="{85370732-DA63-4B48-AD15-BC80167B9B7A}">
      <dgm:prSet/>
      <dgm:spPr/>
      <dgm:t>
        <a:bodyPr/>
        <a:lstStyle/>
        <a:p>
          <a:endParaRPr lang="en-US"/>
        </a:p>
      </dgm:t>
    </dgm:pt>
    <dgm:pt modelId="{DCECC18C-992E-4AAE-8941-1B5C57E48C26}" type="sibTrans" cxnId="{85370732-DA63-4B48-AD15-BC80167B9B7A}">
      <dgm:prSet/>
      <dgm:spPr/>
      <dgm:t>
        <a:bodyPr/>
        <a:lstStyle/>
        <a:p>
          <a:endParaRPr lang="en-US"/>
        </a:p>
      </dgm:t>
    </dgm:pt>
    <dgm:pt modelId="{6A0073FD-0635-47B6-BE15-AEBC6275FF30}">
      <dgm:prSet/>
      <dgm:spPr>
        <a:ln>
          <a:solidFill>
            <a:schemeClr val="accent1">
              <a:lumMod val="50000"/>
            </a:schemeClr>
          </a:solidFill>
        </a:ln>
      </dgm:spPr>
      <dgm:t>
        <a:bodyPr/>
        <a:lstStyle/>
        <a:p>
          <a:r>
            <a:rPr lang="en-US"/>
            <a:t>Pre-award requirements</a:t>
          </a:r>
        </a:p>
      </dgm:t>
    </dgm:pt>
    <dgm:pt modelId="{5382FF11-3ACE-4F4B-99C1-9798E739F65D}" type="parTrans" cxnId="{090DC3EF-D021-4E55-BCCA-EC2377A763E6}">
      <dgm:prSet/>
      <dgm:spPr/>
      <dgm:t>
        <a:bodyPr/>
        <a:lstStyle/>
        <a:p>
          <a:endParaRPr lang="en-US"/>
        </a:p>
      </dgm:t>
    </dgm:pt>
    <dgm:pt modelId="{BFE34105-C154-4B24-AF18-3F91DE822595}" type="sibTrans" cxnId="{090DC3EF-D021-4E55-BCCA-EC2377A763E6}">
      <dgm:prSet/>
      <dgm:spPr/>
      <dgm:t>
        <a:bodyPr/>
        <a:lstStyle/>
        <a:p>
          <a:endParaRPr lang="en-US"/>
        </a:p>
      </dgm:t>
    </dgm:pt>
    <dgm:pt modelId="{11F056ED-8D37-4AB8-84B0-96F2C27E166C}">
      <dgm:prSet/>
      <dgm:spPr>
        <a:ln>
          <a:solidFill>
            <a:schemeClr val="accent1">
              <a:lumMod val="50000"/>
            </a:schemeClr>
          </a:solidFill>
        </a:ln>
      </dgm:spPr>
      <dgm:t>
        <a:bodyPr/>
        <a:lstStyle/>
        <a:p>
          <a:r>
            <a:rPr lang="en-US" dirty="0"/>
            <a:t>Post-award requirements</a:t>
          </a:r>
        </a:p>
      </dgm:t>
    </dgm:pt>
    <dgm:pt modelId="{5C544DA9-88D5-481D-9C2F-C43C476AD7C1}" type="parTrans" cxnId="{A152EEA1-548E-40B6-97D4-A45DC8D27C3B}">
      <dgm:prSet/>
      <dgm:spPr/>
      <dgm:t>
        <a:bodyPr/>
        <a:lstStyle/>
        <a:p>
          <a:endParaRPr lang="en-US"/>
        </a:p>
      </dgm:t>
    </dgm:pt>
    <dgm:pt modelId="{C3C93169-A6CC-487C-9872-D6662E25424B}" type="sibTrans" cxnId="{A152EEA1-548E-40B6-97D4-A45DC8D27C3B}">
      <dgm:prSet/>
      <dgm:spPr/>
      <dgm:t>
        <a:bodyPr/>
        <a:lstStyle/>
        <a:p>
          <a:endParaRPr lang="en-US"/>
        </a:p>
      </dgm:t>
    </dgm:pt>
    <dgm:pt modelId="{6CCBF9B2-C6B4-4770-9E08-F200854A6058}">
      <dgm:prSet/>
      <dgm:spPr>
        <a:ln>
          <a:solidFill>
            <a:schemeClr val="accent1">
              <a:lumMod val="50000"/>
            </a:schemeClr>
          </a:solidFill>
        </a:ln>
      </dgm:spPr>
      <dgm:t>
        <a:bodyPr/>
        <a:lstStyle/>
        <a:p>
          <a:r>
            <a:rPr lang="en-US"/>
            <a:t>Cost principles</a:t>
          </a:r>
        </a:p>
      </dgm:t>
    </dgm:pt>
    <dgm:pt modelId="{06A62821-4624-4F9D-8A03-CDBB3768D15C}" type="parTrans" cxnId="{2F99F229-A3F6-4558-87EF-5E76C0C60F2F}">
      <dgm:prSet/>
      <dgm:spPr/>
      <dgm:t>
        <a:bodyPr/>
        <a:lstStyle/>
        <a:p>
          <a:endParaRPr lang="en-US"/>
        </a:p>
      </dgm:t>
    </dgm:pt>
    <dgm:pt modelId="{6F339AF9-0EB8-4510-9421-2E0831D67645}" type="sibTrans" cxnId="{2F99F229-A3F6-4558-87EF-5E76C0C60F2F}">
      <dgm:prSet/>
      <dgm:spPr/>
      <dgm:t>
        <a:bodyPr/>
        <a:lstStyle/>
        <a:p>
          <a:endParaRPr lang="en-US"/>
        </a:p>
      </dgm:t>
    </dgm:pt>
    <dgm:pt modelId="{63696DE9-16FC-4061-8248-70697EB6C11F}">
      <dgm:prSet/>
      <dgm:spPr>
        <a:ln>
          <a:solidFill>
            <a:schemeClr val="accent1">
              <a:lumMod val="50000"/>
            </a:schemeClr>
          </a:solidFill>
        </a:ln>
      </dgm:spPr>
      <dgm:t>
        <a:bodyPr/>
        <a:lstStyle/>
        <a:p>
          <a:r>
            <a:rPr lang="en-US" dirty="0"/>
            <a:t>Audit requirements</a:t>
          </a:r>
        </a:p>
      </dgm:t>
    </dgm:pt>
    <dgm:pt modelId="{53822818-75C8-4681-8E38-B50FDD451FFD}" type="parTrans" cxnId="{FC7E5CB3-0C35-4D57-AD9D-B619A33B9FDA}">
      <dgm:prSet/>
      <dgm:spPr/>
      <dgm:t>
        <a:bodyPr/>
        <a:lstStyle/>
        <a:p>
          <a:endParaRPr lang="en-US"/>
        </a:p>
      </dgm:t>
    </dgm:pt>
    <dgm:pt modelId="{D0998102-6D60-4E43-88A2-9672CDF68DD7}" type="sibTrans" cxnId="{FC7E5CB3-0C35-4D57-AD9D-B619A33B9FDA}">
      <dgm:prSet/>
      <dgm:spPr/>
      <dgm:t>
        <a:bodyPr/>
        <a:lstStyle/>
        <a:p>
          <a:endParaRPr lang="en-US"/>
        </a:p>
      </dgm:t>
    </dgm:pt>
    <dgm:pt modelId="{E9C7C606-E299-4EF1-B379-3B29FDEBE01A}" type="pres">
      <dgm:prSet presAssocID="{92F1A862-7FCE-43FA-9ACB-640171F08AA6}" presName="linear" presStyleCnt="0">
        <dgm:presLayoutVars>
          <dgm:dir/>
          <dgm:animLvl val="lvl"/>
          <dgm:resizeHandles val="exact"/>
        </dgm:presLayoutVars>
      </dgm:prSet>
      <dgm:spPr/>
    </dgm:pt>
    <dgm:pt modelId="{685FC321-A485-4249-B601-0AFCB5CA0BDD}" type="pres">
      <dgm:prSet presAssocID="{8CBD23A7-B0F1-44E1-82A0-5A802C321536}" presName="parentLin" presStyleCnt="0"/>
      <dgm:spPr/>
    </dgm:pt>
    <dgm:pt modelId="{8F5658AE-A837-4C1D-B0B6-F4636F3F4220}" type="pres">
      <dgm:prSet presAssocID="{8CBD23A7-B0F1-44E1-82A0-5A802C321536}" presName="parentLeftMargin" presStyleLbl="node1" presStyleIdx="0" presStyleCnt="2"/>
      <dgm:spPr/>
    </dgm:pt>
    <dgm:pt modelId="{DEFD8E2D-CF67-402B-AB6B-76FCA9914E52}" type="pres">
      <dgm:prSet presAssocID="{8CBD23A7-B0F1-44E1-82A0-5A802C321536}" presName="parentText" presStyleLbl="node1" presStyleIdx="0" presStyleCnt="2">
        <dgm:presLayoutVars>
          <dgm:chMax val="0"/>
          <dgm:bulletEnabled val="1"/>
        </dgm:presLayoutVars>
      </dgm:prSet>
      <dgm:spPr/>
    </dgm:pt>
    <dgm:pt modelId="{6C9AE2B8-AB15-4617-BD3F-6ADB4FD8C675}" type="pres">
      <dgm:prSet presAssocID="{8CBD23A7-B0F1-44E1-82A0-5A802C321536}" presName="negativeSpace" presStyleCnt="0"/>
      <dgm:spPr/>
    </dgm:pt>
    <dgm:pt modelId="{245BAAF4-83D5-4880-B609-1C333842AF94}" type="pres">
      <dgm:prSet presAssocID="{8CBD23A7-B0F1-44E1-82A0-5A802C321536}" presName="childText" presStyleLbl="conFgAcc1" presStyleIdx="0" presStyleCnt="2">
        <dgm:presLayoutVars>
          <dgm:bulletEnabled val="1"/>
        </dgm:presLayoutVars>
      </dgm:prSet>
      <dgm:spPr/>
    </dgm:pt>
    <dgm:pt modelId="{666E91A1-2064-42C2-8937-5B7AB5D59589}" type="pres">
      <dgm:prSet presAssocID="{A8EB1911-BC83-421F-AB59-F35AA39D7FBC}" presName="spaceBetweenRectangles" presStyleCnt="0"/>
      <dgm:spPr/>
    </dgm:pt>
    <dgm:pt modelId="{23B89AC8-2AFB-4E46-8C25-761265491E20}" type="pres">
      <dgm:prSet presAssocID="{2224DA0C-A586-46C6-8213-FBE4F9DE0B3B}" presName="parentLin" presStyleCnt="0"/>
      <dgm:spPr/>
    </dgm:pt>
    <dgm:pt modelId="{2048163D-3EC8-4046-B9A6-5E9F7B0EDFC7}" type="pres">
      <dgm:prSet presAssocID="{2224DA0C-A586-46C6-8213-FBE4F9DE0B3B}" presName="parentLeftMargin" presStyleLbl="node1" presStyleIdx="0" presStyleCnt="2"/>
      <dgm:spPr/>
    </dgm:pt>
    <dgm:pt modelId="{89835206-1303-4745-A48D-B4873DC16D47}" type="pres">
      <dgm:prSet presAssocID="{2224DA0C-A586-46C6-8213-FBE4F9DE0B3B}" presName="parentText" presStyleLbl="node1" presStyleIdx="1" presStyleCnt="2">
        <dgm:presLayoutVars>
          <dgm:chMax val="0"/>
          <dgm:bulletEnabled val="1"/>
        </dgm:presLayoutVars>
      </dgm:prSet>
      <dgm:spPr/>
    </dgm:pt>
    <dgm:pt modelId="{D4E49395-D1E7-48E7-B2DB-281853956E29}" type="pres">
      <dgm:prSet presAssocID="{2224DA0C-A586-46C6-8213-FBE4F9DE0B3B}" presName="negativeSpace" presStyleCnt="0"/>
      <dgm:spPr/>
    </dgm:pt>
    <dgm:pt modelId="{3DE55E8F-D99A-4764-985A-E89A04A8ED5F}" type="pres">
      <dgm:prSet presAssocID="{2224DA0C-A586-46C6-8213-FBE4F9DE0B3B}" presName="childText" presStyleLbl="conFgAcc1" presStyleIdx="1" presStyleCnt="2">
        <dgm:presLayoutVars>
          <dgm:bulletEnabled val="1"/>
        </dgm:presLayoutVars>
      </dgm:prSet>
      <dgm:spPr/>
    </dgm:pt>
  </dgm:ptLst>
  <dgm:cxnLst>
    <dgm:cxn modelId="{C29C2008-361E-447F-8C7A-FD2E3F01ABD1}" type="presOf" srcId="{11F056ED-8D37-4AB8-84B0-96F2C27E166C}" destId="{3DE55E8F-D99A-4764-985A-E89A04A8ED5F}" srcOrd="0" destOrd="5" presId="urn:microsoft.com/office/officeart/2005/8/layout/list1"/>
    <dgm:cxn modelId="{5A64B10F-8262-4BFF-8CF1-FD3358A237D8}" type="presOf" srcId="{55BEC183-582B-45F8-BBF5-34F61370ED5F}" destId="{3DE55E8F-D99A-4764-985A-E89A04A8ED5F}" srcOrd="0" destOrd="0" presId="urn:microsoft.com/office/officeart/2005/8/layout/list1"/>
    <dgm:cxn modelId="{2F99F229-A3F6-4558-87EF-5E76C0C60F2F}" srcId="{50D90F47-3CEC-4B0E-80E4-41EFD467BC3B}" destId="{6CCBF9B2-C6B4-4770-9E08-F200854A6058}" srcOrd="4" destOrd="0" parTransId="{06A62821-4624-4F9D-8A03-CDBB3768D15C}" sibTransId="{6F339AF9-0EB8-4510-9421-2E0831D67645}"/>
    <dgm:cxn modelId="{08E75D2D-ABC4-42D7-A849-57A3FB275C76}" type="presOf" srcId="{2224DA0C-A586-46C6-8213-FBE4F9DE0B3B}" destId="{89835206-1303-4745-A48D-B4873DC16D47}" srcOrd="1" destOrd="0" presId="urn:microsoft.com/office/officeart/2005/8/layout/list1"/>
    <dgm:cxn modelId="{85370732-DA63-4B48-AD15-BC80167B9B7A}" srcId="{50D90F47-3CEC-4B0E-80E4-41EFD467BC3B}" destId="{611DAC93-CE56-4FDA-96E4-16F12C4CAC9F}" srcOrd="1" destOrd="0" parTransId="{6C5B7925-55F3-4E31-8345-5B62D00FCC5D}" sibTransId="{DCECC18C-992E-4AAE-8941-1B5C57E48C26}"/>
    <dgm:cxn modelId="{9A69EF62-541D-4504-AAF7-53CCBBCBBF7B}" srcId="{50D90F47-3CEC-4B0E-80E4-41EFD467BC3B}" destId="{FECFB5A7-F813-4FF7-AFC6-91B336F5D9FC}" srcOrd="0" destOrd="0" parTransId="{A367742C-A0B8-4A26-8198-780D15B6793D}" sibTransId="{FEAB9EFA-157F-48F3-B681-019F12C35AD1}"/>
    <dgm:cxn modelId="{AC8C986A-C517-4656-B1CB-DEA1270184EC}" type="presOf" srcId="{63696DE9-16FC-4061-8248-70697EB6C11F}" destId="{3DE55E8F-D99A-4764-985A-E89A04A8ED5F}" srcOrd="0" destOrd="7" presId="urn:microsoft.com/office/officeart/2005/8/layout/list1"/>
    <dgm:cxn modelId="{C7520E7D-6AA1-44E2-BA21-CC61ED50704A}" type="presOf" srcId="{92F1A862-7FCE-43FA-9ACB-640171F08AA6}" destId="{E9C7C606-E299-4EF1-B379-3B29FDEBE01A}" srcOrd="0" destOrd="0" presId="urn:microsoft.com/office/officeart/2005/8/layout/list1"/>
    <dgm:cxn modelId="{D6907288-78CC-4B43-A5FE-BF8975E5A9FE}" srcId="{92F1A862-7FCE-43FA-9ACB-640171F08AA6}" destId="{2224DA0C-A586-46C6-8213-FBE4F9DE0B3B}" srcOrd="1" destOrd="0" parTransId="{647092FA-28A5-4895-A455-93EF8AA344E8}" sibTransId="{8F6EAD39-50E7-4F7A-9DE1-D7EAAAE5664C}"/>
    <dgm:cxn modelId="{16F8B28C-615F-4E86-BA33-1E029F77D7CB}" srcId="{8CBD23A7-B0F1-44E1-82A0-5A802C321536}" destId="{7A3CDC75-9D76-45B2-960D-96073DBD8A17}" srcOrd="1" destOrd="0" parTransId="{8C6FA087-DFA5-44E0-A5EF-EF1EC7843F05}" sibTransId="{AADC3F3B-A694-4149-8B15-382A3598606B}"/>
    <dgm:cxn modelId="{39E5348F-B9DC-48A6-9AE0-BFAB59D6F507}" srcId="{92F1A862-7FCE-43FA-9ACB-640171F08AA6}" destId="{8CBD23A7-B0F1-44E1-82A0-5A802C321536}" srcOrd="0" destOrd="0" parTransId="{3021CEB9-EE86-4933-87F7-C41B4BB891F2}" sibTransId="{A8EB1911-BC83-421F-AB59-F35AA39D7FBC}"/>
    <dgm:cxn modelId="{A152EEA1-548E-40B6-97D4-A45DC8D27C3B}" srcId="{50D90F47-3CEC-4B0E-80E4-41EFD467BC3B}" destId="{11F056ED-8D37-4AB8-84B0-96F2C27E166C}" srcOrd="3" destOrd="0" parTransId="{5C544DA9-88D5-481D-9C2F-C43C476AD7C1}" sibTransId="{C3C93169-A6CC-487C-9872-D6662E25424B}"/>
    <dgm:cxn modelId="{E79091AE-4EEA-42C8-9963-DE0F1F7152A0}" srcId="{2224DA0C-A586-46C6-8213-FBE4F9DE0B3B}" destId="{50D90F47-3CEC-4B0E-80E4-41EFD467BC3B}" srcOrd="1" destOrd="0" parTransId="{2950B643-52C3-452E-86FA-D8FF403E2FE7}" sibTransId="{8B86080D-1120-4066-8B4C-0AF5787A443E}"/>
    <dgm:cxn modelId="{B0D399B0-2DC4-4441-A434-6C00E1E01F1A}" type="presOf" srcId="{FECFB5A7-F813-4FF7-AFC6-91B336F5D9FC}" destId="{3DE55E8F-D99A-4764-985A-E89A04A8ED5F}" srcOrd="0" destOrd="2" presId="urn:microsoft.com/office/officeart/2005/8/layout/list1"/>
    <dgm:cxn modelId="{FC7E5CB3-0C35-4D57-AD9D-B619A33B9FDA}" srcId="{50D90F47-3CEC-4B0E-80E4-41EFD467BC3B}" destId="{63696DE9-16FC-4061-8248-70697EB6C11F}" srcOrd="5" destOrd="0" parTransId="{53822818-75C8-4681-8E38-B50FDD451FFD}" sibTransId="{D0998102-6D60-4E43-88A2-9672CDF68DD7}"/>
    <dgm:cxn modelId="{5A84A0B4-6D7A-4725-BB90-D1C49A07015D}" type="presOf" srcId="{611DAC93-CE56-4FDA-96E4-16F12C4CAC9F}" destId="{3DE55E8F-D99A-4764-985A-E89A04A8ED5F}" srcOrd="0" destOrd="3" presId="urn:microsoft.com/office/officeart/2005/8/layout/list1"/>
    <dgm:cxn modelId="{822A8BCA-08B4-4BA2-AF1C-55F504BAA2AE}" type="presOf" srcId="{7A3CDC75-9D76-45B2-960D-96073DBD8A17}" destId="{245BAAF4-83D5-4880-B609-1C333842AF94}" srcOrd="0" destOrd="1" presId="urn:microsoft.com/office/officeart/2005/8/layout/list1"/>
    <dgm:cxn modelId="{DF2204D0-2028-4A00-BF93-2FDC124F37C4}" type="presOf" srcId="{8CBD23A7-B0F1-44E1-82A0-5A802C321536}" destId="{DEFD8E2D-CF67-402B-AB6B-76FCA9914E52}" srcOrd="1" destOrd="0" presId="urn:microsoft.com/office/officeart/2005/8/layout/list1"/>
    <dgm:cxn modelId="{D28C49D3-BF5E-4C7E-B79D-9F60D4A7B069}" type="presOf" srcId="{50D90F47-3CEC-4B0E-80E4-41EFD467BC3B}" destId="{3DE55E8F-D99A-4764-985A-E89A04A8ED5F}" srcOrd="0" destOrd="1" presId="urn:microsoft.com/office/officeart/2005/8/layout/list1"/>
    <dgm:cxn modelId="{444425D5-5AA4-4D4B-B11D-BF5EAFB68C80}" type="presOf" srcId="{8CBD23A7-B0F1-44E1-82A0-5A802C321536}" destId="{8F5658AE-A837-4C1D-B0B6-F4636F3F4220}" srcOrd="0" destOrd="0" presId="urn:microsoft.com/office/officeart/2005/8/layout/list1"/>
    <dgm:cxn modelId="{B6E92BD5-0AE1-4008-ACB1-676346F46D0E}" type="presOf" srcId="{2224DA0C-A586-46C6-8213-FBE4F9DE0B3B}" destId="{2048163D-3EC8-4046-B9A6-5E9F7B0EDFC7}" srcOrd="0" destOrd="0" presId="urn:microsoft.com/office/officeart/2005/8/layout/list1"/>
    <dgm:cxn modelId="{6F6EEDDA-A70D-437D-9B73-EABDB5FAB966}" srcId="{2224DA0C-A586-46C6-8213-FBE4F9DE0B3B}" destId="{55BEC183-582B-45F8-BBF5-34F61370ED5F}" srcOrd="0" destOrd="0" parTransId="{54998EE2-122B-4A3F-97BA-6986839AC439}" sibTransId="{6D95E8B5-99C2-4C04-8F2E-CAAF320732BC}"/>
    <dgm:cxn modelId="{ABEA6DE4-D803-4262-AEC5-74EBC13AA945}" type="presOf" srcId="{6A0073FD-0635-47B6-BE15-AEBC6275FF30}" destId="{3DE55E8F-D99A-4764-985A-E89A04A8ED5F}" srcOrd="0" destOrd="4" presId="urn:microsoft.com/office/officeart/2005/8/layout/list1"/>
    <dgm:cxn modelId="{AC9886E5-E438-4177-A0C1-A479B3EF8201}" type="presOf" srcId="{6CCBF9B2-C6B4-4770-9E08-F200854A6058}" destId="{3DE55E8F-D99A-4764-985A-E89A04A8ED5F}" srcOrd="0" destOrd="6" presId="urn:microsoft.com/office/officeart/2005/8/layout/list1"/>
    <dgm:cxn modelId="{60B35DE7-8C89-45CE-A54B-434A7C949568}" type="presOf" srcId="{8A6569A0-1BFF-4D6B-B1C9-31E4BE4DA5A0}" destId="{245BAAF4-83D5-4880-B609-1C333842AF94}" srcOrd="0" destOrd="0" presId="urn:microsoft.com/office/officeart/2005/8/layout/list1"/>
    <dgm:cxn modelId="{090DC3EF-D021-4E55-BCCA-EC2377A763E6}" srcId="{50D90F47-3CEC-4B0E-80E4-41EFD467BC3B}" destId="{6A0073FD-0635-47B6-BE15-AEBC6275FF30}" srcOrd="2" destOrd="0" parTransId="{5382FF11-3ACE-4F4B-99C1-9798E739F65D}" sibTransId="{BFE34105-C154-4B24-AF18-3F91DE822595}"/>
    <dgm:cxn modelId="{5FC702F4-EE74-4F19-AAC2-3FA8270C04B5}" srcId="{8CBD23A7-B0F1-44E1-82A0-5A802C321536}" destId="{8A6569A0-1BFF-4D6B-B1C9-31E4BE4DA5A0}" srcOrd="0" destOrd="0" parTransId="{9AB6748A-B70E-418A-8742-31A20974D511}" sibTransId="{C9C49220-9ED0-4C51-A132-BFD272BC2604}"/>
    <dgm:cxn modelId="{E42F840C-EE87-4E6D-A4A4-8B95C6BA88B3}" type="presParOf" srcId="{E9C7C606-E299-4EF1-B379-3B29FDEBE01A}" destId="{685FC321-A485-4249-B601-0AFCB5CA0BDD}" srcOrd="0" destOrd="0" presId="urn:microsoft.com/office/officeart/2005/8/layout/list1"/>
    <dgm:cxn modelId="{06E4A6E2-EBB3-4098-8124-99D61C719BF9}" type="presParOf" srcId="{685FC321-A485-4249-B601-0AFCB5CA0BDD}" destId="{8F5658AE-A837-4C1D-B0B6-F4636F3F4220}" srcOrd="0" destOrd="0" presId="urn:microsoft.com/office/officeart/2005/8/layout/list1"/>
    <dgm:cxn modelId="{FBD3A6ED-65BA-4ED5-9F23-6199A5033505}" type="presParOf" srcId="{685FC321-A485-4249-B601-0AFCB5CA0BDD}" destId="{DEFD8E2D-CF67-402B-AB6B-76FCA9914E52}" srcOrd="1" destOrd="0" presId="urn:microsoft.com/office/officeart/2005/8/layout/list1"/>
    <dgm:cxn modelId="{FCB6B1BC-109B-4BA4-B186-F46620031C1B}" type="presParOf" srcId="{E9C7C606-E299-4EF1-B379-3B29FDEBE01A}" destId="{6C9AE2B8-AB15-4617-BD3F-6ADB4FD8C675}" srcOrd="1" destOrd="0" presId="urn:microsoft.com/office/officeart/2005/8/layout/list1"/>
    <dgm:cxn modelId="{288DF813-558C-4BCF-9F75-E79C7FACFB8D}" type="presParOf" srcId="{E9C7C606-E299-4EF1-B379-3B29FDEBE01A}" destId="{245BAAF4-83D5-4880-B609-1C333842AF94}" srcOrd="2" destOrd="0" presId="urn:microsoft.com/office/officeart/2005/8/layout/list1"/>
    <dgm:cxn modelId="{D32C87B7-2C9F-4AC4-9397-B23641778AB8}" type="presParOf" srcId="{E9C7C606-E299-4EF1-B379-3B29FDEBE01A}" destId="{666E91A1-2064-42C2-8937-5B7AB5D59589}" srcOrd="3" destOrd="0" presId="urn:microsoft.com/office/officeart/2005/8/layout/list1"/>
    <dgm:cxn modelId="{35301F6A-C550-4057-92A2-760B14E9F3B2}" type="presParOf" srcId="{E9C7C606-E299-4EF1-B379-3B29FDEBE01A}" destId="{23B89AC8-2AFB-4E46-8C25-761265491E20}" srcOrd="4" destOrd="0" presId="urn:microsoft.com/office/officeart/2005/8/layout/list1"/>
    <dgm:cxn modelId="{AC4ADE1C-470D-4A3E-BB8E-B592751E0D40}" type="presParOf" srcId="{23B89AC8-2AFB-4E46-8C25-761265491E20}" destId="{2048163D-3EC8-4046-B9A6-5E9F7B0EDFC7}" srcOrd="0" destOrd="0" presId="urn:microsoft.com/office/officeart/2005/8/layout/list1"/>
    <dgm:cxn modelId="{C034329E-6D0A-46B6-AF2B-C64C3E3C0AFA}" type="presParOf" srcId="{23B89AC8-2AFB-4E46-8C25-761265491E20}" destId="{89835206-1303-4745-A48D-B4873DC16D47}" srcOrd="1" destOrd="0" presId="urn:microsoft.com/office/officeart/2005/8/layout/list1"/>
    <dgm:cxn modelId="{1A90E2E2-B4C5-41B4-9C64-626A053A5250}" type="presParOf" srcId="{E9C7C606-E299-4EF1-B379-3B29FDEBE01A}" destId="{D4E49395-D1E7-48E7-B2DB-281853956E29}" srcOrd="5" destOrd="0" presId="urn:microsoft.com/office/officeart/2005/8/layout/list1"/>
    <dgm:cxn modelId="{5876F0E8-5FD4-453F-B037-1E199F39660D}" type="presParOf" srcId="{E9C7C606-E299-4EF1-B379-3B29FDEBE01A}" destId="{3DE55E8F-D99A-4764-985A-E89A04A8ED5F}"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E320DBB-6599-4CA1-8AC3-651CD20E080D}" type="doc">
      <dgm:prSet loTypeId="urn:microsoft.com/office/officeart/2018/2/layout/IconVerticalSolidList" loCatId="icon" qsTypeId="urn:microsoft.com/office/officeart/2005/8/quickstyle/simple1" qsCatId="simple" csTypeId="urn:microsoft.com/office/officeart/2018/5/colors/Iconchunking_neutralbg_accent1_2" csCatId="accent1" phldr="1"/>
      <dgm:spPr/>
      <dgm:t>
        <a:bodyPr/>
        <a:lstStyle/>
        <a:p>
          <a:endParaRPr lang="en-US"/>
        </a:p>
      </dgm:t>
    </dgm:pt>
    <dgm:pt modelId="{0B3B6695-5768-40F8-B4C9-A0DAED63BDB4}">
      <dgm:prSet/>
      <dgm:spPr/>
      <dgm:t>
        <a:bodyPr/>
        <a:lstStyle/>
        <a:p>
          <a:pPr>
            <a:lnSpc>
              <a:spcPct val="100000"/>
            </a:lnSpc>
          </a:pPr>
          <a:r>
            <a:rPr lang="en-US" b="1" u="sng" dirty="0"/>
            <a:t>SEFA (Schedule of Expenditures of Federal Awards)</a:t>
          </a:r>
          <a:r>
            <a:rPr lang="en-US" b="1" dirty="0"/>
            <a:t>: </a:t>
          </a:r>
          <a:r>
            <a:rPr lang="en-US" dirty="0"/>
            <a:t>Schedule that includes the total federal expenditures (WV expenditures + subrecipient awards) per program/ALN  and federal grantor.</a:t>
          </a:r>
        </a:p>
      </dgm:t>
    </dgm:pt>
    <dgm:pt modelId="{1F0B1CAF-C977-414E-8849-8E03F62D81CA}" type="parTrans" cxnId="{ABBAB974-96F9-458C-8F9B-5732BBE65A58}">
      <dgm:prSet/>
      <dgm:spPr/>
      <dgm:t>
        <a:bodyPr/>
        <a:lstStyle/>
        <a:p>
          <a:endParaRPr lang="en-US"/>
        </a:p>
      </dgm:t>
    </dgm:pt>
    <dgm:pt modelId="{18CD99B2-A482-430E-B7FB-9A2AB3D94AE6}" type="sibTrans" cxnId="{ABBAB974-96F9-458C-8F9B-5732BBE65A58}">
      <dgm:prSet/>
      <dgm:spPr/>
      <dgm:t>
        <a:bodyPr/>
        <a:lstStyle/>
        <a:p>
          <a:endParaRPr lang="en-US"/>
        </a:p>
      </dgm:t>
    </dgm:pt>
    <dgm:pt modelId="{A03E4611-9756-4A88-9164-252131CD521F}">
      <dgm:prSet/>
      <dgm:spPr/>
      <dgm:t>
        <a:bodyPr/>
        <a:lstStyle/>
        <a:p>
          <a:pPr>
            <a:lnSpc>
              <a:spcPct val="100000"/>
            </a:lnSpc>
          </a:pPr>
          <a:r>
            <a:rPr lang="en-US" b="1" u="sng"/>
            <a:t>ALN (Assistant Listing Number)</a:t>
          </a:r>
          <a:r>
            <a:rPr lang="en-US" b="1"/>
            <a:t>: </a:t>
          </a:r>
          <a:r>
            <a:rPr lang="en-US"/>
            <a:t>Unique number assigned to a federal program.  (CFDA previously)</a:t>
          </a:r>
        </a:p>
      </dgm:t>
    </dgm:pt>
    <dgm:pt modelId="{55BEAA1B-EAC5-4BD4-BB50-0C659007C747}" type="parTrans" cxnId="{1D2DC813-8F1D-46F5-BB39-CF32230180AD}">
      <dgm:prSet/>
      <dgm:spPr/>
      <dgm:t>
        <a:bodyPr/>
        <a:lstStyle/>
        <a:p>
          <a:endParaRPr lang="en-US"/>
        </a:p>
      </dgm:t>
    </dgm:pt>
    <dgm:pt modelId="{2506F9F3-4CBB-406B-9490-561AD309DACE}" type="sibTrans" cxnId="{1D2DC813-8F1D-46F5-BB39-CF32230180AD}">
      <dgm:prSet/>
      <dgm:spPr/>
      <dgm:t>
        <a:bodyPr/>
        <a:lstStyle/>
        <a:p>
          <a:endParaRPr lang="en-US"/>
        </a:p>
      </dgm:t>
    </dgm:pt>
    <dgm:pt modelId="{FA91D8AF-8026-42D1-8EB2-951C3344A795}">
      <dgm:prSet/>
      <dgm:spPr/>
      <dgm:t>
        <a:bodyPr/>
        <a:lstStyle/>
        <a:p>
          <a:pPr>
            <a:lnSpc>
              <a:spcPct val="100000"/>
            </a:lnSpc>
          </a:pPr>
          <a:r>
            <a:rPr lang="en-US" b="1" u="sng" dirty="0"/>
            <a:t>Cluster of programs</a:t>
          </a:r>
          <a:r>
            <a:rPr lang="en-US" dirty="0"/>
            <a:t>:  A grouping of programs considered one program for audit testing purposes.</a:t>
          </a:r>
        </a:p>
      </dgm:t>
    </dgm:pt>
    <dgm:pt modelId="{9B5B9DE1-4909-4291-88F9-5EF7E7963681}" type="parTrans" cxnId="{8302733A-F778-41AE-A90B-656DF3EA7CEA}">
      <dgm:prSet/>
      <dgm:spPr/>
      <dgm:t>
        <a:bodyPr/>
        <a:lstStyle/>
        <a:p>
          <a:endParaRPr lang="en-US"/>
        </a:p>
      </dgm:t>
    </dgm:pt>
    <dgm:pt modelId="{B9FD78C7-E1A2-4EF8-B779-BBDF91003A5D}" type="sibTrans" cxnId="{8302733A-F778-41AE-A90B-656DF3EA7CEA}">
      <dgm:prSet/>
      <dgm:spPr/>
      <dgm:t>
        <a:bodyPr/>
        <a:lstStyle/>
        <a:p>
          <a:endParaRPr lang="en-US"/>
        </a:p>
      </dgm:t>
    </dgm:pt>
    <dgm:pt modelId="{58770567-FC7B-45B5-B3CC-A01DF35D2348}">
      <dgm:prSet custT="1"/>
      <dgm:spPr/>
      <dgm:t>
        <a:bodyPr/>
        <a:lstStyle/>
        <a:p>
          <a:pPr>
            <a:lnSpc>
              <a:spcPct val="100000"/>
            </a:lnSpc>
          </a:pPr>
          <a:endParaRPr lang="en-US" sz="1600" b="1" u="sng" dirty="0"/>
        </a:p>
        <a:p>
          <a:pPr>
            <a:lnSpc>
              <a:spcPct val="100000"/>
            </a:lnSpc>
          </a:pPr>
          <a:r>
            <a:rPr lang="en-US" sz="1600" b="1" u="sng" dirty="0"/>
            <a:t>Compliance Supplement</a:t>
          </a:r>
          <a:r>
            <a:rPr lang="en-US" sz="1600" dirty="0"/>
            <a:t>: Authoritative source of information used to understand the programs objectives , procedures, compliance requirements, and suggested audit procedures.  (Updated annually)</a:t>
          </a:r>
          <a:br>
            <a:rPr lang="en-US" sz="1400" dirty="0"/>
          </a:br>
          <a:endParaRPr lang="en-US" sz="1400" dirty="0"/>
        </a:p>
      </dgm:t>
    </dgm:pt>
    <dgm:pt modelId="{0CF88DF3-53BA-41AA-8B6B-2083F74E196B}" type="parTrans" cxnId="{E866DBBB-3AA6-40B8-8C43-DFC49BBC4AF7}">
      <dgm:prSet/>
      <dgm:spPr/>
      <dgm:t>
        <a:bodyPr/>
        <a:lstStyle/>
        <a:p>
          <a:endParaRPr lang="en-US"/>
        </a:p>
      </dgm:t>
    </dgm:pt>
    <dgm:pt modelId="{E998D24C-AE23-4AA0-9C9C-07EB141D9B3B}" type="sibTrans" cxnId="{E866DBBB-3AA6-40B8-8C43-DFC49BBC4AF7}">
      <dgm:prSet/>
      <dgm:spPr/>
      <dgm:t>
        <a:bodyPr/>
        <a:lstStyle/>
        <a:p>
          <a:endParaRPr lang="en-US"/>
        </a:p>
      </dgm:t>
    </dgm:pt>
    <dgm:pt modelId="{1D7E1EED-6439-4609-B890-AAFAAA35AF79}" type="pres">
      <dgm:prSet presAssocID="{3E320DBB-6599-4CA1-8AC3-651CD20E080D}" presName="root" presStyleCnt="0">
        <dgm:presLayoutVars>
          <dgm:dir/>
          <dgm:resizeHandles val="exact"/>
        </dgm:presLayoutVars>
      </dgm:prSet>
      <dgm:spPr/>
    </dgm:pt>
    <dgm:pt modelId="{9A17D6C8-7BC4-4EFD-9D08-411377E0FA39}" type="pres">
      <dgm:prSet presAssocID="{0B3B6695-5768-40F8-B4C9-A0DAED63BDB4}" presName="compNode" presStyleCnt="0"/>
      <dgm:spPr/>
    </dgm:pt>
    <dgm:pt modelId="{67AE1CAA-4295-4BDC-9F90-95ED1062FD27}" type="pres">
      <dgm:prSet presAssocID="{0B3B6695-5768-40F8-B4C9-A0DAED63BDB4}" presName="bgRect" presStyleLbl="bgShp" presStyleIdx="0" presStyleCnt="4"/>
      <dgm:spPr/>
    </dgm:pt>
    <dgm:pt modelId="{5493DFF1-F72D-4AF0-A33B-7FE5E170D7B3}" type="pres">
      <dgm:prSet presAssocID="{0B3B6695-5768-40F8-B4C9-A0DAED63BDB4}"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Money"/>
        </a:ext>
      </dgm:extLst>
    </dgm:pt>
    <dgm:pt modelId="{0CFCDBDB-73D3-48AE-9C2D-F85E84665591}" type="pres">
      <dgm:prSet presAssocID="{0B3B6695-5768-40F8-B4C9-A0DAED63BDB4}" presName="spaceRect" presStyleCnt="0"/>
      <dgm:spPr/>
    </dgm:pt>
    <dgm:pt modelId="{35FC1287-645F-4974-822A-8377D735526B}" type="pres">
      <dgm:prSet presAssocID="{0B3B6695-5768-40F8-B4C9-A0DAED63BDB4}" presName="parTx" presStyleLbl="revTx" presStyleIdx="0" presStyleCnt="4">
        <dgm:presLayoutVars>
          <dgm:chMax val="0"/>
          <dgm:chPref val="0"/>
        </dgm:presLayoutVars>
      </dgm:prSet>
      <dgm:spPr/>
    </dgm:pt>
    <dgm:pt modelId="{1BA036E5-F204-4613-8004-051C9BD4D856}" type="pres">
      <dgm:prSet presAssocID="{18CD99B2-A482-430E-B7FB-9A2AB3D94AE6}" presName="sibTrans" presStyleCnt="0"/>
      <dgm:spPr/>
    </dgm:pt>
    <dgm:pt modelId="{485876A0-A8A5-4A95-B26A-0BABD432BD0C}" type="pres">
      <dgm:prSet presAssocID="{A03E4611-9756-4A88-9164-252131CD521F}" presName="compNode" presStyleCnt="0"/>
      <dgm:spPr/>
    </dgm:pt>
    <dgm:pt modelId="{E62B3F3A-8EF7-4076-B7FB-B1CCD3B9A7B1}" type="pres">
      <dgm:prSet presAssocID="{A03E4611-9756-4A88-9164-252131CD521F}" presName="bgRect" presStyleLbl="bgShp" presStyleIdx="1" presStyleCnt="4"/>
      <dgm:spPr/>
    </dgm:pt>
    <dgm:pt modelId="{C488682E-F7DD-4ECF-92B2-3525E119D377}" type="pres">
      <dgm:prSet presAssocID="{A03E4611-9756-4A88-9164-252131CD521F}"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ome"/>
        </a:ext>
      </dgm:extLst>
    </dgm:pt>
    <dgm:pt modelId="{1EF9CBDD-3AC5-4687-8D87-B86327DE12CE}" type="pres">
      <dgm:prSet presAssocID="{A03E4611-9756-4A88-9164-252131CD521F}" presName="spaceRect" presStyleCnt="0"/>
      <dgm:spPr/>
    </dgm:pt>
    <dgm:pt modelId="{7F75887B-406C-4E1E-B104-27974DA774E0}" type="pres">
      <dgm:prSet presAssocID="{A03E4611-9756-4A88-9164-252131CD521F}" presName="parTx" presStyleLbl="revTx" presStyleIdx="1" presStyleCnt="4">
        <dgm:presLayoutVars>
          <dgm:chMax val="0"/>
          <dgm:chPref val="0"/>
        </dgm:presLayoutVars>
      </dgm:prSet>
      <dgm:spPr/>
    </dgm:pt>
    <dgm:pt modelId="{846E4397-F945-4EBA-94CC-53795D36DA8E}" type="pres">
      <dgm:prSet presAssocID="{2506F9F3-4CBB-406B-9490-561AD309DACE}" presName="sibTrans" presStyleCnt="0"/>
      <dgm:spPr/>
    </dgm:pt>
    <dgm:pt modelId="{7A12BA30-6E08-4892-8EE5-3796D05D6590}" type="pres">
      <dgm:prSet presAssocID="{FA91D8AF-8026-42D1-8EB2-951C3344A795}" presName="compNode" presStyleCnt="0"/>
      <dgm:spPr/>
    </dgm:pt>
    <dgm:pt modelId="{ED29B072-9CC2-42B0-8ED3-21C96505CF65}" type="pres">
      <dgm:prSet presAssocID="{FA91D8AF-8026-42D1-8EB2-951C3344A795}" presName="bgRect" presStyleLbl="bgShp" presStyleIdx="2" presStyleCnt="4"/>
      <dgm:spPr/>
    </dgm:pt>
    <dgm:pt modelId="{54E6680C-94C7-44F0-9688-616AB0D82EB9}" type="pres">
      <dgm:prSet presAssocID="{FA91D8AF-8026-42D1-8EB2-951C3344A795}"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Meeting"/>
        </a:ext>
      </dgm:extLst>
    </dgm:pt>
    <dgm:pt modelId="{E22B7DFA-BAAC-4B60-A53F-016CA263E729}" type="pres">
      <dgm:prSet presAssocID="{FA91D8AF-8026-42D1-8EB2-951C3344A795}" presName="spaceRect" presStyleCnt="0"/>
      <dgm:spPr/>
    </dgm:pt>
    <dgm:pt modelId="{8F26BDFB-2544-4A3A-8904-6FA63BB0164A}" type="pres">
      <dgm:prSet presAssocID="{FA91D8AF-8026-42D1-8EB2-951C3344A795}" presName="parTx" presStyleLbl="revTx" presStyleIdx="2" presStyleCnt="4">
        <dgm:presLayoutVars>
          <dgm:chMax val="0"/>
          <dgm:chPref val="0"/>
        </dgm:presLayoutVars>
      </dgm:prSet>
      <dgm:spPr/>
    </dgm:pt>
    <dgm:pt modelId="{33A53F1F-EC84-4F7F-B7B9-A550FF5A058B}" type="pres">
      <dgm:prSet presAssocID="{B9FD78C7-E1A2-4EF8-B779-BBDF91003A5D}" presName="sibTrans" presStyleCnt="0"/>
      <dgm:spPr/>
    </dgm:pt>
    <dgm:pt modelId="{C3159CAE-F276-46A9-9B71-620376A175A8}" type="pres">
      <dgm:prSet presAssocID="{58770567-FC7B-45B5-B3CC-A01DF35D2348}" presName="compNode" presStyleCnt="0"/>
      <dgm:spPr/>
    </dgm:pt>
    <dgm:pt modelId="{CBA5FA5A-4EDC-4746-BD0C-B7EC0E0CE34A}" type="pres">
      <dgm:prSet presAssocID="{58770567-FC7B-45B5-B3CC-A01DF35D2348}" presName="bgRect" presStyleLbl="bgShp" presStyleIdx="3" presStyleCnt="4"/>
      <dgm:spPr/>
    </dgm:pt>
    <dgm:pt modelId="{5413463C-054B-4305-A5C9-77E908BCB63F}" type="pres">
      <dgm:prSet presAssocID="{58770567-FC7B-45B5-B3CC-A01DF35D2348}"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iploma"/>
        </a:ext>
      </dgm:extLst>
    </dgm:pt>
    <dgm:pt modelId="{715B5291-718B-48F0-8001-6C92FE71FC4A}" type="pres">
      <dgm:prSet presAssocID="{58770567-FC7B-45B5-B3CC-A01DF35D2348}" presName="spaceRect" presStyleCnt="0"/>
      <dgm:spPr/>
    </dgm:pt>
    <dgm:pt modelId="{7C8E1D75-610C-473A-AFEB-705A34266414}" type="pres">
      <dgm:prSet presAssocID="{58770567-FC7B-45B5-B3CC-A01DF35D2348}" presName="parTx" presStyleLbl="revTx" presStyleIdx="3" presStyleCnt="4" custLinFactNeighborX="-198" custLinFactNeighborY="13175">
        <dgm:presLayoutVars>
          <dgm:chMax val="0"/>
          <dgm:chPref val="0"/>
        </dgm:presLayoutVars>
      </dgm:prSet>
      <dgm:spPr/>
    </dgm:pt>
  </dgm:ptLst>
  <dgm:cxnLst>
    <dgm:cxn modelId="{1D2DC813-8F1D-46F5-BB39-CF32230180AD}" srcId="{3E320DBB-6599-4CA1-8AC3-651CD20E080D}" destId="{A03E4611-9756-4A88-9164-252131CD521F}" srcOrd="1" destOrd="0" parTransId="{55BEAA1B-EAC5-4BD4-BB50-0C659007C747}" sibTransId="{2506F9F3-4CBB-406B-9490-561AD309DACE}"/>
    <dgm:cxn modelId="{91266539-B978-43B8-98BF-108259C9C433}" type="presOf" srcId="{0B3B6695-5768-40F8-B4C9-A0DAED63BDB4}" destId="{35FC1287-645F-4974-822A-8377D735526B}" srcOrd="0" destOrd="0" presId="urn:microsoft.com/office/officeart/2018/2/layout/IconVerticalSolidList"/>
    <dgm:cxn modelId="{8302733A-F778-41AE-A90B-656DF3EA7CEA}" srcId="{3E320DBB-6599-4CA1-8AC3-651CD20E080D}" destId="{FA91D8AF-8026-42D1-8EB2-951C3344A795}" srcOrd="2" destOrd="0" parTransId="{9B5B9DE1-4909-4291-88F9-5EF7E7963681}" sibTransId="{B9FD78C7-E1A2-4EF8-B779-BBDF91003A5D}"/>
    <dgm:cxn modelId="{50D4826B-A587-4FF9-BA13-3337B2419BB0}" type="presOf" srcId="{A03E4611-9756-4A88-9164-252131CD521F}" destId="{7F75887B-406C-4E1E-B104-27974DA774E0}" srcOrd="0" destOrd="0" presId="urn:microsoft.com/office/officeart/2018/2/layout/IconVerticalSolidList"/>
    <dgm:cxn modelId="{ABBAB974-96F9-458C-8F9B-5732BBE65A58}" srcId="{3E320DBB-6599-4CA1-8AC3-651CD20E080D}" destId="{0B3B6695-5768-40F8-B4C9-A0DAED63BDB4}" srcOrd="0" destOrd="0" parTransId="{1F0B1CAF-C977-414E-8849-8E03F62D81CA}" sibTransId="{18CD99B2-A482-430E-B7FB-9A2AB3D94AE6}"/>
    <dgm:cxn modelId="{69FA2A8B-603D-4205-99A8-CE7E925CAAEB}" type="presOf" srcId="{FA91D8AF-8026-42D1-8EB2-951C3344A795}" destId="{8F26BDFB-2544-4A3A-8904-6FA63BB0164A}" srcOrd="0" destOrd="0" presId="urn:microsoft.com/office/officeart/2018/2/layout/IconVerticalSolidList"/>
    <dgm:cxn modelId="{B7E6DA9D-AE90-4B0B-A318-94071E3164BB}" type="presOf" srcId="{58770567-FC7B-45B5-B3CC-A01DF35D2348}" destId="{7C8E1D75-610C-473A-AFEB-705A34266414}" srcOrd="0" destOrd="0" presId="urn:microsoft.com/office/officeart/2018/2/layout/IconVerticalSolidList"/>
    <dgm:cxn modelId="{788DE4A2-D889-45F3-B894-E4C5219031FC}" type="presOf" srcId="{3E320DBB-6599-4CA1-8AC3-651CD20E080D}" destId="{1D7E1EED-6439-4609-B890-AAFAAA35AF79}" srcOrd="0" destOrd="0" presId="urn:microsoft.com/office/officeart/2018/2/layout/IconVerticalSolidList"/>
    <dgm:cxn modelId="{E866DBBB-3AA6-40B8-8C43-DFC49BBC4AF7}" srcId="{3E320DBB-6599-4CA1-8AC3-651CD20E080D}" destId="{58770567-FC7B-45B5-B3CC-A01DF35D2348}" srcOrd="3" destOrd="0" parTransId="{0CF88DF3-53BA-41AA-8B6B-2083F74E196B}" sibTransId="{E998D24C-AE23-4AA0-9C9C-07EB141D9B3B}"/>
    <dgm:cxn modelId="{D9915E7A-FAC0-4236-AC97-82CCA529053F}" type="presParOf" srcId="{1D7E1EED-6439-4609-B890-AAFAAA35AF79}" destId="{9A17D6C8-7BC4-4EFD-9D08-411377E0FA39}" srcOrd="0" destOrd="0" presId="urn:microsoft.com/office/officeart/2018/2/layout/IconVerticalSolidList"/>
    <dgm:cxn modelId="{19305C4D-C3B2-4D3B-9B8C-65A2EC20A70E}" type="presParOf" srcId="{9A17D6C8-7BC4-4EFD-9D08-411377E0FA39}" destId="{67AE1CAA-4295-4BDC-9F90-95ED1062FD27}" srcOrd="0" destOrd="0" presId="urn:microsoft.com/office/officeart/2018/2/layout/IconVerticalSolidList"/>
    <dgm:cxn modelId="{8303AA70-BDF2-4D57-8C0C-36BA983398B3}" type="presParOf" srcId="{9A17D6C8-7BC4-4EFD-9D08-411377E0FA39}" destId="{5493DFF1-F72D-4AF0-A33B-7FE5E170D7B3}" srcOrd="1" destOrd="0" presId="urn:microsoft.com/office/officeart/2018/2/layout/IconVerticalSolidList"/>
    <dgm:cxn modelId="{0B4EAE8E-CA13-4C1C-9F43-CC101D2BC3E2}" type="presParOf" srcId="{9A17D6C8-7BC4-4EFD-9D08-411377E0FA39}" destId="{0CFCDBDB-73D3-48AE-9C2D-F85E84665591}" srcOrd="2" destOrd="0" presId="urn:microsoft.com/office/officeart/2018/2/layout/IconVerticalSolidList"/>
    <dgm:cxn modelId="{8FB6719A-C5D3-488A-A6E9-312709C1D13E}" type="presParOf" srcId="{9A17D6C8-7BC4-4EFD-9D08-411377E0FA39}" destId="{35FC1287-645F-4974-822A-8377D735526B}" srcOrd="3" destOrd="0" presId="urn:microsoft.com/office/officeart/2018/2/layout/IconVerticalSolidList"/>
    <dgm:cxn modelId="{9B653FDC-390A-4FCB-8239-240BDDDE5538}" type="presParOf" srcId="{1D7E1EED-6439-4609-B890-AAFAAA35AF79}" destId="{1BA036E5-F204-4613-8004-051C9BD4D856}" srcOrd="1" destOrd="0" presId="urn:microsoft.com/office/officeart/2018/2/layout/IconVerticalSolidList"/>
    <dgm:cxn modelId="{5F1DA939-847E-4E3F-9B6D-08C497F1F029}" type="presParOf" srcId="{1D7E1EED-6439-4609-B890-AAFAAA35AF79}" destId="{485876A0-A8A5-4A95-B26A-0BABD432BD0C}" srcOrd="2" destOrd="0" presId="urn:microsoft.com/office/officeart/2018/2/layout/IconVerticalSolidList"/>
    <dgm:cxn modelId="{07D47D2D-5DEC-4124-AB89-5D7A9C51031A}" type="presParOf" srcId="{485876A0-A8A5-4A95-B26A-0BABD432BD0C}" destId="{E62B3F3A-8EF7-4076-B7FB-B1CCD3B9A7B1}" srcOrd="0" destOrd="0" presId="urn:microsoft.com/office/officeart/2018/2/layout/IconVerticalSolidList"/>
    <dgm:cxn modelId="{1B852CBC-BB74-4253-9A97-FBF7D10797C9}" type="presParOf" srcId="{485876A0-A8A5-4A95-B26A-0BABD432BD0C}" destId="{C488682E-F7DD-4ECF-92B2-3525E119D377}" srcOrd="1" destOrd="0" presId="urn:microsoft.com/office/officeart/2018/2/layout/IconVerticalSolidList"/>
    <dgm:cxn modelId="{931B54C4-A425-4F48-BB4D-D85125A0B27E}" type="presParOf" srcId="{485876A0-A8A5-4A95-B26A-0BABD432BD0C}" destId="{1EF9CBDD-3AC5-4687-8D87-B86327DE12CE}" srcOrd="2" destOrd="0" presId="urn:microsoft.com/office/officeart/2018/2/layout/IconVerticalSolidList"/>
    <dgm:cxn modelId="{8FFB7FC6-43F0-4AA4-A9D7-60958C76EDD2}" type="presParOf" srcId="{485876A0-A8A5-4A95-B26A-0BABD432BD0C}" destId="{7F75887B-406C-4E1E-B104-27974DA774E0}" srcOrd="3" destOrd="0" presId="urn:microsoft.com/office/officeart/2018/2/layout/IconVerticalSolidList"/>
    <dgm:cxn modelId="{81DB48C5-6D8F-421F-A082-A5D26F41CFA4}" type="presParOf" srcId="{1D7E1EED-6439-4609-B890-AAFAAA35AF79}" destId="{846E4397-F945-4EBA-94CC-53795D36DA8E}" srcOrd="3" destOrd="0" presId="urn:microsoft.com/office/officeart/2018/2/layout/IconVerticalSolidList"/>
    <dgm:cxn modelId="{E3365ECC-ECDD-405E-B2ED-6B129B408929}" type="presParOf" srcId="{1D7E1EED-6439-4609-B890-AAFAAA35AF79}" destId="{7A12BA30-6E08-4892-8EE5-3796D05D6590}" srcOrd="4" destOrd="0" presId="urn:microsoft.com/office/officeart/2018/2/layout/IconVerticalSolidList"/>
    <dgm:cxn modelId="{6A4ED0DB-732B-464F-97E8-AEF73A55251F}" type="presParOf" srcId="{7A12BA30-6E08-4892-8EE5-3796D05D6590}" destId="{ED29B072-9CC2-42B0-8ED3-21C96505CF65}" srcOrd="0" destOrd="0" presId="urn:microsoft.com/office/officeart/2018/2/layout/IconVerticalSolidList"/>
    <dgm:cxn modelId="{A1F5ECB6-238E-4B72-9933-37F59FEDAD03}" type="presParOf" srcId="{7A12BA30-6E08-4892-8EE5-3796D05D6590}" destId="{54E6680C-94C7-44F0-9688-616AB0D82EB9}" srcOrd="1" destOrd="0" presId="urn:microsoft.com/office/officeart/2018/2/layout/IconVerticalSolidList"/>
    <dgm:cxn modelId="{EFC9A5F7-189C-4FEC-8D70-B06D2BAA1AF2}" type="presParOf" srcId="{7A12BA30-6E08-4892-8EE5-3796D05D6590}" destId="{E22B7DFA-BAAC-4B60-A53F-016CA263E729}" srcOrd="2" destOrd="0" presId="urn:microsoft.com/office/officeart/2018/2/layout/IconVerticalSolidList"/>
    <dgm:cxn modelId="{837FD181-0E93-4B70-90B1-62B14CC2BE76}" type="presParOf" srcId="{7A12BA30-6E08-4892-8EE5-3796D05D6590}" destId="{8F26BDFB-2544-4A3A-8904-6FA63BB0164A}" srcOrd="3" destOrd="0" presId="urn:microsoft.com/office/officeart/2018/2/layout/IconVerticalSolidList"/>
    <dgm:cxn modelId="{0FFDA069-6665-4F86-BC06-14F0A96D6E6C}" type="presParOf" srcId="{1D7E1EED-6439-4609-B890-AAFAAA35AF79}" destId="{33A53F1F-EC84-4F7F-B7B9-A550FF5A058B}" srcOrd="5" destOrd="0" presId="urn:microsoft.com/office/officeart/2018/2/layout/IconVerticalSolidList"/>
    <dgm:cxn modelId="{71114F63-3F7E-4200-B935-570542F624F4}" type="presParOf" srcId="{1D7E1EED-6439-4609-B890-AAFAAA35AF79}" destId="{C3159CAE-F276-46A9-9B71-620376A175A8}" srcOrd="6" destOrd="0" presId="urn:microsoft.com/office/officeart/2018/2/layout/IconVerticalSolidList"/>
    <dgm:cxn modelId="{FD7F95AC-BDDF-4225-AFB3-7673F0704AA6}" type="presParOf" srcId="{C3159CAE-F276-46A9-9B71-620376A175A8}" destId="{CBA5FA5A-4EDC-4746-BD0C-B7EC0E0CE34A}" srcOrd="0" destOrd="0" presId="urn:microsoft.com/office/officeart/2018/2/layout/IconVerticalSolidList"/>
    <dgm:cxn modelId="{C9424311-DF4A-48DA-B03F-C0034506DFAF}" type="presParOf" srcId="{C3159CAE-F276-46A9-9B71-620376A175A8}" destId="{5413463C-054B-4305-A5C9-77E908BCB63F}" srcOrd="1" destOrd="0" presId="urn:microsoft.com/office/officeart/2018/2/layout/IconVerticalSolidList"/>
    <dgm:cxn modelId="{6006E6AD-5455-4426-8573-84D8E97E07E7}" type="presParOf" srcId="{C3159CAE-F276-46A9-9B71-620376A175A8}" destId="{715B5291-718B-48F0-8001-6C92FE71FC4A}" srcOrd="2" destOrd="0" presId="urn:microsoft.com/office/officeart/2018/2/layout/IconVerticalSolidList"/>
    <dgm:cxn modelId="{9743FED9-5C15-421C-AAD8-8FFA0F881AC8}" type="presParOf" srcId="{C3159CAE-F276-46A9-9B71-620376A175A8}" destId="{7C8E1D75-610C-473A-AFEB-705A3426641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3EDF9D-613E-49E6-BAA4-4154BC8FF2F4}" type="doc">
      <dgm:prSet loTypeId="urn:microsoft.com/office/officeart/2018/2/layout/IconVerticalSolidList" loCatId="icon" qsTypeId="urn:microsoft.com/office/officeart/2005/8/quickstyle/simple1" qsCatId="simple" csTypeId="urn:microsoft.com/office/officeart/2018/5/colors/Iconchunking_neutralbg_accent1_2" csCatId="accent1" phldr="1"/>
      <dgm:spPr/>
      <dgm:t>
        <a:bodyPr/>
        <a:lstStyle/>
        <a:p>
          <a:endParaRPr lang="en-US"/>
        </a:p>
      </dgm:t>
    </dgm:pt>
    <dgm:pt modelId="{21DD62C6-5F00-4D37-BD4A-E08701B2A343}">
      <dgm:prSet/>
      <dgm:spPr/>
      <dgm:t>
        <a:bodyPr/>
        <a:lstStyle/>
        <a:p>
          <a:pPr>
            <a:lnSpc>
              <a:spcPct val="100000"/>
            </a:lnSpc>
          </a:pPr>
          <a:r>
            <a:rPr lang="en-US" b="1" u="sng" dirty="0"/>
            <a:t>Disbursements</a:t>
          </a:r>
          <a:r>
            <a:rPr lang="en-US" dirty="0"/>
            <a:t>: The movement of funds from one location to another. Includes expenditures and transfers. </a:t>
          </a:r>
        </a:p>
      </dgm:t>
    </dgm:pt>
    <dgm:pt modelId="{8CF0D1FD-D15F-4664-A7F5-C02AC362991D}" type="parTrans" cxnId="{3597C80D-5EF6-46BB-91DB-5B349BEE6383}">
      <dgm:prSet/>
      <dgm:spPr/>
      <dgm:t>
        <a:bodyPr/>
        <a:lstStyle/>
        <a:p>
          <a:endParaRPr lang="en-US"/>
        </a:p>
      </dgm:t>
    </dgm:pt>
    <dgm:pt modelId="{C2AD5513-B594-41DE-A355-A3B1581A711E}" type="sibTrans" cxnId="{3597C80D-5EF6-46BB-91DB-5B349BEE6383}">
      <dgm:prSet/>
      <dgm:spPr/>
      <dgm:t>
        <a:bodyPr/>
        <a:lstStyle/>
        <a:p>
          <a:endParaRPr lang="en-US"/>
        </a:p>
      </dgm:t>
    </dgm:pt>
    <dgm:pt modelId="{E72DB067-8911-4432-BCF9-53CBDE1D117D}">
      <dgm:prSet/>
      <dgm:spPr/>
      <dgm:t>
        <a:bodyPr/>
        <a:lstStyle/>
        <a:p>
          <a:pPr>
            <a:lnSpc>
              <a:spcPct val="100000"/>
            </a:lnSpc>
          </a:pPr>
          <a:r>
            <a:rPr lang="en-US" b="1" u="sng" dirty="0"/>
            <a:t>Expenditures</a:t>
          </a:r>
          <a:r>
            <a:rPr lang="en-US" dirty="0"/>
            <a:t>: Charges made by recipient or subrecipient to a federal program.</a:t>
          </a:r>
        </a:p>
      </dgm:t>
    </dgm:pt>
    <dgm:pt modelId="{6E765E85-0EA1-442F-88BE-3E25E460471F}" type="parTrans" cxnId="{64170B40-758A-4DB9-A5AC-12756A560D19}">
      <dgm:prSet/>
      <dgm:spPr/>
      <dgm:t>
        <a:bodyPr/>
        <a:lstStyle/>
        <a:p>
          <a:endParaRPr lang="en-US"/>
        </a:p>
      </dgm:t>
    </dgm:pt>
    <dgm:pt modelId="{4A84F182-8D18-405F-AE31-AB7FA8FA4DA2}" type="sibTrans" cxnId="{64170B40-758A-4DB9-A5AC-12756A560D19}">
      <dgm:prSet/>
      <dgm:spPr/>
      <dgm:t>
        <a:bodyPr/>
        <a:lstStyle/>
        <a:p>
          <a:endParaRPr lang="en-US"/>
        </a:p>
      </dgm:t>
    </dgm:pt>
    <dgm:pt modelId="{397E3EDE-921C-4654-8042-A48777073C8C}">
      <dgm:prSet/>
      <dgm:spPr/>
      <dgm:t>
        <a:bodyPr/>
        <a:lstStyle/>
        <a:p>
          <a:pPr>
            <a:lnSpc>
              <a:spcPct val="100000"/>
            </a:lnSpc>
          </a:pPr>
          <a:r>
            <a:rPr lang="en-US"/>
            <a:t>Cash disbursements for direct charges for properties and services. </a:t>
          </a:r>
        </a:p>
      </dgm:t>
    </dgm:pt>
    <dgm:pt modelId="{2E6CD581-C946-4F1F-A1C1-6AA0F12C4AF1}" type="parTrans" cxnId="{D546B7D2-C5CB-4B49-8350-F6316BE828EC}">
      <dgm:prSet/>
      <dgm:spPr/>
      <dgm:t>
        <a:bodyPr/>
        <a:lstStyle/>
        <a:p>
          <a:endParaRPr lang="en-US"/>
        </a:p>
      </dgm:t>
    </dgm:pt>
    <dgm:pt modelId="{B2F7FDCD-08F2-45D3-8D1C-BBC16A0068DE}" type="sibTrans" cxnId="{D546B7D2-C5CB-4B49-8350-F6316BE828EC}">
      <dgm:prSet/>
      <dgm:spPr/>
      <dgm:t>
        <a:bodyPr/>
        <a:lstStyle/>
        <a:p>
          <a:endParaRPr lang="en-US"/>
        </a:p>
      </dgm:t>
    </dgm:pt>
    <dgm:pt modelId="{FA14B0D5-19A2-4730-B0E7-87FFD26361DA}">
      <dgm:prSet/>
      <dgm:spPr/>
      <dgm:t>
        <a:bodyPr/>
        <a:lstStyle/>
        <a:p>
          <a:pPr>
            <a:lnSpc>
              <a:spcPct val="100000"/>
            </a:lnSpc>
          </a:pPr>
          <a:r>
            <a:rPr lang="en-US" dirty="0"/>
            <a:t>Amount of indirect expense charge</a:t>
          </a:r>
        </a:p>
      </dgm:t>
    </dgm:pt>
    <dgm:pt modelId="{3244EFBE-CF6B-4D4F-A8FE-CE02291CA01A}" type="parTrans" cxnId="{A62BC48D-6380-4AED-82DA-AC892A35A495}">
      <dgm:prSet/>
      <dgm:spPr/>
      <dgm:t>
        <a:bodyPr/>
        <a:lstStyle/>
        <a:p>
          <a:endParaRPr lang="en-US"/>
        </a:p>
      </dgm:t>
    </dgm:pt>
    <dgm:pt modelId="{C966D4D6-177D-4398-9D93-ED25ACC766C8}" type="sibTrans" cxnId="{A62BC48D-6380-4AED-82DA-AC892A35A495}">
      <dgm:prSet/>
      <dgm:spPr/>
      <dgm:t>
        <a:bodyPr/>
        <a:lstStyle/>
        <a:p>
          <a:endParaRPr lang="en-US"/>
        </a:p>
      </dgm:t>
    </dgm:pt>
    <dgm:pt modelId="{69D3FC66-EA33-4258-AFDE-468B4F7FAFF4}">
      <dgm:prSet/>
      <dgm:spPr/>
      <dgm:t>
        <a:bodyPr/>
        <a:lstStyle/>
        <a:p>
          <a:pPr>
            <a:lnSpc>
              <a:spcPct val="100000"/>
            </a:lnSpc>
          </a:pPr>
          <a:r>
            <a:rPr lang="en-US"/>
            <a:t>Amount of cash advance payments</a:t>
          </a:r>
        </a:p>
      </dgm:t>
    </dgm:pt>
    <dgm:pt modelId="{41617766-75BB-4513-880A-93BA917DB4F1}" type="parTrans" cxnId="{C8400A50-9110-44A2-A93A-4962E200620B}">
      <dgm:prSet/>
      <dgm:spPr/>
      <dgm:t>
        <a:bodyPr/>
        <a:lstStyle/>
        <a:p>
          <a:endParaRPr lang="en-US"/>
        </a:p>
      </dgm:t>
    </dgm:pt>
    <dgm:pt modelId="{19C05E59-1D2A-4B9A-BB09-3E7EC0204B71}" type="sibTrans" cxnId="{C8400A50-9110-44A2-A93A-4962E200620B}">
      <dgm:prSet/>
      <dgm:spPr/>
      <dgm:t>
        <a:bodyPr/>
        <a:lstStyle/>
        <a:p>
          <a:endParaRPr lang="en-US"/>
        </a:p>
      </dgm:t>
    </dgm:pt>
    <dgm:pt modelId="{1C89DFAF-7595-417A-8431-03E000A17C87}">
      <dgm:prSet/>
      <dgm:spPr/>
      <dgm:t>
        <a:bodyPr/>
        <a:lstStyle/>
        <a:p>
          <a:pPr>
            <a:lnSpc>
              <a:spcPct val="100000"/>
            </a:lnSpc>
          </a:pPr>
          <a:r>
            <a:rPr lang="en-US" dirty="0"/>
            <a:t>Payments made to subrecipients</a:t>
          </a:r>
        </a:p>
      </dgm:t>
    </dgm:pt>
    <dgm:pt modelId="{95486A6C-B197-4F2E-817F-674A207A51B8}" type="parTrans" cxnId="{92FBFCA8-83DD-4112-9724-41F28DBA87A3}">
      <dgm:prSet/>
      <dgm:spPr/>
      <dgm:t>
        <a:bodyPr/>
        <a:lstStyle/>
        <a:p>
          <a:endParaRPr lang="en-US"/>
        </a:p>
      </dgm:t>
    </dgm:pt>
    <dgm:pt modelId="{76526FFB-8B9C-4405-B81D-1B55915A57F7}" type="sibTrans" cxnId="{92FBFCA8-83DD-4112-9724-41F28DBA87A3}">
      <dgm:prSet/>
      <dgm:spPr/>
      <dgm:t>
        <a:bodyPr/>
        <a:lstStyle/>
        <a:p>
          <a:endParaRPr lang="en-US"/>
        </a:p>
      </dgm:t>
    </dgm:pt>
    <dgm:pt modelId="{7EB2465C-D79C-4005-97FC-2F8339EF3735}">
      <dgm:prSet/>
      <dgm:spPr/>
      <dgm:t>
        <a:bodyPr/>
        <a:lstStyle/>
        <a:p>
          <a:pPr>
            <a:lnSpc>
              <a:spcPct val="100000"/>
            </a:lnSpc>
          </a:pPr>
          <a:r>
            <a:rPr lang="en-US"/>
            <a:t>Non-cash contributions</a:t>
          </a:r>
        </a:p>
      </dgm:t>
    </dgm:pt>
    <dgm:pt modelId="{F6505F79-D74C-485C-9161-A5232AFCB263}" type="parTrans" cxnId="{01A82CCA-4EFC-42AC-81B0-BC3ACBC4D58C}">
      <dgm:prSet/>
      <dgm:spPr/>
      <dgm:t>
        <a:bodyPr/>
        <a:lstStyle/>
        <a:p>
          <a:endParaRPr lang="en-US"/>
        </a:p>
      </dgm:t>
    </dgm:pt>
    <dgm:pt modelId="{D2D1470C-4D01-44DB-972F-082DD1679EBB}" type="sibTrans" cxnId="{01A82CCA-4EFC-42AC-81B0-BC3ACBC4D58C}">
      <dgm:prSet/>
      <dgm:spPr/>
      <dgm:t>
        <a:bodyPr/>
        <a:lstStyle/>
        <a:p>
          <a:endParaRPr lang="en-US"/>
        </a:p>
      </dgm:t>
    </dgm:pt>
    <dgm:pt modelId="{077521FF-8ABB-4B7F-AA21-E08CF2D7FC42}">
      <dgm:prSet/>
      <dgm:spPr/>
      <dgm:t>
        <a:bodyPr/>
        <a:lstStyle/>
        <a:p>
          <a:pPr>
            <a:lnSpc>
              <a:spcPct val="100000"/>
            </a:lnSpc>
          </a:pPr>
          <a:r>
            <a:rPr lang="en-US" b="1" u="sng" dirty="0"/>
            <a:t>Subaward</a:t>
          </a:r>
          <a:r>
            <a:rPr lang="en-US" b="1" u="none" dirty="0"/>
            <a:t>: </a:t>
          </a:r>
          <a:r>
            <a:rPr lang="en-US" b="0" u="none" dirty="0"/>
            <a:t>An award provided by a pass-through entity to a subrecipient to carry out part of a federal program. </a:t>
          </a:r>
          <a:endParaRPr lang="en-US" dirty="0"/>
        </a:p>
      </dgm:t>
    </dgm:pt>
    <dgm:pt modelId="{7E4F5C60-07AC-47A5-A063-E4CD4AB1E81D}" type="parTrans" cxnId="{C1BB0AFB-9851-4248-A28F-B9C75A1D1C44}">
      <dgm:prSet/>
      <dgm:spPr/>
      <dgm:t>
        <a:bodyPr/>
        <a:lstStyle/>
        <a:p>
          <a:endParaRPr lang="en-US"/>
        </a:p>
      </dgm:t>
    </dgm:pt>
    <dgm:pt modelId="{3B67388A-6C29-4EBE-B702-84C4506CF530}" type="sibTrans" cxnId="{C1BB0AFB-9851-4248-A28F-B9C75A1D1C44}">
      <dgm:prSet/>
      <dgm:spPr/>
      <dgm:t>
        <a:bodyPr/>
        <a:lstStyle/>
        <a:p>
          <a:endParaRPr lang="en-US"/>
        </a:p>
      </dgm:t>
    </dgm:pt>
    <dgm:pt modelId="{BA5E6644-3029-47E6-95D2-45CBEFBD6D2A}" type="pres">
      <dgm:prSet presAssocID="{493EDF9D-613E-49E6-BAA4-4154BC8FF2F4}" presName="root" presStyleCnt="0">
        <dgm:presLayoutVars>
          <dgm:dir/>
          <dgm:resizeHandles val="exact"/>
        </dgm:presLayoutVars>
      </dgm:prSet>
      <dgm:spPr/>
    </dgm:pt>
    <dgm:pt modelId="{CBEF0885-2DBA-4205-A27B-D23433906483}" type="pres">
      <dgm:prSet presAssocID="{21DD62C6-5F00-4D37-BD4A-E08701B2A343}" presName="compNode" presStyleCnt="0"/>
      <dgm:spPr/>
    </dgm:pt>
    <dgm:pt modelId="{7CDB5466-636C-4F67-92AF-419F65AFAFA1}" type="pres">
      <dgm:prSet presAssocID="{21DD62C6-5F00-4D37-BD4A-E08701B2A343}" presName="bgRect" presStyleLbl="bgShp" presStyleIdx="0" presStyleCnt="3"/>
      <dgm:spPr/>
    </dgm:pt>
    <dgm:pt modelId="{C0271C9B-C880-4409-8E62-4FCD697D8C16}" type="pres">
      <dgm:prSet presAssocID="{21DD62C6-5F00-4D37-BD4A-E08701B2A343}"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Money"/>
        </a:ext>
      </dgm:extLst>
    </dgm:pt>
    <dgm:pt modelId="{CAE265C5-D581-4EEA-9EA3-C9B90C840779}" type="pres">
      <dgm:prSet presAssocID="{21DD62C6-5F00-4D37-BD4A-E08701B2A343}" presName="spaceRect" presStyleCnt="0"/>
      <dgm:spPr/>
    </dgm:pt>
    <dgm:pt modelId="{168050D3-BA97-4A5E-952F-2C7AC6932265}" type="pres">
      <dgm:prSet presAssocID="{21DD62C6-5F00-4D37-BD4A-E08701B2A343}" presName="parTx" presStyleLbl="revTx" presStyleIdx="0" presStyleCnt="4">
        <dgm:presLayoutVars>
          <dgm:chMax val="0"/>
          <dgm:chPref val="0"/>
        </dgm:presLayoutVars>
      </dgm:prSet>
      <dgm:spPr/>
    </dgm:pt>
    <dgm:pt modelId="{658BA3E8-A11A-4EBE-A11A-91D1EBDECF2D}" type="pres">
      <dgm:prSet presAssocID="{C2AD5513-B594-41DE-A355-A3B1581A711E}" presName="sibTrans" presStyleCnt="0"/>
      <dgm:spPr/>
    </dgm:pt>
    <dgm:pt modelId="{DD1449AA-D914-480F-A825-8DCC2D60A120}" type="pres">
      <dgm:prSet presAssocID="{E72DB067-8911-4432-BCF9-53CBDE1D117D}" presName="compNode" presStyleCnt="0"/>
      <dgm:spPr/>
    </dgm:pt>
    <dgm:pt modelId="{EC223DAA-B34C-49DB-A6FE-9BB1BCA4C934}" type="pres">
      <dgm:prSet presAssocID="{E72DB067-8911-4432-BCF9-53CBDE1D117D}" presName="bgRect" presStyleLbl="bgShp" presStyleIdx="1" presStyleCnt="3"/>
      <dgm:spPr/>
    </dgm:pt>
    <dgm:pt modelId="{F848DD74-6C75-4CB8-81D2-22C3115E3581}" type="pres">
      <dgm:prSet presAssocID="{E72DB067-8911-4432-BCF9-53CBDE1D117D}"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ins"/>
        </a:ext>
      </dgm:extLst>
    </dgm:pt>
    <dgm:pt modelId="{5AD16DFA-2468-49BB-A4FD-0AE2B1CA5D40}" type="pres">
      <dgm:prSet presAssocID="{E72DB067-8911-4432-BCF9-53CBDE1D117D}" presName="spaceRect" presStyleCnt="0"/>
      <dgm:spPr/>
    </dgm:pt>
    <dgm:pt modelId="{5EF4235C-409E-46D7-A0C4-A7DFBFAE5EF4}" type="pres">
      <dgm:prSet presAssocID="{E72DB067-8911-4432-BCF9-53CBDE1D117D}" presName="parTx" presStyleLbl="revTx" presStyleIdx="1" presStyleCnt="4">
        <dgm:presLayoutVars>
          <dgm:chMax val="0"/>
          <dgm:chPref val="0"/>
        </dgm:presLayoutVars>
      </dgm:prSet>
      <dgm:spPr/>
    </dgm:pt>
    <dgm:pt modelId="{5472A0B9-03C8-42B5-ADA1-C779A26AA47E}" type="pres">
      <dgm:prSet presAssocID="{E72DB067-8911-4432-BCF9-53CBDE1D117D}" presName="desTx" presStyleLbl="revTx" presStyleIdx="2" presStyleCnt="4">
        <dgm:presLayoutVars/>
      </dgm:prSet>
      <dgm:spPr/>
    </dgm:pt>
    <dgm:pt modelId="{B8CA8258-7C9E-4F0A-BD7A-F41655CBA540}" type="pres">
      <dgm:prSet presAssocID="{4A84F182-8D18-405F-AE31-AB7FA8FA4DA2}" presName="sibTrans" presStyleCnt="0"/>
      <dgm:spPr/>
    </dgm:pt>
    <dgm:pt modelId="{2016C9E3-6E45-4F69-8096-14014AFB0AE6}" type="pres">
      <dgm:prSet presAssocID="{077521FF-8ABB-4B7F-AA21-E08CF2D7FC42}" presName="compNode" presStyleCnt="0"/>
      <dgm:spPr/>
    </dgm:pt>
    <dgm:pt modelId="{8F644F6D-D3BC-49DF-BD28-13592A9BF6E1}" type="pres">
      <dgm:prSet presAssocID="{077521FF-8ABB-4B7F-AA21-E08CF2D7FC42}" presName="bgRect" presStyleLbl="bgShp" presStyleIdx="2" presStyleCnt="3"/>
      <dgm:spPr/>
    </dgm:pt>
    <dgm:pt modelId="{A4D20E62-D176-4EDE-A21F-7BF05987DDB5}" type="pres">
      <dgm:prSet presAssocID="{077521FF-8ABB-4B7F-AA21-E08CF2D7FC42}" presName="iconRect" presStyleLbl="node1" presStyleIdx="2" presStyleCnt="3"/>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Piggy Bank with solid fill"/>
        </a:ext>
      </dgm:extLst>
    </dgm:pt>
    <dgm:pt modelId="{F3CA999F-A13D-4D9C-A293-3C806AA21E26}" type="pres">
      <dgm:prSet presAssocID="{077521FF-8ABB-4B7F-AA21-E08CF2D7FC42}" presName="spaceRect" presStyleCnt="0"/>
      <dgm:spPr/>
    </dgm:pt>
    <dgm:pt modelId="{2B8A67A4-9F97-490A-AD20-BDE920731CFD}" type="pres">
      <dgm:prSet presAssocID="{077521FF-8ABB-4B7F-AA21-E08CF2D7FC42}" presName="parTx" presStyleLbl="revTx" presStyleIdx="3" presStyleCnt="4">
        <dgm:presLayoutVars>
          <dgm:chMax val="0"/>
          <dgm:chPref val="0"/>
        </dgm:presLayoutVars>
      </dgm:prSet>
      <dgm:spPr/>
    </dgm:pt>
  </dgm:ptLst>
  <dgm:cxnLst>
    <dgm:cxn modelId="{3597C80D-5EF6-46BB-91DB-5B349BEE6383}" srcId="{493EDF9D-613E-49E6-BAA4-4154BC8FF2F4}" destId="{21DD62C6-5F00-4D37-BD4A-E08701B2A343}" srcOrd="0" destOrd="0" parTransId="{8CF0D1FD-D15F-4664-A7F5-C02AC362991D}" sibTransId="{C2AD5513-B594-41DE-A355-A3B1581A711E}"/>
    <dgm:cxn modelId="{64170B40-758A-4DB9-A5AC-12756A560D19}" srcId="{493EDF9D-613E-49E6-BAA4-4154BC8FF2F4}" destId="{E72DB067-8911-4432-BCF9-53CBDE1D117D}" srcOrd="1" destOrd="0" parTransId="{6E765E85-0EA1-442F-88BE-3E25E460471F}" sibTransId="{4A84F182-8D18-405F-AE31-AB7FA8FA4DA2}"/>
    <dgm:cxn modelId="{8516826F-FA49-4B22-9667-E2746D83196B}" type="presOf" srcId="{21DD62C6-5F00-4D37-BD4A-E08701B2A343}" destId="{168050D3-BA97-4A5E-952F-2C7AC6932265}" srcOrd="0" destOrd="0" presId="urn:microsoft.com/office/officeart/2018/2/layout/IconVerticalSolidList"/>
    <dgm:cxn modelId="{C8400A50-9110-44A2-A93A-4962E200620B}" srcId="{E72DB067-8911-4432-BCF9-53CBDE1D117D}" destId="{69D3FC66-EA33-4258-AFDE-468B4F7FAFF4}" srcOrd="2" destOrd="0" parTransId="{41617766-75BB-4513-880A-93BA917DB4F1}" sibTransId="{19C05E59-1D2A-4B9A-BB09-3E7EC0204B71}"/>
    <dgm:cxn modelId="{5842428B-5751-422B-905C-3FECD4247F89}" type="presOf" srcId="{7EB2465C-D79C-4005-97FC-2F8339EF3735}" destId="{5472A0B9-03C8-42B5-ADA1-C779A26AA47E}" srcOrd="0" destOrd="4" presId="urn:microsoft.com/office/officeart/2018/2/layout/IconVerticalSolidList"/>
    <dgm:cxn modelId="{A62BC48D-6380-4AED-82DA-AC892A35A495}" srcId="{E72DB067-8911-4432-BCF9-53CBDE1D117D}" destId="{FA14B0D5-19A2-4730-B0E7-87FFD26361DA}" srcOrd="1" destOrd="0" parTransId="{3244EFBE-CF6B-4D4F-A8FE-CE02291CA01A}" sibTransId="{C966D4D6-177D-4398-9D93-ED25ACC766C8}"/>
    <dgm:cxn modelId="{92FBFCA8-83DD-4112-9724-41F28DBA87A3}" srcId="{E72DB067-8911-4432-BCF9-53CBDE1D117D}" destId="{1C89DFAF-7595-417A-8431-03E000A17C87}" srcOrd="3" destOrd="0" parTransId="{95486A6C-B197-4F2E-817F-674A207A51B8}" sibTransId="{76526FFB-8B9C-4405-B81D-1B55915A57F7}"/>
    <dgm:cxn modelId="{D658F8AA-EB8A-4952-B1F2-5D885F63086C}" type="presOf" srcId="{1C89DFAF-7595-417A-8431-03E000A17C87}" destId="{5472A0B9-03C8-42B5-ADA1-C779A26AA47E}" srcOrd="0" destOrd="3" presId="urn:microsoft.com/office/officeart/2018/2/layout/IconVerticalSolidList"/>
    <dgm:cxn modelId="{B7501AAB-DE9F-414F-8A55-A3E8BB6DB8E9}" type="presOf" srcId="{69D3FC66-EA33-4258-AFDE-468B4F7FAFF4}" destId="{5472A0B9-03C8-42B5-ADA1-C779A26AA47E}" srcOrd="0" destOrd="2" presId="urn:microsoft.com/office/officeart/2018/2/layout/IconVerticalSolidList"/>
    <dgm:cxn modelId="{27221BC5-8E73-498A-ADA0-418414B64694}" type="presOf" srcId="{493EDF9D-613E-49E6-BAA4-4154BC8FF2F4}" destId="{BA5E6644-3029-47E6-95D2-45CBEFBD6D2A}" srcOrd="0" destOrd="0" presId="urn:microsoft.com/office/officeart/2018/2/layout/IconVerticalSolidList"/>
    <dgm:cxn modelId="{01A82CCA-4EFC-42AC-81B0-BC3ACBC4D58C}" srcId="{E72DB067-8911-4432-BCF9-53CBDE1D117D}" destId="{7EB2465C-D79C-4005-97FC-2F8339EF3735}" srcOrd="4" destOrd="0" parTransId="{F6505F79-D74C-485C-9161-A5232AFCB263}" sibTransId="{D2D1470C-4D01-44DB-972F-082DD1679EBB}"/>
    <dgm:cxn modelId="{D546B7D2-C5CB-4B49-8350-F6316BE828EC}" srcId="{E72DB067-8911-4432-BCF9-53CBDE1D117D}" destId="{397E3EDE-921C-4654-8042-A48777073C8C}" srcOrd="0" destOrd="0" parTransId="{2E6CD581-C946-4F1F-A1C1-6AA0F12C4AF1}" sibTransId="{B2F7FDCD-08F2-45D3-8D1C-BBC16A0068DE}"/>
    <dgm:cxn modelId="{7867ADD3-A38D-46F8-A7FD-1B9808471CD9}" type="presOf" srcId="{E72DB067-8911-4432-BCF9-53CBDE1D117D}" destId="{5EF4235C-409E-46D7-A0C4-A7DFBFAE5EF4}" srcOrd="0" destOrd="0" presId="urn:microsoft.com/office/officeart/2018/2/layout/IconVerticalSolidList"/>
    <dgm:cxn modelId="{A3BEA7D4-236F-4467-8222-0A905D1390D0}" type="presOf" srcId="{FA14B0D5-19A2-4730-B0E7-87FFD26361DA}" destId="{5472A0B9-03C8-42B5-ADA1-C779A26AA47E}" srcOrd="0" destOrd="1" presId="urn:microsoft.com/office/officeart/2018/2/layout/IconVerticalSolidList"/>
    <dgm:cxn modelId="{159CEAED-3C97-45DA-8F1B-7939C935FB9E}" type="presOf" srcId="{077521FF-8ABB-4B7F-AA21-E08CF2D7FC42}" destId="{2B8A67A4-9F97-490A-AD20-BDE920731CFD}" srcOrd="0" destOrd="0" presId="urn:microsoft.com/office/officeart/2018/2/layout/IconVerticalSolidList"/>
    <dgm:cxn modelId="{081001F2-F76F-4989-842F-554457ED92A7}" type="presOf" srcId="{397E3EDE-921C-4654-8042-A48777073C8C}" destId="{5472A0B9-03C8-42B5-ADA1-C779A26AA47E}" srcOrd="0" destOrd="0" presId="urn:microsoft.com/office/officeart/2018/2/layout/IconVerticalSolidList"/>
    <dgm:cxn modelId="{C1BB0AFB-9851-4248-A28F-B9C75A1D1C44}" srcId="{493EDF9D-613E-49E6-BAA4-4154BC8FF2F4}" destId="{077521FF-8ABB-4B7F-AA21-E08CF2D7FC42}" srcOrd="2" destOrd="0" parTransId="{7E4F5C60-07AC-47A5-A063-E4CD4AB1E81D}" sibTransId="{3B67388A-6C29-4EBE-B702-84C4506CF530}"/>
    <dgm:cxn modelId="{5BB96370-1AD9-400F-B2CF-3438E76DF362}" type="presParOf" srcId="{BA5E6644-3029-47E6-95D2-45CBEFBD6D2A}" destId="{CBEF0885-2DBA-4205-A27B-D23433906483}" srcOrd="0" destOrd="0" presId="urn:microsoft.com/office/officeart/2018/2/layout/IconVerticalSolidList"/>
    <dgm:cxn modelId="{1DD950A0-602F-4BB1-A04E-09C5E9930999}" type="presParOf" srcId="{CBEF0885-2DBA-4205-A27B-D23433906483}" destId="{7CDB5466-636C-4F67-92AF-419F65AFAFA1}" srcOrd="0" destOrd="0" presId="urn:microsoft.com/office/officeart/2018/2/layout/IconVerticalSolidList"/>
    <dgm:cxn modelId="{738F5CE7-F2EE-4C82-A863-E5FA722B3A53}" type="presParOf" srcId="{CBEF0885-2DBA-4205-A27B-D23433906483}" destId="{C0271C9B-C880-4409-8E62-4FCD697D8C16}" srcOrd="1" destOrd="0" presId="urn:microsoft.com/office/officeart/2018/2/layout/IconVerticalSolidList"/>
    <dgm:cxn modelId="{3BA733BE-7F39-43C9-937E-DDF28A159890}" type="presParOf" srcId="{CBEF0885-2DBA-4205-A27B-D23433906483}" destId="{CAE265C5-D581-4EEA-9EA3-C9B90C840779}" srcOrd="2" destOrd="0" presId="urn:microsoft.com/office/officeart/2018/2/layout/IconVerticalSolidList"/>
    <dgm:cxn modelId="{FE4612EA-8230-40F3-9F34-392A59378F16}" type="presParOf" srcId="{CBEF0885-2DBA-4205-A27B-D23433906483}" destId="{168050D3-BA97-4A5E-952F-2C7AC6932265}" srcOrd="3" destOrd="0" presId="urn:microsoft.com/office/officeart/2018/2/layout/IconVerticalSolidList"/>
    <dgm:cxn modelId="{D09042C1-230C-49BF-927D-E1F822C29B9C}" type="presParOf" srcId="{BA5E6644-3029-47E6-95D2-45CBEFBD6D2A}" destId="{658BA3E8-A11A-4EBE-A11A-91D1EBDECF2D}" srcOrd="1" destOrd="0" presId="urn:microsoft.com/office/officeart/2018/2/layout/IconVerticalSolidList"/>
    <dgm:cxn modelId="{F6A69BC9-07A6-48B2-9ECC-FF27721A4AD9}" type="presParOf" srcId="{BA5E6644-3029-47E6-95D2-45CBEFBD6D2A}" destId="{DD1449AA-D914-480F-A825-8DCC2D60A120}" srcOrd="2" destOrd="0" presId="urn:microsoft.com/office/officeart/2018/2/layout/IconVerticalSolidList"/>
    <dgm:cxn modelId="{EB5E3A33-1917-4C4E-A529-7CD604E5FB9F}" type="presParOf" srcId="{DD1449AA-D914-480F-A825-8DCC2D60A120}" destId="{EC223DAA-B34C-49DB-A6FE-9BB1BCA4C934}" srcOrd="0" destOrd="0" presId="urn:microsoft.com/office/officeart/2018/2/layout/IconVerticalSolidList"/>
    <dgm:cxn modelId="{3075576F-ADB4-4F52-9F88-385D6864FEE9}" type="presParOf" srcId="{DD1449AA-D914-480F-A825-8DCC2D60A120}" destId="{F848DD74-6C75-4CB8-81D2-22C3115E3581}" srcOrd="1" destOrd="0" presId="urn:microsoft.com/office/officeart/2018/2/layout/IconVerticalSolidList"/>
    <dgm:cxn modelId="{F4A59D80-C25D-4C22-9CB8-CE67DF69CD09}" type="presParOf" srcId="{DD1449AA-D914-480F-A825-8DCC2D60A120}" destId="{5AD16DFA-2468-49BB-A4FD-0AE2B1CA5D40}" srcOrd="2" destOrd="0" presId="urn:microsoft.com/office/officeart/2018/2/layout/IconVerticalSolidList"/>
    <dgm:cxn modelId="{B9F49BA6-DA7F-47AE-9AC4-639AD944E930}" type="presParOf" srcId="{DD1449AA-D914-480F-A825-8DCC2D60A120}" destId="{5EF4235C-409E-46D7-A0C4-A7DFBFAE5EF4}" srcOrd="3" destOrd="0" presId="urn:microsoft.com/office/officeart/2018/2/layout/IconVerticalSolidList"/>
    <dgm:cxn modelId="{11219298-3226-4146-8701-369D4AE6340A}" type="presParOf" srcId="{DD1449AA-D914-480F-A825-8DCC2D60A120}" destId="{5472A0B9-03C8-42B5-ADA1-C779A26AA47E}" srcOrd="4" destOrd="0" presId="urn:microsoft.com/office/officeart/2018/2/layout/IconVerticalSolidList"/>
    <dgm:cxn modelId="{7350D92D-5BA4-42B7-B777-1F9C01F3032D}" type="presParOf" srcId="{BA5E6644-3029-47E6-95D2-45CBEFBD6D2A}" destId="{B8CA8258-7C9E-4F0A-BD7A-F41655CBA540}" srcOrd="3" destOrd="0" presId="urn:microsoft.com/office/officeart/2018/2/layout/IconVerticalSolidList"/>
    <dgm:cxn modelId="{964271F8-3299-4A71-9180-5E55C57BEAD0}" type="presParOf" srcId="{BA5E6644-3029-47E6-95D2-45CBEFBD6D2A}" destId="{2016C9E3-6E45-4F69-8096-14014AFB0AE6}" srcOrd="4" destOrd="0" presId="urn:microsoft.com/office/officeart/2018/2/layout/IconVerticalSolidList"/>
    <dgm:cxn modelId="{F5D0A0CE-7A91-4094-810C-DF24AC44D44D}" type="presParOf" srcId="{2016C9E3-6E45-4F69-8096-14014AFB0AE6}" destId="{8F644F6D-D3BC-49DF-BD28-13592A9BF6E1}" srcOrd="0" destOrd="0" presId="urn:microsoft.com/office/officeart/2018/2/layout/IconVerticalSolidList"/>
    <dgm:cxn modelId="{670BDF49-7707-4685-BA70-A1E4EF79AB70}" type="presParOf" srcId="{2016C9E3-6E45-4F69-8096-14014AFB0AE6}" destId="{A4D20E62-D176-4EDE-A21F-7BF05987DDB5}" srcOrd="1" destOrd="0" presId="urn:microsoft.com/office/officeart/2018/2/layout/IconVerticalSolidList"/>
    <dgm:cxn modelId="{E39C8C0D-4E0E-4A04-9448-CB9C82F06BE9}" type="presParOf" srcId="{2016C9E3-6E45-4F69-8096-14014AFB0AE6}" destId="{F3CA999F-A13D-4D9C-A293-3C806AA21E26}" srcOrd="2" destOrd="0" presId="urn:microsoft.com/office/officeart/2018/2/layout/IconVerticalSolidList"/>
    <dgm:cxn modelId="{05821A96-3906-4512-83B3-8FECD736C725}" type="presParOf" srcId="{2016C9E3-6E45-4F69-8096-14014AFB0AE6}" destId="{2B8A67A4-9F97-490A-AD20-BDE920731CF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EAD24F-6D8B-4BF6-90CD-2AFDF6E96B58}" type="doc">
      <dgm:prSet loTypeId="urn:microsoft.com/office/officeart/2018/2/layout/IconVerticalSolidList" loCatId="icon" qsTypeId="urn:microsoft.com/office/officeart/2005/8/quickstyle/simple1" qsCatId="simple" csTypeId="urn:microsoft.com/office/officeart/2018/5/colors/Iconchunking_neutralbg_accent1_2" csCatId="accent1" phldr="1"/>
      <dgm:spPr/>
      <dgm:t>
        <a:bodyPr/>
        <a:lstStyle/>
        <a:p>
          <a:endParaRPr lang="en-US"/>
        </a:p>
      </dgm:t>
    </dgm:pt>
    <dgm:pt modelId="{316E2159-7B99-4594-B229-DBBE7EB15A02}">
      <dgm:prSet/>
      <dgm:spPr/>
      <dgm:t>
        <a:bodyPr/>
        <a:lstStyle/>
        <a:p>
          <a:pPr>
            <a:lnSpc>
              <a:spcPct val="100000"/>
            </a:lnSpc>
          </a:pPr>
          <a:r>
            <a:rPr lang="en-US" b="1" u="sng"/>
            <a:t>Recipient</a:t>
          </a:r>
          <a:r>
            <a:rPr lang="en-US"/>
            <a:t>:</a:t>
          </a:r>
          <a:r>
            <a:rPr lang="en-US" b="1"/>
            <a:t> </a:t>
          </a:r>
          <a:r>
            <a:rPr lang="en-US"/>
            <a:t>An entity that receives a federal award directly from a federal agency. </a:t>
          </a:r>
        </a:p>
      </dgm:t>
    </dgm:pt>
    <dgm:pt modelId="{550BEC33-F98B-4B08-BEE5-BEF429F76C9C}" type="parTrans" cxnId="{EAD36D90-0B28-497E-9724-EE788991D647}">
      <dgm:prSet/>
      <dgm:spPr/>
      <dgm:t>
        <a:bodyPr/>
        <a:lstStyle/>
        <a:p>
          <a:endParaRPr lang="en-US"/>
        </a:p>
      </dgm:t>
    </dgm:pt>
    <dgm:pt modelId="{85AD7669-77CB-4B01-974A-D26C02EC16FC}" type="sibTrans" cxnId="{EAD36D90-0B28-497E-9724-EE788991D647}">
      <dgm:prSet/>
      <dgm:spPr/>
      <dgm:t>
        <a:bodyPr/>
        <a:lstStyle/>
        <a:p>
          <a:endParaRPr lang="en-US"/>
        </a:p>
      </dgm:t>
    </dgm:pt>
    <dgm:pt modelId="{9D7BB7AB-42F6-4F56-971B-6D4676614E0A}">
      <dgm:prSet/>
      <dgm:spPr/>
      <dgm:t>
        <a:bodyPr/>
        <a:lstStyle/>
        <a:p>
          <a:pPr>
            <a:lnSpc>
              <a:spcPct val="100000"/>
            </a:lnSpc>
          </a:pPr>
          <a:r>
            <a:rPr lang="en-US" b="1" u="sng" dirty="0"/>
            <a:t>Subrecipient</a:t>
          </a:r>
          <a:r>
            <a:rPr lang="en-US" dirty="0"/>
            <a:t>: An entity that receives an award from a pass-through entity to carry-out part of a federal award. </a:t>
          </a:r>
        </a:p>
      </dgm:t>
    </dgm:pt>
    <dgm:pt modelId="{8F1CF481-3E03-4F1B-B07E-7EC8993F566A}" type="parTrans" cxnId="{F836A59D-ABDE-4F84-8314-2BCDCAEDA8BF}">
      <dgm:prSet/>
      <dgm:spPr/>
      <dgm:t>
        <a:bodyPr/>
        <a:lstStyle/>
        <a:p>
          <a:endParaRPr lang="en-US"/>
        </a:p>
      </dgm:t>
    </dgm:pt>
    <dgm:pt modelId="{24E56FDE-47D1-4EB7-B857-E41E046989D0}" type="sibTrans" cxnId="{F836A59D-ABDE-4F84-8314-2BCDCAEDA8BF}">
      <dgm:prSet/>
      <dgm:spPr/>
      <dgm:t>
        <a:bodyPr/>
        <a:lstStyle/>
        <a:p>
          <a:endParaRPr lang="en-US"/>
        </a:p>
      </dgm:t>
    </dgm:pt>
    <dgm:pt modelId="{1190720E-9A2D-442C-984F-6BB3DFA58A54}">
      <dgm:prSet/>
      <dgm:spPr/>
      <dgm:t>
        <a:bodyPr/>
        <a:lstStyle/>
        <a:p>
          <a:pPr>
            <a:lnSpc>
              <a:spcPct val="100000"/>
            </a:lnSpc>
          </a:pPr>
          <a:r>
            <a:rPr lang="en-US" b="1" u="sng" dirty="0"/>
            <a:t>Pass-through entity</a:t>
          </a:r>
          <a:r>
            <a:rPr lang="en-US" dirty="0"/>
            <a:t>: Recipient that provides an award to a subrecipient. </a:t>
          </a:r>
        </a:p>
      </dgm:t>
    </dgm:pt>
    <dgm:pt modelId="{76BC9C60-14F8-4686-BE1B-E0A30704D734}" type="parTrans" cxnId="{7852BF07-85E9-4159-8DD7-1BCA6B0BC0F6}">
      <dgm:prSet/>
      <dgm:spPr/>
      <dgm:t>
        <a:bodyPr/>
        <a:lstStyle/>
        <a:p>
          <a:endParaRPr lang="en-US"/>
        </a:p>
      </dgm:t>
    </dgm:pt>
    <dgm:pt modelId="{0F71D8E9-05EE-437F-8FB1-2194B5AAE04F}" type="sibTrans" cxnId="{7852BF07-85E9-4159-8DD7-1BCA6B0BC0F6}">
      <dgm:prSet/>
      <dgm:spPr/>
      <dgm:t>
        <a:bodyPr/>
        <a:lstStyle/>
        <a:p>
          <a:endParaRPr lang="en-US"/>
        </a:p>
      </dgm:t>
    </dgm:pt>
    <dgm:pt modelId="{69A643E2-22CB-4837-A6BB-C9A58B39962C}">
      <dgm:prSet/>
      <dgm:spPr/>
      <dgm:t>
        <a:bodyPr/>
        <a:lstStyle/>
        <a:p>
          <a:pPr>
            <a:lnSpc>
              <a:spcPct val="100000"/>
            </a:lnSpc>
          </a:pPr>
          <a:r>
            <a:rPr lang="en-US" b="1" u="sng" dirty="0"/>
            <a:t>Major program</a:t>
          </a:r>
          <a:r>
            <a:rPr lang="en-US" dirty="0"/>
            <a:t>: Federal program that is determined by the auditor to be major in accordance with to 2 CFR Part 200.</a:t>
          </a:r>
        </a:p>
      </dgm:t>
    </dgm:pt>
    <dgm:pt modelId="{8761EFE8-3660-4674-85B0-D856A3D8F561}" type="parTrans" cxnId="{517C576F-2F10-4E9B-9AB0-2126BFBD7E9A}">
      <dgm:prSet/>
      <dgm:spPr/>
      <dgm:t>
        <a:bodyPr/>
        <a:lstStyle/>
        <a:p>
          <a:endParaRPr lang="en-US"/>
        </a:p>
      </dgm:t>
    </dgm:pt>
    <dgm:pt modelId="{FFC024A1-BD5F-4E55-9602-7894BDFE7D67}" type="sibTrans" cxnId="{517C576F-2F10-4E9B-9AB0-2126BFBD7E9A}">
      <dgm:prSet/>
      <dgm:spPr/>
      <dgm:t>
        <a:bodyPr/>
        <a:lstStyle/>
        <a:p>
          <a:endParaRPr lang="en-US"/>
        </a:p>
      </dgm:t>
    </dgm:pt>
    <dgm:pt modelId="{89529147-2D48-48D4-9281-87E6BE5408DD}" type="pres">
      <dgm:prSet presAssocID="{A2EAD24F-6D8B-4BF6-90CD-2AFDF6E96B58}" presName="root" presStyleCnt="0">
        <dgm:presLayoutVars>
          <dgm:dir/>
          <dgm:resizeHandles val="exact"/>
        </dgm:presLayoutVars>
      </dgm:prSet>
      <dgm:spPr/>
    </dgm:pt>
    <dgm:pt modelId="{11A9F598-D215-45BA-9CFD-9255DFCA648F}" type="pres">
      <dgm:prSet presAssocID="{316E2159-7B99-4594-B229-DBBE7EB15A02}" presName="compNode" presStyleCnt="0"/>
      <dgm:spPr/>
    </dgm:pt>
    <dgm:pt modelId="{114F0424-8F7F-43CB-8A65-370FBE320724}" type="pres">
      <dgm:prSet presAssocID="{316E2159-7B99-4594-B229-DBBE7EB15A02}" presName="bgRect" presStyleLbl="bgShp" presStyleIdx="0" presStyleCnt="4"/>
      <dgm:spPr/>
    </dgm:pt>
    <dgm:pt modelId="{EFA42FCE-B364-4CF1-BC98-955FDCADA5B3}" type="pres">
      <dgm:prSet presAssocID="{316E2159-7B99-4594-B229-DBBE7EB15A02}"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Building"/>
        </a:ext>
      </dgm:extLst>
    </dgm:pt>
    <dgm:pt modelId="{CAF351DC-A010-4D7C-B9A4-E1DEE809C6C4}" type="pres">
      <dgm:prSet presAssocID="{316E2159-7B99-4594-B229-DBBE7EB15A02}" presName="spaceRect" presStyleCnt="0"/>
      <dgm:spPr/>
    </dgm:pt>
    <dgm:pt modelId="{7B2C5051-E9F7-4753-A095-6D08FF713CB1}" type="pres">
      <dgm:prSet presAssocID="{316E2159-7B99-4594-B229-DBBE7EB15A02}" presName="parTx" presStyleLbl="revTx" presStyleIdx="0" presStyleCnt="4">
        <dgm:presLayoutVars>
          <dgm:chMax val="0"/>
          <dgm:chPref val="0"/>
        </dgm:presLayoutVars>
      </dgm:prSet>
      <dgm:spPr/>
    </dgm:pt>
    <dgm:pt modelId="{9AE2BF10-1DE0-45FB-B255-73D5B32A3065}" type="pres">
      <dgm:prSet presAssocID="{85AD7669-77CB-4B01-974A-D26C02EC16FC}" presName="sibTrans" presStyleCnt="0"/>
      <dgm:spPr/>
    </dgm:pt>
    <dgm:pt modelId="{55FABC58-8058-4C80-8657-956C300E8905}" type="pres">
      <dgm:prSet presAssocID="{9D7BB7AB-42F6-4F56-971B-6D4676614E0A}" presName="compNode" presStyleCnt="0"/>
      <dgm:spPr/>
    </dgm:pt>
    <dgm:pt modelId="{8222149A-7381-4D4E-B259-72A525A17BEE}" type="pres">
      <dgm:prSet presAssocID="{9D7BB7AB-42F6-4F56-971B-6D4676614E0A}" presName="bgRect" presStyleLbl="bgShp" presStyleIdx="1" presStyleCnt="4"/>
      <dgm:spPr/>
    </dgm:pt>
    <dgm:pt modelId="{A6A64362-9BD3-44C2-BCC8-55D544CEBB4C}" type="pres">
      <dgm:prSet presAssocID="{9D7BB7AB-42F6-4F56-971B-6D4676614E0A}"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cument"/>
        </a:ext>
      </dgm:extLst>
    </dgm:pt>
    <dgm:pt modelId="{D430B869-1710-43EE-9F85-2AAD0067AC38}" type="pres">
      <dgm:prSet presAssocID="{9D7BB7AB-42F6-4F56-971B-6D4676614E0A}" presName="spaceRect" presStyleCnt="0"/>
      <dgm:spPr/>
    </dgm:pt>
    <dgm:pt modelId="{AFBE5057-84DF-425B-818E-2B5C28BFF84A}" type="pres">
      <dgm:prSet presAssocID="{9D7BB7AB-42F6-4F56-971B-6D4676614E0A}" presName="parTx" presStyleLbl="revTx" presStyleIdx="1" presStyleCnt="4">
        <dgm:presLayoutVars>
          <dgm:chMax val="0"/>
          <dgm:chPref val="0"/>
        </dgm:presLayoutVars>
      </dgm:prSet>
      <dgm:spPr/>
    </dgm:pt>
    <dgm:pt modelId="{7F3707FA-5243-4F84-8586-8F0F0C1424BB}" type="pres">
      <dgm:prSet presAssocID="{24E56FDE-47D1-4EB7-B857-E41E046989D0}" presName="sibTrans" presStyleCnt="0"/>
      <dgm:spPr/>
    </dgm:pt>
    <dgm:pt modelId="{05907611-BE26-46B1-8ECE-A11D20083F4C}" type="pres">
      <dgm:prSet presAssocID="{1190720E-9A2D-442C-984F-6BB3DFA58A54}" presName="compNode" presStyleCnt="0"/>
      <dgm:spPr/>
    </dgm:pt>
    <dgm:pt modelId="{0A9D2000-93CD-4D78-8E1C-91FE39150B50}" type="pres">
      <dgm:prSet presAssocID="{1190720E-9A2D-442C-984F-6BB3DFA58A54}" presName="bgRect" presStyleLbl="bgShp" presStyleIdx="2" presStyleCnt="4"/>
      <dgm:spPr/>
    </dgm:pt>
    <dgm:pt modelId="{1553B7AB-7BD1-4A70-965A-D9FC336213E1}" type="pres">
      <dgm:prSet presAssocID="{1190720E-9A2D-442C-984F-6BB3DFA58A54}"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Pencil"/>
        </a:ext>
      </dgm:extLst>
    </dgm:pt>
    <dgm:pt modelId="{8954A742-2C55-4A28-879E-309F4B282499}" type="pres">
      <dgm:prSet presAssocID="{1190720E-9A2D-442C-984F-6BB3DFA58A54}" presName="spaceRect" presStyleCnt="0"/>
      <dgm:spPr/>
    </dgm:pt>
    <dgm:pt modelId="{8D496373-E842-4E19-A9AB-170A3EF3D6BC}" type="pres">
      <dgm:prSet presAssocID="{1190720E-9A2D-442C-984F-6BB3DFA58A54}" presName="parTx" presStyleLbl="revTx" presStyleIdx="2" presStyleCnt="4">
        <dgm:presLayoutVars>
          <dgm:chMax val="0"/>
          <dgm:chPref val="0"/>
        </dgm:presLayoutVars>
      </dgm:prSet>
      <dgm:spPr/>
    </dgm:pt>
    <dgm:pt modelId="{2F57286B-5621-4BB1-BA79-A95F49523B19}" type="pres">
      <dgm:prSet presAssocID="{0F71D8E9-05EE-437F-8FB1-2194B5AAE04F}" presName="sibTrans" presStyleCnt="0"/>
      <dgm:spPr/>
    </dgm:pt>
    <dgm:pt modelId="{DB485915-0CBE-451E-A64D-0088EC08B44F}" type="pres">
      <dgm:prSet presAssocID="{69A643E2-22CB-4837-A6BB-C9A58B39962C}" presName="compNode" presStyleCnt="0"/>
      <dgm:spPr/>
    </dgm:pt>
    <dgm:pt modelId="{D639914A-AF5A-4349-A130-D9323A730838}" type="pres">
      <dgm:prSet presAssocID="{69A643E2-22CB-4837-A6BB-C9A58B39962C}" presName="bgRect" presStyleLbl="bgShp" presStyleIdx="3" presStyleCnt="4"/>
      <dgm:spPr/>
    </dgm:pt>
    <dgm:pt modelId="{B01EEB7C-9357-41BF-982F-A899D0FBED27}" type="pres">
      <dgm:prSet presAssocID="{69A643E2-22CB-4837-A6BB-C9A58B39962C}"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aptain"/>
        </a:ext>
      </dgm:extLst>
    </dgm:pt>
    <dgm:pt modelId="{A0D1E0A5-4D2D-4215-952F-2A17C786EB71}" type="pres">
      <dgm:prSet presAssocID="{69A643E2-22CB-4837-A6BB-C9A58B39962C}" presName="spaceRect" presStyleCnt="0"/>
      <dgm:spPr/>
    </dgm:pt>
    <dgm:pt modelId="{F5A45B34-BA86-4C56-8635-D6D548A334F1}" type="pres">
      <dgm:prSet presAssocID="{69A643E2-22CB-4837-A6BB-C9A58B39962C}" presName="parTx" presStyleLbl="revTx" presStyleIdx="3" presStyleCnt="4">
        <dgm:presLayoutVars>
          <dgm:chMax val="0"/>
          <dgm:chPref val="0"/>
        </dgm:presLayoutVars>
      </dgm:prSet>
      <dgm:spPr/>
    </dgm:pt>
  </dgm:ptLst>
  <dgm:cxnLst>
    <dgm:cxn modelId="{7852BF07-85E9-4159-8DD7-1BCA6B0BC0F6}" srcId="{A2EAD24F-6D8B-4BF6-90CD-2AFDF6E96B58}" destId="{1190720E-9A2D-442C-984F-6BB3DFA58A54}" srcOrd="2" destOrd="0" parTransId="{76BC9C60-14F8-4686-BE1B-E0A30704D734}" sibTransId="{0F71D8E9-05EE-437F-8FB1-2194B5AAE04F}"/>
    <dgm:cxn modelId="{E87C1B35-1841-4FF9-80A1-00D273F2D656}" type="presOf" srcId="{A2EAD24F-6D8B-4BF6-90CD-2AFDF6E96B58}" destId="{89529147-2D48-48D4-9281-87E6BE5408DD}" srcOrd="0" destOrd="0" presId="urn:microsoft.com/office/officeart/2018/2/layout/IconVerticalSolidList"/>
    <dgm:cxn modelId="{329AEE60-274E-43BC-90FD-391ACFDFC604}" type="presOf" srcId="{9D7BB7AB-42F6-4F56-971B-6D4676614E0A}" destId="{AFBE5057-84DF-425B-818E-2B5C28BFF84A}" srcOrd="0" destOrd="0" presId="urn:microsoft.com/office/officeart/2018/2/layout/IconVerticalSolidList"/>
    <dgm:cxn modelId="{517C576F-2F10-4E9B-9AB0-2126BFBD7E9A}" srcId="{A2EAD24F-6D8B-4BF6-90CD-2AFDF6E96B58}" destId="{69A643E2-22CB-4837-A6BB-C9A58B39962C}" srcOrd="3" destOrd="0" parTransId="{8761EFE8-3660-4674-85B0-D856A3D8F561}" sibTransId="{FFC024A1-BD5F-4E55-9602-7894BDFE7D67}"/>
    <dgm:cxn modelId="{EAD36D90-0B28-497E-9724-EE788991D647}" srcId="{A2EAD24F-6D8B-4BF6-90CD-2AFDF6E96B58}" destId="{316E2159-7B99-4594-B229-DBBE7EB15A02}" srcOrd="0" destOrd="0" parTransId="{550BEC33-F98B-4B08-BEE5-BEF429F76C9C}" sibTransId="{85AD7669-77CB-4B01-974A-D26C02EC16FC}"/>
    <dgm:cxn modelId="{A37EFA94-44D9-4B97-8BA0-7B11226E2640}" type="presOf" srcId="{316E2159-7B99-4594-B229-DBBE7EB15A02}" destId="{7B2C5051-E9F7-4753-A095-6D08FF713CB1}" srcOrd="0" destOrd="0" presId="urn:microsoft.com/office/officeart/2018/2/layout/IconVerticalSolidList"/>
    <dgm:cxn modelId="{F836A59D-ABDE-4F84-8314-2BCDCAEDA8BF}" srcId="{A2EAD24F-6D8B-4BF6-90CD-2AFDF6E96B58}" destId="{9D7BB7AB-42F6-4F56-971B-6D4676614E0A}" srcOrd="1" destOrd="0" parTransId="{8F1CF481-3E03-4F1B-B07E-7EC8993F566A}" sibTransId="{24E56FDE-47D1-4EB7-B857-E41E046989D0}"/>
    <dgm:cxn modelId="{B8420FA0-0B42-4264-AA14-E6D55089F2A8}" type="presOf" srcId="{1190720E-9A2D-442C-984F-6BB3DFA58A54}" destId="{8D496373-E842-4E19-A9AB-170A3EF3D6BC}" srcOrd="0" destOrd="0" presId="urn:microsoft.com/office/officeart/2018/2/layout/IconVerticalSolidList"/>
    <dgm:cxn modelId="{0E15F6A8-E6D0-4678-92C1-D65A92684029}" type="presOf" srcId="{69A643E2-22CB-4837-A6BB-C9A58B39962C}" destId="{F5A45B34-BA86-4C56-8635-D6D548A334F1}" srcOrd="0" destOrd="0" presId="urn:microsoft.com/office/officeart/2018/2/layout/IconVerticalSolidList"/>
    <dgm:cxn modelId="{44D8BB58-F7B1-46B7-A63D-925496E5CF8B}" type="presParOf" srcId="{89529147-2D48-48D4-9281-87E6BE5408DD}" destId="{11A9F598-D215-45BA-9CFD-9255DFCA648F}" srcOrd="0" destOrd="0" presId="urn:microsoft.com/office/officeart/2018/2/layout/IconVerticalSolidList"/>
    <dgm:cxn modelId="{2ADC0D39-938B-4575-8F56-B6425A4EC9F1}" type="presParOf" srcId="{11A9F598-D215-45BA-9CFD-9255DFCA648F}" destId="{114F0424-8F7F-43CB-8A65-370FBE320724}" srcOrd="0" destOrd="0" presId="urn:microsoft.com/office/officeart/2018/2/layout/IconVerticalSolidList"/>
    <dgm:cxn modelId="{9FB865D7-4C75-4916-BD5B-7ACC8AECCAD1}" type="presParOf" srcId="{11A9F598-D215-45BA-9CFD-9255DFCA648F}" destId="{EFA42FCE-B364-4CF1-BC98-955FDCADA5B3}" srcOrd="1" destOrd="0" presId="urn:microsoft.com/office/officeart/2018/2/layout/IconVerticalSolidList"/>
    <dgm:cxn modelId="{58A251F6-0873-469B-9974-2C8117A55FCC}" type="presParOf" srcId="{11A9F598-D215-45BA-9CFD-9255DFCA648F}" destId="{CAF351DC-A010-4D7C-B9A4-E1DEE809C6C4}" srcOrd="2" destOrd="0" presId="urn:microsoft.com/office/officeart/2018/2/layout/IconVerticalSolidList"/>
    <dgm:cxn modelId="{FF931C6E-9A99-44AD-B7ED-FCBBC3C67CEC}" type="presParOf" srcId="{11A9F598-D215-45BA-9CFD-9255DFCA648F}" destId="{7B2C5051-E9F7-4753-A095-6D08FF713CB1}" srcOrd="3" destOrd="0" presId="urn:microsoft.com/office/officeart/2018/2/layout/IconVerticalSolidList"/>
    <dgm:cxn modelId="{A04BB213-AA48-475F-B9BC-3731785A05D2}" type="presParOf" srcId="{89529147-2D48-48D4-9281-87E6BE5408DD}" destId="{9AE2BF10-1DE0-45FB-B255-73D5B32A3065}" srcOrd="1" destOrd="0" presId="urn:microsoft.com/office/officeart/2018/2/layout/IconVerticalSolidList"/>
    <dgm:cxn modelId="{156EB031-4FD9-4D31-8903-0D1007825227}" type="presParOf" srcId="{89529147-2D48-48D4-9281-87E6BE5408DD}" destId="{55FABC58-8058-4C80-8657-956C300E8905}" srcOrd="2" destOrd="0" presId="urn:microsoft.com/office/officeart/2018/2/layout/IconVerticalSolidList"/>
    <dgm:cxn modelId="{A2389F6A-6FB6-451F-8544-68BCB49BC252}" type="presParOf" srcId="{55FABC58-8058-4C80-8657-956C300E8905}" destId="{8222149A-7381-4D4E-B259-72A525A17BEE}" srcOrd="0" destOrd="0" presId="urn:microsoft.com/office/officeart/2018/2/layout/IconVerticalSolidList"/>
    <dgm:cxn modelId="{0C2A0AB7-400A-4778-B67F-D1A744563799}" type="presParOf" srcId="{55FABC58-8058-4C80-8657-956C300E8905}" destId="{A6A64362-9BD3-44C2-BCC8-55D544CEBB4C}" srcOrd="1" destOrd="0" presId="urn:microsoft.com/office/officeart/2018/2/layout/IconVerticalSolidList"/>
    <dgm:cxn modelId="{C8F2D4FD-1762-4127-96FA-9304DBCEA024}" type="presParOf" srcId="{55FABC58-8058-4C80-8657-956C300E8905}" destId="{D430B869-1710-43EE-9F85-2AAD0067AC38}" srcOrd="2" destOrd="0" presId="urn:microsoft.com/office/officeart/2018/2/layout/IconVerticalSolidList"/>
    <dgm:cxn modelId="{DA08542F-8441-4997-A767-695DB42769CA}" type="presParOf" srcId="{55FABC58-8058-4C80-8657-956C300E8905}" destId="{AFBE5057-84DF-425B-818E-2B5C28BFF84A}" srcOrd="3" destOrd="0" presId="urn:microsoft.com/office/officeart/2018/2/layout/IconVerticalSolidList"/>
    <dgm:cxn modelId="{DDC038DB-CB38-4E8A-B795-8F1CD35D27D8}" type="presParOf" srcId="{89529147-2D48-48D4-9281-87E6BE5408DD}" destId="{7F3707FA-5243-4F84-8586-8F0F0C1424BB}" srcOrd="3" destOrd="0" presId="urn:microsoft.com/office/officeart/2018/2/layout/IconVerticalSolidList"/>
    <dgm:cxn modelId="{848D39DE-7854-4B2C-A2B3-9484BDF60601}" type="presParOf" srcId="{89529147-2D48-48D4-9281-87E6BE5408DD}" destId="{05907611-BE26-46B1-8ECE-A11D20083F4C}" srcOrd="4" destOrd="0" presId="urn:microsoft.com/office/officeart/2018/2/layout/IconVerticalSolidList"/>
    <dgm:cxn modelId="{0FDFBDEB-C606-4F32-BCE8-0D2D78CAB6C3}" type="presParOf" srcId="{05907611-BE26-46B1-8ECE-A11D20083F4C}" destId="{0A9D2000-93CD-4D78-8E1C-91FE39150B50}" srcOrd="0" destOrd="0" presId="urn:microsoft.com/office/officeart/2018/2/layout/IconVerticalSolidList"/>
    <dgm:cxn modelId="{87B2F230-4DBB-4097-A600-01FFFE63591A}" type="presParOf" srcId="{05907611-BE26-46B1-8ECE-A11D20083F4C}" destId="{1553B7AB-7BD1-4A70-965A-D9FC336213E1}" srcOrd="1" destOrd="0" presId="urn:microsoft.com/office/officeart/2018/2/layout/IconVerticalSolidList"/>
    <dgm:cxn modelId="{110C3F1D-08D8-4E28-947F-02C50925CAE8}" type="presParOf" srcId="{05907611-BE26-46B1-8ECE-A11D20083F4C}" destId="{8954A742-2C55-4A28-879E-309F4B282499}" srcOrd="2" destOrd="0" presId="urn:microsoft.com/office/officeart/2018/2/layout/IconVerticalSolidList"/>
    <dgm:cxn modelId="{CEF24EE7-4329-4108-A5FE-8476882D9EBE}" type="presParOf" srcId="{05907611-BE26-46B1-8ECE-A11D20083F4C}" destId="{8D496373-E842-4E19-A9AB-170A3EF3D6BC}" srcOrd="3" destOrd="0" presId="urn:microsoft.com/office/officeart/2018/2/layout/IconVerticalSolidList"/>
    <dgm:cxn modelId="{8F05F0DD-2DF1-4367-9BDF-B4D9FE35CD9C}" type="presParOf" srcId="{89529147-2D48-48D4-9281-87E6BE5408DD}" destId="{2F57286B-5621-4BB1-BA79-A95F49523B19}" srcOrd="5" destOrd="0" presId="urn:microsoft.com/office/officeart/2018/2/layout/IconVerticalSolidList"/>
    <dgm:cxn modelId="{C76B7299-2B59-41C5-813F-5CADB9F6DFF4}" type="presParOf" srcId="{89529147-2D48-48D4-9281-87E6BE5408DD}" destId="{DB485915-0CBE-451E-A64D-0088EC08B44F}" srcOrd="6" destOrd="0" presId="urn:microsoft.com/office/officeart/2018/2/layout/IconVerticalSolidList"/>
    <dgm:cxn modelId="{669014B5-23EA-4241-9860-534ABAA4E9D5}" type="presParOf" srcId="{DB485915-0CBE-451E-A64D-0088EC08B44F}" destId="{D639914A-AF5A-4349-A130-D9323A730838}" srcOrd="0" destOrd="0" presId="urn:microsoft.com/office/officeart/2018/2/layout/IconVerticalSolidList"/>
    <dgm:cxn modelId="{55219873-52BD-4FD0-8477-1713D1B31337}" type="presParOf" srcId="{DB485915-0CBE-451E-A64D-0088EC08B44F}" destId="{B01EEB7C-9357-41BF-982F-A899D0FBED27}" srcOrd="1" destOrd="0" presId="urn:microsoft.com/office/officeart/2018/2/layout/IconVerticalSolidList"/>
    <dgm:cxn modelId="{C797353A-D7E0-42C1-947C-5E5F02B2DF21}" type="presParOf" srcId="{DB485915-0CBE-451E-A64D-0088EC08B44F}" destId="{A0D1E0A5-4D2D-4215-952F-2A17C786EB71}" srcOrd="2" destOrd="0" presId="urn:microsoft.com/office/officeart/2018/2/layout/IconVerticalSolidList"/>
    <dgm:cxn modelId="{CA7A7857-4897-4442-821C-0618FD48571F}" type="presParOf" srcId="{DB485915-0CBE-451E-A64D-0088EC08B44F}" destId="{F5A45B34-BA86-4C56-8635-D6D548A334F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09546B7-6C52-46E7-BD2E-5F8F01E9C83D}"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01138740-1477-4DED-BF9A-9FCD81F7EB38}">
      <dgm:prSet/>
      <dgm:spPr>
        <a:solidFill>
          <a:schemeClr val="accent1">
            <a:lumMod val="50000"/>
          </a:schemeClr>
        </a:solidFill>
      </dgm:spPr>
      <dgm:t>
        <a:bodyPr/>
        <a:lstStyle/>
        <a:p>
          <a:r>
            <a:rPr lang="en-US" dirty="0"/>
            <a:t>SEFA Closing Book Forms</a:t>
          </a:r>
        </a:p>
      </dgm:t>
    </dgm:pt>
    <dgm:pt modelId="{35AA86E3-0EE2-49C3-8C16-1261D2891F96}" type="parTrans" cxnId="{CECB4208-E1D4-4A00-BA51-4FDB1A8D6F89}">
      <dgm:prSet/>
      <dgm:spPr/>
      <dgm:t>
        <a:bodyPr/>
        <a:lstStyle/>
        <a:p>
          <a:endParaRPr lang="en-US"/>
        </a:p>
      </dgm:t>
    </dgm:pt>
    <dgm:pt modelId="{94020DB8-19DC-4A4C-830B-906E28B99642}" type="sibTrans" cxnId="{CECB4208-E1D4-4A00-BA51-4FDB1A8D6F89}">
      <dgm:prSet/>
      <dgm:spPr/>
      <dgm:t>
        <a:bodyPr/>
        <a:lstStyle/>
        <a:p>
          <a:endParaRPr lang="en-US"/>
        </a:p>
      </dgm:t>
    </dgm:pt>
    <dgm:pt modelId="{40DCE8E9-782A-4A4C-B995-856683FBF01C}">
      <dgm:prSet/>
      <dgm:spPr>
        <a:ln>
          <a:solidFill>
            <a:schemeClr val="accent1">
              <a:lumMod val="50000"/>
            </a:schemeClr>
          </a:solidFill>
        </a:ln>
      </dgm:spPr>
      <dgm:t>
        <a:bodyPr/>
        <a:lstStyle/>
        <a:p>
          <a:r>
            <a:rPr lang="en-US"/>
            <a:t>Due date: July 31</a:t>
          </a:r>
          <a:r>
            <a:rPr lang="en-US" baseline="30000"/>
            <a:t>st</a:t>
          </a:r>
          <a:endParaRPr lang="en-US"/>
        </a:p>
      </dgm:t>
    </dgm:pt>
    <dgm:pt modelId="{35AE8053-CC37-4BB7-9F88-BB7C86900567}" type="parTrans" cxnId="{C711C777-EDD1-454B-8DAC-60A406BC616A}">
      <dgm:prSet/>
      <dgm:spPr/>
      <dgm:t>
        <a:bodyPr/>
        <a:lstStyle/>
        <a:p>
          <a:endParaRPr lang="en-US"/>
        </a:p>
      </dgm:t>
    </dgm:pt>
    <dgm:pt modelId="{B132409C-C47B-459E-95F0-39247E2A6FAE}" type="sibTrans" cxnId="{C711C777-EDD1-454B-8DAC-60A406BC616A}">
      <dgm:prSet/>
      <dgm:spPr/>
      <dgm:t>
        <a:bodyPr/>
        <a:lstStyle/>
        <a:p>
          <a:endParaRPr lang="en-US"/>
        </a:p>
      </dgm:t>
    </dgm:pt>
    <dgm:pt modelId="{3EB8A04C-69B8-478A-9E9E-7C0D4F4F4C3F}">
      <dgm:prSet/>
      <dgm:spPr>
        <a:solidFill>
          <a:schemeClr val="accent1">
            <a:lumMod val="50000"/>
          </a:schemeClr>
        </a:solidFill>
      </dgm:spPr>
      <dgm:t>
        <a:bodyPr/>
        <a:lstStyle/>
        <a:p>
          <a:r>
            <a:rPr lang="en-US"/>
            <a:t>SEFA Application Data Entry</a:t>
          </a:r>
        </a:p>
      </dgm:t>
    </dgm:pt>
    <dgm:pt modelId="{15ADFEF4-BBE5-4544-98AA-4B5469DD3784}" type="parTrans" cxnId="{46ABFB2D-35AB-47A6-B8F8-64FDAA61D168}">
      <dgm:prSet/>
      <dgm:spPr/>
      <dgm:t>
        <a:bodyPr/>
        <a:lstStyle/>
        <a:p>
          <a:endParaRPr lang="en-US"/>
        </a:p>
      </dgm:t>
    </dgm:pt>
    <dgm:pt modelId="{1B698887-1B88-43F4-BD4F-C82FF8D19FE7}" type="sibTrans" cxnId="{46ABFB2D-35AB-47A6-B8F8-64FDAA61D168}">
      <dgm:prSet/>
      <dgm:spPr/>
      <dgm:t>
        <a:bodyPr/>
        <a:lstStyle/>
        <a:p>
          <a:endParaRPr lang="en-US"/>
        </a:p>
      </dgm:t>
    </dgm:pt>
    <dgm:pt modelId="{5C1FA263-9084-49B3-AB71-7A0B58D58FFB}">
      <dgm:prSet/>
      <dgm:spPr>
        <a:ln>
          <a:solidFill>
            <a:schemeClr val="accent1">
              <a:lumMod val="50000"/>
            </a:schemeClr>
          </a:solidFill>
        </a:ln>
      </dgm:spPr>
      <dgm:t>
        <a:bodyPr/>
        <a:lstStyle/>
        <a:p>
          <a:r>
            <a:rPr lang="en-US" dirty="0"/>
            <a:t>Due date: July 31</a:t>
          </a:r>
          <a:r>
            <a:rPr lang="en-US" baseline="30000" dirty="0"/>
            <a:t>st</a:t>
          </a:r>
          <a:r>
            <a:rPr lang="en-US" dirty="0"/>
            <a:t> </a:t>
          </a:r>
        </a:p>
      </dgm:t>
    </dgm:pt>
    <dgm:pt modelId="{4D5DDDC4-CB54-4909-A141-7B019E1B1EBF}" type="parTrans" cxnId="{34371B31-D65E-4EE9-B39F-4D0599EE15B0}">
      <dgm:prSet/>
      <dgm:spPr/>
      <dgm:t>
        <a:bodyPr/>
        <a:lstStyle/>
        <a:p>
          <a:endParaRPr lang="en-US"/>
        </a:p>
      </dgm:t>
    </dgm:pt>
    <dgm:pt modelId="{DC2A72A3-05A4-48B6-B8C0-A34D3998736F}" type="sibTrans" cxnId="{34371B31-D65E-4EE9-B39F-4D0599EE15B0}">
      <dgm:prSet/>
      <dgm:spPr/>
      <dgm:t>
        <a:bodyPr/>
        <a:lstStyle/>
        <a:p>
          <a:endParaRPr lang="en-US"/>
        </a:p>
      </dgm:t>
    </dgm:pt>
    <dgm:pt modelId="{B0DCB245-7995-4F4B-8EFF-21282A1D9E63}">
      <dgm:prSet/>
      <dgm:spPr>
        <a:solidFill>
          <a:schemeClr val="accent1">
            <a:lumMod val="50000"/>
          </a:schemeClr>
        </a:solidFill>
      </dgm:spPr>
      <dgm:t>
        <a:bodyPr/>
        <a:lstStyle/>
        <a:p>
          <a:r>
            <a:rPr lang="en-US" dirty="0"/>
            <a:t>Provide a SEFA Reconciliation and Documentation</a:t>
          </a:r>
        </a:p>
      </dgm:t>
    </dgm:pt>
    <dgm:pt modelId="{19DFF2BF-41E9-4FD1-A3A8-C5129F68B295}" type="parTrans" cxnId="{FCD06B83-94F6-4C72-B281-FEA28DF5C114}">
      <dgm:prSet/>
      <dgm:spPr/>
      <dgm:t>
        <a:bodyPr/>
        <a:lstStyle/>
        <a:p>
          <a:endParaRPr lang="en-US"/>
        </a:p>
      </dgm:t>
    </dgm:pt>
    <dgm:pt modelId="{EAA2708F-F03C-4F22-B583-A5DD24B04B01}" type="sibTrans" cxnId="{FCD06B83-94F6-4C72-B281-FEA28DF5C114}">
      <dgm:prSet/>
      <dgm:spPr/>
      <dgm:t>
        <a:bodyPr/>
        <a:lstStyle/>
        <a:p>
          <a:endParaRPr lang="en-US"/>
        </a:p>
      </dgm:t>
    </dgm:pt>
    <dgm:pt modelId="{93AEBA26-B4A0-4ECC-A5B2-E62F6E15597F}">
      <dgm:prSet/>
      <dgm:spPr>
        <a:ln>
          <a:solidFill>
            <a:schemeClr val="accent1">
              <a:lumMod val="50000"/>
            </a:schemeClr>
          </a:solidFill>
        </a:ln>
      </dgm:spPr>
      <dgm:t>
        <a:bodyPr/>
        <a:lstStyle/>
        <a:p>
          <a:r>
            <a:rPr lang="en-US" dirty="0"/>
            <a:t>Transaction detail for expenditures </a:t>
          </a:r>
        </a:p>
      </dgm:t>
    </dgm:pt>
    <dgm:pt modelId="{6C55FA65-300C-4F17-B9D9-908DFEC55CE4}" type="parTrans" cxnId="{8D73C4AF-0D24-48A9-907C-E64CD722C8EA}">
      <dgm:prSet/>
      <dgm:spPr/>
      <dgm:t>
        <a:bodyPr/>
        <a:lstStyle/>
        <a:p>
          <a:endParaRPr lang="en-US"/>
        </a:p>
      </dgm:t>
    </dgm:pt>
    <dgm:pt modelId="{8BD7A73F-2B39-4E5C-A2DD-0AA37406994E}" type="sibTrans" cxnId="{8D73C4AF-0D24-48A9-907C-E64CD722C8EA}">
      <dgm:prSet/>
      <dgm:spPr/>
      <dgm:t>
        <a:bodyPr/>
        <a:lstStyle/>
        <a:p>
          <a:endParaRPr lang="en-US"/>
        </a:p>
      </dgm:t>
    </dgm:pt>
    <dgm:pt modelId="{6094546B-A08E-4FDA-A6EF-32BD70F380D4}" type="pres">
      <dgm:prSet presAssocID="{609546B7-6C52-46E7-BD2E-5F8F01E9C83D}" presName="linear" presStyleCnt="0">
        <dgm:presLayoutVars>
          <dgm:dir/>
          <dgm:animLvl val="lvl"/>
          <dgm:resizeHandles val="exact"/>
        </dgm:presLayoutVars>
      </dgm:prSet>
      <dgm:spPr/>
    </dgm:pt>
    <dgm:pt modelId="{20A8B82B-8A8F-4C88-A04D-2D2B779F1BFE}" type="pres">
      <dgm:prSet presAssocID="{01138740-1477-4DED-BF9A-9FCD81F7EB38}" presName="parentLin" presStyleCnt="0"/>
      <dgm:spPr/>
    </dgm:pt>
    <dgm:pt modelId="{E2776E07-ACB7-4CD5-BD68-B5EDABF860E7}" type="pres">
      <dgm:prSet presAssocID="{01138740-1477-4DED-BF9A-9FCD81F7EB38}" presName="parentLeftMargin" presStyleLbl="node1" presStyleIdx="0" presStyleCnt="3"/>
      <dgm:spPr/>
    </dgm:pt>
    <dgm:pt modelId="{BE131C39-F3A7-47E6-8E3E-A922330865D1}" type="pres">
      <dgm:prSet presAssocID="{01138740-1477-4DED-BF9A-9FCD81F7EB38}" presName="parentText" presStyleLbl="node1" presStyleIdx="0" presStyleCnt="3">
        <dgm:presLayoutVars>
          <dgm:chMax val="0"/>
          <dgm:bulletEnabled val="1"/>
        </dgm:presLayoutVars>
      </dgm:prSet>
      <dgm:spPr/>
    </dgm:pt>
    <dgm:pt modelId="{59062F50-D94B-4301-9A09-EBACF61CD6D1}" type="pres">
      <dgm:prSet presAssocID="{01138740-1477-4DED-BF9A-9FCD81F7EB38}" presName="negativeSpace" presStyleCnt="0"/>
      <dgm:spPr/>
    </dgm:pt>
    <dgm:pt modelId="{35D354A3-3D5D-46DA-8FB8-1375A0D56B14}" type="pres">
      <dgm:prSet presAssocID="{01138740-1477-4DED-BF9A-9FCD81F7EB38}" presName="childText" presStyleLbl="conFgAcc1" presStyleIdx="0" presStyleCnt="3">
        <dgm:presLayoutVars>
          <dgm:bulletEnabled val="1"/>
        </dgm:presLayoutVars>
      </dgm:prSet>
      <dgm:spPr/>
    </dgm:pt>
    <dgm:pt modelId="{2CF06FFD-FAAE-4106-8453-486287AD8B1B}" type="pres">
      <dgm:prSet presAssocID="{94020DB8-19DC-4A4C-830B-906E28B99642}" presName="spaceBetweenRectangles" presStyleCnt="0"/>
      <dgm:spPr/>
    </dgm:pt>
    <dgm:pt modelId="{8E32795E-8256-4AA2-955B-9DD7F34F95F2}" type="pres">
      <dgm:prSet presAssocID="{3EB8A04C-69B8-478A-9E9E-7C0D4F4F4C3F}" presName="parentLin" presStyleCnt="0"/>
      <dgm:spPr/>
    </dgm:pt>
    <dgm:pt modelId="{1A6C25F3-F1DE-4C1A-A31B-4B21FD5933D8}" type="pres">
      <dgm:prSet presAssocID="{3EB8A04C-69B8-478A-9E9E-7C0D4F4F4C3F}" presName="parentLeftMargin" presStyleLbl="node1" presStyleIdx="0" presStyleCnt="3"/>
      <dgm:spPr/>
    </dgm:pt>
    <dgm:pt modelId="{AE1DFD8A-38AE-48DA-8C95-C589C251E364}" type="pres">
      <dgm:prSet presAssocID="{3EB8A04C-69B8-478A-9E9E-7C0D4F4F4C3F}" presName="parentText" presStyleLbl="node1" presStyleIdx="1" presStyleCnt="3">
        <dgm:presLayoutVars>
          <dgm:chMax val="0"/>
          <dgm:bulletEnabled val="1"/>
        </dgm:presLayoutVars>
      </dgm:prSet>
      <dgm:spPr/>
    </dgm:pt>
    <dgm:pt modelId="{AC186CF0-0C1F-4E52-8535-49AAD5CAA853}" type="pres">
      <dgm:prSet presAssocID="{3EB8A04C-69B8-478A-9E9E-7C0D4F4F4C3F}" presName="negativeSpace" presStyleCnt="0"/>
      <dgm:spPr/>
    </dgm:pt>
    <dgm:pt modelId="{CC44ECF9-1DFC-4070-9F70-789A13D53A28}" type="pres">
      <dgm:prSet presAssocID="{3EB8A04C-69B8-478A-9E9E-7C0D4F4F4C3F}" presName="childText" presStyleLbl="conFgAcc1" presStyleIdx="1" presStyleCnt="3">
        <dgm:presLayoutVars>
          <dgm:bulletEnabled val="1"/>
        </dgm:presLayoutVars>
      </dgm:prSet>
      <dgm:spPr/>
    </dgm:pt>
    <dgm:pt modelId="{4EC92814-19B8-4D3D-9FDC-C5598556952B}" type="pres">
      <dgm:prSet presAssocID="{1B698887-1B88-43F4-BD4F-C82FF8D19FE7}" presName="spaceBetweenRectangles" presStyleCnt="0"/>
      <dgm:spPr/>
    </dgm:pt>
    <dgm:pt modelId="{DF5DD0D4-A198-45C7-8AC8-C0ABC59CC981}" type="pres">
      <dgm:prSet presAssocID="{B0DCB245-7995-4F4B-8EFF-21282A1D9E63}" presName="parentLin" presStyleCnt="0"/>
      <dgm:spPr/>
    </dgm:pt>
    <dgm:pt modelId="{7C5F8DB1-07E7-4745-B6D0-20C34051E540}" type="pres">
      <dgm:prSet presAssocID="{B0DCB245-7995-4F4B-8EFF-21282A1D9E63}" presName="parentLeftMargin" presStyleLbl="node1" presStyleIdx="1" presStyleCnt="3"/>
      <dgm:spPr/>
    </dgm:pt>
    <dgm:pt modelId="{67C629E3-4159-438D-8A3C-EDA2D325C309}" type="pres">
      <dgm:prSet presAssocID="{B0DCB245-7995-4F4B-8EFF-21282A1D9E63}" presName="parentText" presStyleLbl="node1" presStyleIdx="2" presStyleCnt="3">
        <dgm:presLayoutVars>
          <dgm:chMax val="0"/>
          <dgm:bulletEnabled val="1"/>
        </dgm:presLayoutVars>
      </dgm:prSet>
      <dgm:spPr/>
    </dgm:pt>
    <dgm:pt modelId="{105C47AC-4DD1-4FD3-A625-5ECF12E71E33}" type="pres">
      <dgm:prSet presAssocID="{B0DCB245-7995-4F4B-8EFF-21282A1D9E63}" presName="negativeSpace" presStyleCnt="0"/>
      <dgm:spPr/>
    </dgm:pt>
    <dgm:pt modelId="{820701B3-9E18-4664-B4AF-3CED14C493D9}" type="pres">
      <dgm:prSet presAssocID="{B0DCB245-7995-4F4B-8EFF-21282A1D9E63}" presName="childText" presStyleLbl="conFgAcc1" presStyleIdx="2" presStyleCnt="3">
        <dgm:presLayoutVars>
          <dgm:bulletEnabled val="1"/>
        </dgm:presLayoutVars>
      </dgm:prSet>
      <dgm:spPr/>
    </dgm:pt>
  </dgm:ptLst>
  <dgm:cxnLst>
    <dgm:cxn modelId="{CECB4208-E1D4-4A00-BA51-4FDB1A8D6F89}" srcId="{609546B7-6C52-46E7-BD2E-5F8F01E9C83D}" destId="{01138740-1477-4DED-BF9A-9FCD81F7EB38}" srcOrd="0" destOrd="0" parTransId="{35AA86E3-0EE2-49C3-8C16-1261D2891F96}" sibTransId="{94020DB8-19DC-4A4C-830B-906E28B99642}"/>
    <dgm:cxn modelId="{5B99B211-9173-429C-A79B-CDD780308E0E}" type="presOf" srcId="{01138740-1477-4DED-BF9A-9FCD81F7EB38}" destId="{E2776E07-ACB7-4CD5-BD68-B5EDABF860E7}" srcOrd="0" destOrd="0" presId="urn:microsoft.com/office/officeart/2005/8/layout/list1"/>
    <dgm:cxn modelId="{C59ECE1A-55A4-4A8F-A009-1AB993312579}" type="presOf" srcId="{5C1FA263-9084-49B3-AB71-7A0B58D58FFB}" destId="{CC44ECF9-1DFC-4070-9F70-789A13D53A28}" srcOrd="0" destOrd="0" presId="urn:microsoft.com/office/officeart/2005/8/layout/list1"/>
    <dgm:cxn modelId="{46ABFB2D-35AB-47A6-B8F8-64FDAA61D168}" srcId="{609546B7-6C52-46E7-BD2E-5F8F01E9C83D}" destId="{3EB8A04C-69B8-478A-9E9E-7C0D4F4F4C3F}" srcOrd="1" destOrd="0" parTransId="{15ADFEF4-BBE5-4544-98AA-4B5469DD3784}" sibTransId="{1B698887-1B88-43F4-BD4F-C82FF8D19FE7}"/>
    <dgm:cxn modelId="{34371B31-D65E-4EE9-B39F-4D0599EE15B0}" srcId="{3EB8A04C-69B8-478A-9E9E-7C0D4F4F4C3F}" destId="{5C1FA263-9084-49B3-AB71-7A0B58D58FFB}" srcOrd="0" destOrd="0" parTransId="{4D5DDDC4-CB54-4909-A141-7B019E1B1EBF}" sibTransId="{DC2A72A3-05A4-48B6-B8C0-A34D3998736F}"/>
    <dgm:cxn modelId="{C3C63C61-BF36-4A2F-8A37-74AE65ADBD0D}" type="presOf" srcId="{B0DCB245-7995-4F4B-8EFF-21282A1D9E63}" destId="{7C5F8DB1-07E7-4745-B6D0-20C34051E540}" srcOrd="0" destOrd="0" presId="urn:microsoft.com/office/officeart/2005/8/layout/list1"/>
    <dgm:cxn modelId="{C711C777-EDD1-454B-8DAC-60A406BC616A}" srcId="{01138740-1477-4DED-BF9A-9FCD81F7EB38}" destId="{40DCE8E9-782A-4A4C-B995-856683FBF01C}" srcOrd="0" destOrd="0" parTransId="{35AE8053-CC37-4BB7-9F88-BB7C86900567}" sibTransId="{B132409C-C47B-459E-95F0-39247E2A6FAE}"/>
    <dgm:cxn modelId="{7D18BD79-EFAB-423F-8DD2-07724486919B}" type="presOf" srcId="{B0DCB245-7995-4F4B-8EFF-21282A1D9E63}" destId="{67C629E3-4159-438D-8A3C-EDA2D325C309}" srcOrd="1" destOrd="0" presId="urn:microsoft.com/office/officeart/2005/8/layout/list1"/>
    <dgm:cxn modelId="{FCD06B83-94F6-4C72-B281-FEA28DF5C114}" srcId="{609546B7-6C52-46E7-BD2E-5F8F01E9C83D}" destId="{B0DCB245-7995-4F4B-8EFF-21282A1D9E63}" srcOrd="2" destOrd="0" parTransId="{19DFF2BF-41E9-4FD1-A3A8-C5129F68B295}" sibTransId="{EAA2708F-F03C-4F22-B583-A5DD24B04B01}"/>
    <dgm:cxn modelId="{06733DAE-273D-47CC-BB80-F2BBB69193E7}" type="presOf" srcId="{01138740-1477-4DED-BF9A-9FCD81F7EB38}" destId="{BE131C39-F3A7-47E6-8E3E-A922330865D1}" srcOrd="1" destOrd="0" presId="urn:microsoft.com/office/officeart/2005/8/layout/list1"/>
    <dgm:cxn modelId="{8D73C4AF-0D24-48A9-907C-E64CD722C8EA}" srcId="{B0DCB245-7995-4F4B-8EFF-21282A1D9E63}" destId="{93AEBA26-B4A0-4ECC-A5B2-E62F6E15597F}" srcOrd="0" destOrd="0" parTransId="{6C55FA65-300C-4F17-B9D9-908DFEC55CE4}" sibTransId="{8BD7A73F-2B39-4E5C-A2DD-0AA37406994E}"/>
    <dgm:cxn modelId="{BF6057B3-E6DF-4126-A306-E250C205002A}" type="presOf" srcId="{3EB8A04C-69B8-478A-9E9E-7C0D4F4F4C3F}" destId="{1A6C25F3-F1DE-4C1A-A31B-4B21FD5933D8}" srcOrd="0" destOrd="0" presId="urn:microsoft.com/office/officeart/2005/8/layout/list1"/>
    <dgm:cxn modelId="{7957D7B4-D020-493E-8415-B00DB13C5B6A}" type="presOf" srcId="{609546B7-6C52-46E7-BD2E-5F8F01E9C83D}" destId="{6094546B-A08E-4FDA-A6EF-32BD70F380D4}" srcOrd="0" destOrd="0" presId="urn:microsoft.com/office/officeart/2005/8/layout/list1"/>
    <dgm:cxn modelId="{1F3BA8B5-7259-42D5-8EF8-F5E901550362}" type="presOf" srcId="{3EB8A04C-69B8-478A-9E9E-7C0D4F4F4C3F}" destId="{AE1DFD8A-38AE-48DA-8C95-C589C251E364}" srcOrd="1" destOrd="0" presId="urn:microsoft.com/office/officeart/2005/8/layout/list1"/>
    <dgm:cxn modelId="{960DBEC2-53A4-49A5-A3F3-A728E3A3BA73}" type="presOf" srcId="{93AEBA26-B4A0-4ECC-A5B2-E62F6E15597F}" destId="{820701B3-9E18-4664-B4AF-3CED14C493D9}" srcOrd="0" destOrd="0" presId="urn:microsoft.com/office/officeart/2005/8/layout/list1"/>
    <dgm:cxn modelId="{74FBAFD0-2A2D-4647-9885-442C1F3FC9BB}" type="presOf" srcId="{40DCE8E9-782A-4A4C-B995-856683FBF01C}" destId="{35D354A3-3D5D-46DA-8FB8-1375A0D56B14}" srcOrd="0" destOrd="0" presId="urn:microsoft.com/office/officeart/2005/8/layout/list1"/>
    <dgm:cxn modelId="{F3DC08C3-F068-40E0-9C2D-FD9CF871C1D1}" type="presParOf" srcId="{6094546B-A08E-4FDA-A6EF-32BD70F380D4}" destId="{20A8B82B-8A8F-4C88-A04D-2D2B779F1BFE}" srcOrd="0" destOrd="0" presId="urn:microsoft.com/office/officeart/2005/8/layout/list1"/>
    <dgm:cxn modelId="{6E929C6B-184A-4CE9-B428-21884AFF356B}" type="presParOf" srcId="{20A8B82B-8A8F-4C88-A04D-2D2B779F1BFE}" destId="{E2776E07-ACB7-4CD5-BD68-B5EDABF860E7}" srcOrd="0" destOrd="0" presId="urn:microsoft.com/office/officeart/2005/8/layout/list1"/>
    <dgm:cxn modelId="{908788D5-B465-4E5F-B8CB-9BE5F3740C84}" type="presParOf" srcId="{20A8B82B-8A8F-4C88-A04D-2D2B779F1BFE}" destId="{BE131C39-F3A7-47E6-8E3E-A922330865D1}" srcOrd="1" destOrd="0" presId="urn:microsoft.com/office/officeart/2005/8/layout/list1"/>
    <dgm:cxn modelId="{E8B099FF-B0CE-4DC4-B3D9-518109402461}" type="presParOf" srcId="{6094546B-A08E-4FDA-A6EF-32BD70F380D4}" destId="{59062F50-D94B-4301-9A09-EBACF61CD6D1}" srcOrd="1" destOrd="0" presId="urn:microsoft.com/office/officeart/2005/8/layout/list1"/>
    <dgm:cxn modelId="{92F363DD-7977-465F-9AEB-532D2786C1D2}" type="presParOf" srcId="{6094546B-A08E-4FDA-A6EF-32BD70F380D4}" destId="{35D354A3-3D5D-46DA-8FB8-1375A0D56B14}" srcOrd="2" destOrd="0" presId="urn:microsoft.com/office/officeart/2005/8/layout/list1"/>
    <dgm:cxn modelId="{A90F6405-9A8C-40DB-AE7E-90C179CB078A}" type="presParOf" srcId="{6094546B-A08E-4FDA-A6EF-32BD70F380D4}" destId="{2CF06FFD-FAAE-4106-8453-486287AD8B1B}" srcOrd="3" destOrd="0" presId="urn:microsoft.com/office/officeart/2005/8/layout/list1"/>
    <dgm:cxn modelId="{00E9FD46-3469-4FAA-B872-F0642363063E}" type="presParOf" srcId="{6094546B-A08E-4FDA-A6EF-32BD70F380D4}" destId="{8E32795E-8256-4AA2-955B-9DD7F34F95F2}" srcOrd="4" destOrd="0" presId="urn:microsoft.com/office/officeart/2005/8/layout/list1"/>
    <dgm:cxn modelId="{636DECB8-AF87-4EB6-B786-10F855929E36}" type="presParOf" srcId="{8E32795E-8256-4AA2-955B-9DD7F34F95F2}" destId="{1A6C25F3-F1DE-4C1A-A31B-4B21FD5933D8}" srcOrd="0" destOrd="0" presId="urn:microsoft.com/office/officeart/2005/8/layout/list1"/>
    <dgm:cxn modelId="{22F221CD-734D-4648-BCA4-56B4FCE89447}" type="presParOf" srcId="{8E32795E-8256-4AA2-955B-9DD7F34F95F2}" destId="{AE1DFD8A-38AE-48DA-8C95-C589C251E364}" srcOrd="1" destOrd="0" presId="urn:microsoft.com/office/officeart/2005/8/layout/list1"/>
    <dgm:cxn modelId="{83058B7C-370A-4523-9766-A341BAF6F760}" type="presParOf" srcId="{6094546B-A08E-4FDA-A6EF-32BD70F380D4}" destId="{AC186CF0-0C1F-4E52-8535-49AAD5CAA853}" srcOrd="5" destOrd="0" presId="urn:microsoft.com/office/officeart/2005/8/layout/list1"/>
    <dgm:cxn modelId="{2463FE68-7B35-4693-BD49-F1D202FF8125}" type="presParOf" srcId="{6094546B-A08E-4FDA-A6EF-32BD70F380D4}" destId="{CC44ECF9-1DFC-4070-9F70-789A13D53A28}" srcOrd="6" destOrd="0" presId="urn:microsoft.com/office/officeart/2005/8/layout/list1"/>
    <dgm:cxn modelId="{EAABAAA3-67A5-4CFE-9401-1D71549AEC86}" type="presParOf" srcId="{6094546B-A08E-4FDA-A6EF-32BD70F380D4}" destId="{4EC92814-19B8-4D3D-9FDC-C5598556952B}" srcOrd="7" destOrd="0" presId="urn:microsoft.com/office/officeart/2005/8/layout/list1"/>
    <dgm:cxn modelId="{9EB1B62B-46B5-4701-A6B1-CB92D45F7053}" type="presParOf" srcId="{6094546B-A08E-4FDA-A6EF-32BD70F380D4}" destId="{DF5DD0D4-A198-45C7-8AC8-C0ABC59CC981}" srcOrd="8" destOrd="0" presId="urn:microsoft.com/office/officeart/2005/8/layout/list1"/>
    <dgm:cxn modelId="{8A6CF90B-1FD3-469A-A7A9-EC4DF1CB9221}" type="presParOf" srcId="{DF5DD0D4-A198-45C7-8AC8-C0ABC59CC981}" destId="{7C5F8DB1-07E7-4745-B6D0-20C34051E540}" srcOrd="0" destOrd="0" presId="urn:microsoft.com/office/officeart/2005/8/layout/list1"/>
    <dgm:cxn modelId="{FEAE6CBA-5B7C-462C-9DC3-F530549E2671}" type="presParOf" srcId="{DF5DD0D4-A198-45C7-8AC8-C0ABC59CC981}" destId="{67C629E3-4159-438D-8A3C-EDA2D325C309}" srcOrd="1" destOrd="0" presId="urn:microsoft.com/office/officeart/2005/8/layout/list1"/>
    <dgm:cxn modelId="{9511D291-968C-45C2-8668-CCF130F25716}" type="presParOf" srcId="{6094546B-A08E-4FDA-A6EF-32BD70F380D4}" destId="{105C47AC-4DD1-4FD3-A625-5ECF12E71E33}" srcOrd="9" destOrd="0" presId="urn:microsoft.com/office/officeart/2005/8/layout/list1"/>
    <dgm:cxn modelId="{EB9C45AB-5644-4C09-B343-904B667F2058}" type="presParOf" srcId="{6094546B-A08E-4FDA-A6EF-32BD70F380D4}" destId="{820701B3-9E18-4664-B4AF-3CED14C493D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93EDF9D-613E-49E6-BAA4-4154BC8FF2F4}" type="doc">
      <dgm:prSet loTypeId="urn:microsoft.com/office/officeart/2018/2/layout/IconVerticalSolidList" loCatId="icon" qsTypeId="urn:microsoft.com/office/officeart/2005/8/quickstyle/simple1" qsCatId="simple" csTypeId="urn:microsoft.com/office/officeart/2018/5/colors/Iconchunking_neutralbg_accent1_2" csCatId="accent1" phldr="1"/>
      <dgm:spPr/>
      <dgm:t>
        <a:bodyPr/>
        <a:lstStyle/>
        <a:p>
          <a:endParaRPr lang="en-US"/>
        </a:p>
      </dgm:t>
    </dgm:pt>
    <dgm:pt modelId="{BA5E6644-3029-47E6-95D2-45CBEFBD6D2A}" type="pres">
      <dgm:prSet presAssocID="{493EDF9D-613E-49E6-BAA4-4154BC8FF2F4}" presName="root" presStyleCnt="0">
        <dgm:presLayoutVars>
          <dgm:dir/>
          <dgm:resizeHandles val="exact"/>
        </dgm:presLayoutVars>
      </dgm:prSet>
      <dgm:spPr/>
    </dgm:pt>
  </dgm:ptLst>
  <dgm:cxnLst>
    <dgm:cxn modelId="{27221BC5-8E73-498A-ADA0-418414B64694}" type="presOf" srcId="{493EDF9D-613E-49E6-BAA4-4154BC8FF2F4}" destId="{BA5E6644-3029-47E6-95D2-45CBEFBD6D2A}" srcOrd="0"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BAAF4-83D5-4880-B609-1C333842AF94}">
      <dsp:nvSpPr>
        <dsp:cNvPr id="0" name=""/>
        <dsp:cNvSpPr/>
      </dsp:nvSpPr>
      <dsp:spPr>
        <a:xfrm>
          <a:off x="0" y="331277"/>
          <a:ext cx="10927829" cy="1086750"/>
        </a:xfrm>
        <a:prstGeom prst="rect">
          <a:avLst/>
        </a:prstGeom>
        <a:solidFill>
          <a:schemeClr val="lt1">
            <a:alpha val="90000"/>
            <a:hueOff val="0"/>
            <a:satOff val="0"/>
            <a:lumOff val="0"/>
            <a:alphaOff val="0"/>
          </a:schemeClr>
        </a:solidFill>
        <a:ln w="19050" cap="flat" cmpd="sng" algn="ctr">
          <a:solidFill>
            <a:schemeClr val="accent1">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8121" tIns="312420" rIns="848121"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dirty="0"/>
            <a:t>Mandated by the Single Audit Act of 1984</a:t>
          </a:r>
        </a:p>
        <a:p>
          <a:pPr marL="114300" lvl="1" indent="-114300" algn="l" defTabSz="666750">
            <a:lnSpc>
              <a:spcPct val="90000"/>
            </a:lnSpc>
            <a:spcBef>
              <a:spcPct val="0"/>
            </a:spcBef>
            <a:spcAft>
              <a:spcPct val="15000"/>
            </a:spcAft>
            <a:buChar char="•"/>
          </a:pPr>
          <a:r>
            <a:rPr lang="en-US" sz="1500" kern="1200" dirty="0"/>
            <a:t>An organization-wide financial and compliance audit of non-federal entities exceeding $1 million dollars in federal awards.</a:t>
          </a:r>
        </a:p>
      </dsp:txBody>
      <dsp:txXfrm>
        <a:off x="0" y="331277"/>
        <a:ext cx="10927829" cy="1086750"/>
      </dsp:txXfrm>
    </dsp:sp>
    <dsp:sp modelId="{DEFD8E2D-CF67-402B-AB6B-76FCA9914E52}">
      <dsp:nvSpPr>
        <dsp:cNvPr id="0" name=""/>
        <dsp:cNvSpPr/>
      </dsp:nvSpPr>
      <dsp:spPr>
        <a:xfrm>
          <a:off x="546391" y="109877"/>
          <a:ext cx="7649480" cy="442800"/>
        </a:xfrm>
        <a:prstGeom prst="roundRect">
          <a:avLst/>
        </a:prstGeom>
        <a:solidFill>
          <a:schemeClr val="accent1">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132" tIns="0" rIns="289132" bIns="0" numCol="1" spcCol="1270" anchor="ctr" anchorCtr="0">
          <a:noAutofit/>
        </a:bodyPr>
        <a:lstStyle/>
        <a:p>
          <a:pPr marL="0" lvl="0" indent="0" algn="l" defTabSz="666750">
            <a:lnSpc>
              <a:spcPct val="90000"/>
            </a:lnSpc>
            <a:spcBef>
              <a:spcPct val="0"/>
            </a:spcBef>
            <a:spcAft>
              <a:spcPct val="35000"/>
            </a:spcAft>
            <a:buNone/>
          </a:pPr>
          <a:r>
            <a:rPr lang="en-US" sz="1500" kern="1200"/>
            <a:t>Single Audit </a:t>
          </a:r>
        </a:p>
      </dsp:txBody>
      <dsp:txXfrm>
        <a:off x="568007" y="131493"/>
        <a:ext cx="7606248" cy="399568"/>
      </dsp:txXfrm>
    </dsp:sp>
    <dsp:sp modelId="{3DE55E8F-D99A-4764-985A-E89A04A8ED5F}">
      <dsp:nvSpPr>
        <dsp:cNvPr id="0" name=""/>
        <dsp:cNvSpPr/>
      </dsp:nvSpPr>
      <dsp:spPr>
        <a:xfrm>
          <a:off x="0" y="1720427"/>
          <a:ext cx="10927829" cy="2362500"/>
        </a:xfrm>
        <a:prstGeom prst="rect">
          <a:avLst/>
        </a:prstGeom>
        <a:solidFill>
          <a:schemeClr val="lt1">
            <a:alpha val="90000"/>
            <a:hueOff val="0"/>
            <a:satOff val="0"/>
            <a:lumOff val="0"/>
            <a:alphaOff val="0"/>
          </a:schemeClr>
        </a:solidFill>
        <a:ln w="19050" cap="flat" cmpd="sng" algn="ctr">
          <a:solidFill>
            <a:schemeClr val="accent1">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8121" tIns="312420" rIns="848121"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a:t>Comprehensive framework for managing federal  awards.</a:t>
          </a:r>
        </a:p>
        <a:p>
          <a:pPr marL="114300" lvl="1" indent="-114300" algn="l" defTabSz="666750">
            <a:lnSpc>
              <a:spcPct val="90000"/>
            </a:lnSpc>
            <a:spcBef>
              <a:spcPct val="0"/>
            </a:spcBef>
            <a:spcAft>
              <a:spcPct val="15000"/>
            </a:spcAft>
            <a:buChar char="•"/>
          </a:pPr>
          <a:r>
            <a:rPr lang="en-US" sz="1500" kern="1200"/>
            <a:t>Organized into six subparts, covering distinct aspects of federal award management.</a:t>
          </a:r>
        </a:p>
        <a:p>
          <a:pPr marL="228600" lvl="2" indent="-114300" algn="l" defTabSz="666750">
            <a:lnSpc>
              <a:spcPct val="90000"/>
            </a:lnSpc>
            <a:spcBef>
              <a:spcPct val="0"/>
            </a:spcBef>
            <a:spcAft>
              <a:spcPct val="15000"/>
            </a:spcAft>
            <a:buChar char="•"/>
          </a:pPr>
          <a:r>
            <a:rPr lang="en-US" sz="1500" kern="1200" dirty="0"/>
            <a:t>Acronyms and definitions</a:t>
          </a:r>
        </a:p>
        <a:p>
          <a:pPr marL="228600" lvl="2" indent="-114300" algn="l" defTabSz="666750">
            <a:lnSpc>
              <a:spcPct val="90000"/>
            </a:lnSpc>
            <a:spcBef>
              <a:spcPct val="0"/>
            </a:spcBef>
            <a:spcAft>
              <a:spcPct val="15000"/>
            </a:spcAft>
            <a:buChar char="•"/>
          </a:pPr>
          <a:r>
            <a:rPr lang="en-US" sz="1500" kern="1200"/>
            <a:t>General provisions</a:t>
          </a:r>
        </a:p>
        <a:p>
          <a:pPr marL="228600" lvl="2" indent="-114300" algn="l" defTabSz="666750">
            <a:lnSpc>
              <a:spcPct val="90000"/>
            </a:lnSpc>
            <a:spcBef>
              <a:spcPct val="0"/>
            </a:spcBef>
            <a:spcAft>
              <a:spcPct val="15000"/>
            </a:spcAft>
            <a:buChar char="•"/>
          </a:pPr>
          <a:r>
            <a:rPr lang="en-US" sz="1500" kern="1200"/>
            <a:t>Pre-award requirements</a:t>
          </a:r>
        </a:p>
        <a:p>
          <a:pPr marL="228600" lvl="2" indent="-114300" algn="l" defTabSz="666750">
            <a:lnSpc>
              <a:spcPct val="90000"/>
            </a:lnSpc>
            <a:spcBef>
              <a:spcPct val="0"/>
            </a:spcBef>
            <a:spcAft>
              <a:spcPct val="15000"/>
            </a:spcAft>
            <a:buChar char="•"/>
          </a:pPr>
          <a:r>
            <a:rPr lang="en-US" sz="1500" kern="1200" dirty="0"/>
            <a:t>Post-award requirements</a:t>
          </a:r>
        </a:p>
        <a:p>
          <a:pPr marL="228600" lvl="2" indent="-114300" algn="l" defTabSz="666750">
            <a:lnSpc>
              <a:spcPct val="90000"/>
            </a:lnSpc>
            <a:spcBef>
              <a:spcPct val="0"/>
            </a:spcBef>
            <a:spcAft>
              <a:spcPct val="15000"/>
            </a:spcAft>
            <a:buChar char="•"/>
          </a:pPr>
          <a:r>
            <a:rPr lang="en-US" sz="1500" kern="1200"/>
            <a:t>Cost principles</a:t>
          </a:r>
        </a:p>
        <a:p>
          <a:pPr marL="228600" lvl="2" indent="-114300" algn="l" defTabSz="666750">
            <a:lnSpc>
              <a:spcPct val="90000"/>
            </a:lnSpc>
            <a:spcBef>
              <a:spcPct val="0"/>
            </a:spcBef>
            <a:spcAft>
              <a:spcPct val="15000"/>
            </a:spcAft>
            <a:buChar char="•"/>
          </a:pPr>
          <a:r>
            <a:rPr lang="en-US" sz="1500" kern="1200" dirty="0"/>
            <a:t>Audit requirements</a:t>
          </a:r>
        </a:p>
      </dsp:txBody>
      <dsp:txXfrm>
        <a:off x="0" y="1720427"/>
        <a:ext cx="10927829" cy="2362500"/>
      </dsp:txXfrm>
    </dsp:sp>
    <dsp:sp modelId="{89835206-1303-4745-A48D-B4873DC16D47}">
      <dsp:nvSpPr>
        <dsp:cNvPr id="0" name=""/>
        <dsp:cNvSpPr/>
      </dsp:nvSpPr>
      <dsp:spPr>
        <a:xfrm>
          <a:off x="546391" y="1499027"/>
          <a:ext cx="7649480" cy="442800"/>
        </a:xfrm>
        <a:prstGeom prst="roundRect">
          <a:avLst/>
        </a:prstGeom>
        <a:solidFill>
          <a:schemeClr val="accent1">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132" tIns="0" rIns="289132" bIns="0" numCol="1" spcCol="1270" anchor="ctr" anchorCtr="0">
          <a:noAutofit/>
        </a:bodyPr>
        <a:lstStyle/>
        <a:p>
          <a:pPr marL="0" lvl="0" indent="0" algn="l" defTabSz="666750">
            <a:lnSpc>
              <a:spcPct val="90000"/>
            </a:lnSpc>
            <a:spcBef>
              <a:spcPct val="0"/>
            </a:spcBef>
            <a:spcAft>
              <a:spcPct val="35000"/>
            </a:spcAft>
            <a:buNone/>
          </a:pPr>
          <a:r>
            <a:rPr lang="en-US" sz="1500" kern="1200"/>
            <a:t>Uniform Guidance</a:t>
          </a:r>
        </a:p>
      </dsp:txBody>
      <dsp:txXfrm>
        <a:off x="568007" y="1520643"/>
        <a:ext cx="7606248" cy="3995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AE1CAA-4295-4BDC-9F90-95ED1062FD27}">
      <dsp:nvSpPr>
        <dsp:cNvPr id="0" name=""/>
        <dsp:cNvSpPr/>
      </dsp:nvSpPr>
      <dsp:spPr>
        <a:xfrm>
          <a:off x="0" y="5767"/>
          <a:ext cx="10927829" cy="93391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93DFF1-F72D-4AF0-A33B-7FE5E170D7B3}">
      <dsp:nvSpPr>
        <dsp:cNvPr id="0" name=""/>
        <dsp:cNvSpPr/>
      </dsp:nvSpPr>
      <dsp:spPr>
        <a:xfrm>
          <a:off x="282508" y="215898"/>
          <a:ext cx="514153" cy="51365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FC1287-645F-4974-822A-8377D735526B}">
      <dsp:nvSpPr>
        <dsp:cNvPr id="0" name=""/>
        <dsp:cNvSpPr/>
      </dsp:nvSpPr>
      <dsp:spPr>
        <a:xfrm>
          <a:off x="1079171" y="5767"/>
          <a:ext cx="9453071" cy="934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936" tIns="98936" rIns="98936" bIns="98936" numCol="1" spcCol="1270" anchor="ctr" anchorCtr="0">
          <a:noAutofit/>
        </a:bodyPr>
        <a:lstStyle/>
        <a:p>
          <a:pPr marL="0" lvl="0" indent="0" algn="l" defTabSz="755650">
            <a:lnSpc>
              <a:spcPct val="100000"/>
            </a:lnSpc>
            <a:spcBef>
              <a:spcPct val="0"/>
            </a:spcBef>
            <a:spcAft>
              <a:spcPct val="35000"/>
            </a:spcAft>
            <a:buNone/>
          </a:pPr>
          <a:r>
            <a:rPr lang="en-US" sz="1700" b="1" u="sng" kern="1200" dirty="0"/>
            <a:t>SEFA (Schedule of Expenditures of Federal Awards)</a:t>
          </a:r>
          <a:r>
            <a:rPr lang="en-US" sz="1700" b="1" kern="1200" dirty="0"/>
            <a:t>: </a:t>
          </a:r>
          <a:r>
            <a:rPr lang="en-US" sz="1700" kern="1200" dirty="0"/>
            <a:t>Schedule that includes the total federal expenditures (WV expenditures + subrecipient awards) per program/ALN  and federal grantor.</a:t>
          </a:r>
        </a:p>
      </dsp:txBody>
      <dsp:txXfrm>
        <a:off x="1079171" y="5767"/>
        <a:ext cx="9453071" cy="934825"/>
      </dsp:txXfrm>
    </dsp:sp>
    <dsp:sp modelId="{E62B3F3A-8EF7-4076-B7FB-B1CCD3B9A7B1}">
      <dsp:nvSpPr>
        <dsp:cNvPr id="0" name=""/>
        <dsp:cNvSpPr/>
      </dsp:nvSpPr>
      <dsp:spPr>
        <a:xfrm>
          <a:off x="0" y="1122998"/>
          <a:ext cx="10927829" cy="93391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88682E-F7DD-4ECF-92B2-3525E119D377}">
      <dsp:nvSpPr>
        <dsp:cNvPr id="0" name=""/>
        <dsp:cNvSpPr/>
      </dsp:nvSpPr>
      <dsp:spPr>
        <a:xfrm>
          <a:off x="282508" y="1333128"/>
          <a:ext cx="514153" cy="51365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75887B-406C-4E1E-B104-27974DA774E0}">
      <dsp:nvSpPr>
        <dsp:cNvPr id="0" name=""/>
        <dsp:cNvSpPr/>
      </dsp:nvSpPr>
      <dsp:spPr>
        <a:xfrm>
          <a:off x="1079171" y="1122998"/>
          <a:ext cx="9453071" cy="934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936" tIns="98936" rIns="98936" bIns="98936" numCol="1" spcCol="1270" anchor="ctr" anchorCtr="0">
          <a:noAutofit/>
        </a:bodyPr>
        <a:lstStyle/>
        <a:p>
          <a:pPr marL="0" lvl="0" indent="0" algn="l" defTabSz="755650">
            <a:lnSpc>
              <a:spcPct val="100000"/>
            </a:lnSpc>
            <a:spcBef>
              <a:spcPct val="0"/>
            </a:spcBef>
            <a:spcAft>
              <a:spcPct val="35000"/>
            </a:spcAft>
            <a:buNone/>
          </a:pPr>
          <a:r>
            <a:rPr lang="en-US" sz="1700" b="1" u="sng" kern="1200"/>
            <a:t>ALN (Assistant Listing Number)</a:t>
          </a:r>
          <a:r>
            <a:rPr lang="en-US" sz="1700" b="1" kern="1200"/>
            <a:t>: </a:t>
          </a:r>
          <a:r>
            <a:rPr lang="en-US" sz="1700" kern="1200"/>
            <a:t>Unique number assigned to a federal program.  (CFDA previously)</a:t>
          </a:r>
        </a:p>
      </dsp:txBody>
      <dsp:txXfrm>
        <a:off x="1079171" y="1122998"/>
        <a:ext cx="9453071" cy="934825"/>
      </dsp:txXfrm>
    </dsp:sp>
    <dsp:sp modelId="{ED29B072-9CC2-42B0-8ED3-21C96505CF65}">
      <dsp:nvSpPr>
        <dsp:cNvPr id="0" name=""/>
        <dsp:cNvSpPr/>
      </dsp:nvSpPr>
      <dsp:spPr>
        <a:xfrm>
          <a:off x="0" y="2240228"/>
          <a:ext cx="10927829" cy="93391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E6680C-94C7-44F0-9688-616AB0D82EB9}">
      <dsp:nvSpPr>
        <dsp:cNvPr id="0" name=""/>
        <dsp:cNvSpPr/>
      </dsp:nvSpPr>
      <dsp:spPr>
        <a:xfrm>
          <a:off x="282508" y="2450358"/>
          <a:ext cx="514153" cy="51365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26BDFB-2544-4A3A-8904-6FA63BB0164A}">
      <dsp:nvSpPr>
        <dsp:cNvPr id="0" name=""/>
        <dsp:cNvSpPr/>
      </dsp:nvSpPr>
      <dsp:spPr>
        <a:xfrm>
          <a:off x="1079171" y="2240228"/>
          <a:ext cx="9453071" cy="934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936" tIns="98936" rIns="98936" bIns="98936" numCol="1" spcCol="1270" anchor="ctr" anchorCtr="0">
          <a:noAutofit/>
        </a:bodyPr>
        <a:lstStyle/>
        <a:p>
          <a:pPr marL="0" lvl="0" indent="0" algn="l" defTabSz="755650">
            <a:lnSpc>
              <a:spcPct val="100000"/>
            </a:lnSpc>
            <a:spcBef>
              <a:spcPct val="0"/>
            </a:spcBef>
            <a:spcAft>
              <a:spcPct val="35000"/>
            </a:spcAft>
            <a:buNone/>
          </a:pPr>
          <a:r>
            <a:rPr lang="en-US" sz="1700" b="1" u="sng" kern="1200" dirty="0"/>
            <a:t>Cluster of programs</a:t>
          </a:r>
          <a:r>
            <a:rPr lang="en-US" sz="1700" kern="1200" dirty="0"/>
            <a:t>:  A grouping of programs considered one program for audit testing purposes.</a:t>
          </a:r>
        </a:p>
      </dsp:txBody>
      <dsp:txXfrm>
        <a:off x="1079171" y="2240228"/>
        <a:ext cx="9453071" cy="934825"/>
      </dsp:txXfrm>
    </dsp:sp>
    <dsp:sp modelId="{CBA5FA5A-4EDC-4746-BD0C-B7EC0E0CE34A}">
      <dsp:nvSpPr>
        <dsp:cNvPr id="0" name=""/>
        <dsp:cNvSpPr/>
      </dsp:nvSpPr>
      <dsp:spPr>
        <a:xfrm>
          <a:off x="0" y="3357458"/>
          <a:ext cx="10927829" cy="93391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13463C-054B-4305-A5C9-77E908BCB63F}">
      <dsp:nvSpPr>
        <dsp:cNvPr id="0" name=""/>
        <dsp:cNvSpPr/>
      </dsp:nvSpPr>
      <dsp:spPr>
        <a:xfrm>
          <a:off x="282784" y="3567589"/>
          <a:ext cx="514153" cy="51365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8E1D75-610C-473A-AFEB-705A34266414}">
      <dsp:nvSpPr>
        <dsp:cNvPr id="0" name=""/>
        <dsp:cNvSpPr/>
      </dsp:nvSpPr>
      <dsp:spPr>
        <a:xfrm>
          <a:off x="1061006" y="3363226"/>
          <a:ext cx="9453071" cy="934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936" tIns="98936" rIns="98936" bIns="98936" numCol="1" spcCol="1270" anchor="ctr" anchorCtr="0">
          <a:noAutofit/>
        </a:bodyPr>
        <a:lstStyle/>
        <a:p>
          <a:pPr marL="0" lvl="0" indent="0" algn="l" defTabSz="711200">
            <a:lnSpc>
              <a:spcPct val="100000"/>
            </a:lnSpc>
            <a:spcBef>
              <a:spcPct val="0"/>
            </a:spcBef>
            <a:spcAft>
              <a:spcPct val="35000"/>
            </a:spcAft>
            <a:buNone/>
          </a:pPr>
          <a:endParaRPr lang="en-US" sz="1600" b="1" u="sng" kern="1200" dirty="0"/>
        </a:p>
        <a:p>
          <a:pPr marL="0" lvl="0" indent="0" algn="l" defTabSz="711200">
            <a:lnSpc>
              <a:spcPct val="100000"/>
            </a:lnSpc>
            <a:spcBef>
              <a:spcPct val="0"/>
            </a:spcBef>
            <a:spcAft>
              <a:spcPct val="35000"/>
            </a:spcAft>
            <a:buNone/>
          </a:pPr>
          <a:r>
            <a:rPr lang="en-US" sz="1600" b="1" u="sng" kern="1200" dirty="0"/>
            <a:t>Compliance Supplement</a:t>
          </a:r>
          <a:r>
            <a:rPr lang="en-US" sz="1600" kern="1200" dirty="0"/>
            <a:t>: Authoritative source of information used to understand the programs objectives , procedures, compliance requirements, and suggested audit procedures.  (Updated annually)</a:t>
          </a:r>
          <a:br>
            <a:rPr lang="en-US" sz="1400" kern="1200" dirty="0"/>
          </a:br>
          <a:endParaRPr lang="en-US" sz="1400" kern="1200" dirty="0"/>
        </a:p>
      </dsp:txBody>
      <dsp:txXfrm>
        <a:off x="1061006" y="3363226"/>
        <a:ext cx="9453071" cy="9348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DB5466-636C-4F67-92AF-419F65AFAFA1}">
      <dsp:nvSpPr>
        <dsp:cNvPr id="0" name=""/>
        <dsp:cNvSpPr/>
      </dsp:nvSpPr>
      <dsp:spPr>
        <a:xfrm>
          <a:off x="0" y="2558"/>
          <a:ext cx="10927829" cy="119648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271C9B-C880-4409-8E62-4FCD697D8C16}">
      <dsp:nvSpPr>
        <dsp:cNvPr id="0" name=""/>
        <dsp:cNvSpPr/>
      </dsp:nvSpPr>
      <dsp:spPr>
        <a:xfrm>
          <a:off x="361935" y="271767"/>
          <a:ext cx="658065" cy="65806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68050D3-BA97-4A5E-952F-2C7AC6932265}">
      <dsp:nvSpPr>
        <dsp:cNvPr id="0" name=""/>
        <dsp:cNvSpPr/>
      </dsp:nvSpPr>
      <dsp:spPr>
        <a:xfrm>
          <a:off x="1381936" y="2558"/>
          <a:ext cx="9544541" cy="1196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628" tIns="126628" rIns="126628" bIns="126628" numCol="1" spcCol="1270" anchor="ctr" anchorCtr="0">
          <a:noAutofit/>
        </a:bodyPr>
        <a:lstStyle/>
        <a:p>
          <a:pPr marL="0" lvl="0" indent="0" algn="l" defTabSz="889000">
            <a:lnSpc>
              <a:spcPct val="100000"/>
            </a:lnSpc>
            <a:spcBef>
              <a:spcPct val="0"/>
            </a:spcBef>
            <a:spcAft>
              <a:spcPct val="35000"/>
            </a:spcAft>
            <a:buNone/>
          </a:pPr>
          <a:r>
            <a:rPr lang="en-US" sz="2000" b="1" u="sng" kern="1200" dirty="0"/>
            <a:t>Disbursements</a:t>
          </a:r>
          <a:r>
            <a:rPr lang="en-US" sz="2000" kern="1200" dirty="0"/>
            <a:t>: The movement of funds from one location to another. Includes expenditures and transfers. </a:t>
          </a:r>
        </a:p>
      </dsp:txBody>
      <dsp:txXfrm>
        <a:off x="1381936" y="2558"/>
        <a:ext cx="9544541" cy="1196482"/>
      </dsp:txXfrm>
    </dsp:sp>
    <dsp:sp modelId="{EC223DAA-B34C-49DB-A6FE-9BB1BCA4C934}">
      <dsp:nvSpPr>
        <dsp:cNvPr id="0" name=""/>
        <dsp:cNvSpPr/>
      </dsp:nvSpPr>
      <dsp:spPr>
        <a:xfrm>
          <a:off x="0" y="1498161"/>
          <a:ext cx="10927829" cy="119648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48DD74-6C75-4CB8-81D2-22C3115E3581}">
      <dsp:nvSpPr>
        <dsp:cNvPr id="0" name=""/>
        <dsp:cNvSpPr/>
      </dsp:nvSpPr>
      <dsp:spPr>
        <a:xfrm>
          <a:off x="361935" y="1767369"/>
          <a:ext cx="658065" cy="65806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EF4235C-409E-46D7-A0C4-A7DFBFAE5EF4}">
      <dsp:nvSpPr>
        <dsp:cNvPr id="0" name=""/>
        <dsp:cNvSpPr/>
      </dsp:nvSpPr>
      <dsp:spPr>
        <a:xfrm>
          <a:off x="1381936" y="1498161"/>
          <a:ext cx="4917523" cy="1196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628" tIns="126628" rIns="126628" bIns="126628" numCol="1" spcCol="1270" anchor="ctr" anchorCtr="0">
          <a:noAutofit/>
        </a:bodyPr>
        <a:lstStyle/>
        <a:p>
          <a:pPr marL="0" lvl="0" indent="0" algn="l" defTabSz="889000">
            <a:lnSpc>
              <a:spcPct val="100000"/>
            </a:lnSpc>
            <a:spcBef>
              <a:spcPct val="0"/>
            </a:spcBef>
            <a:spcAft>
              <a:spcPct val="35000"/>
            </a:spcAft>
            <a:buNone/>
          </a:pPr>
          <a:r>
            <a:rPr lang="en-US" sz="2000" b="1" u="sng" kern="1200" dirty="0"/>
            <a:t>Expenditures</a:t>
          </a:r>
          <a:r>
            <a:rPr lang="en-US" sz="2000" kern="1200" dirty="0"/>
            <a:t>: Charges made by recipient or subrecipient to a federal program.</a:t>
          </a:r>
        </a:p>
      </dsp:txBody>
      <dsp:txXfrm>
        <a:off x="1381936" y="1498161"/>
        <a:ext cx="4917523" cy="1196482"/>
      </dsp:txXfrm>
    </dsp:sp>
    <dsp:sp modelId="{5472A0B9-03C8-42B5-ADA1-C779A26AA47E}">
      <dsp:nvSpPr>
        <dsp:cNvPr id="0" name=""/>
        <dsp:cNvSpPr/>
      </dsp:nvSpPr>
      <dsp:spPr>
        <a:xfrm>
          <a:off x="6299460" y="1498161"/>
          <a:ext cx="4627018" cy="1196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628" tIns="126628" rIns="126628" bIns="126628" numCol="1" spcCol="1270" anchor="ctr" anchorCtr="0">
          <a:noAutofit/>
        </a:bodyPr>
        <a:lstStyle/>
        <a:p>
          <a:pPr marL="0" lvl="0" indent="0" algn="l" defTabSz="488950">
            <a:lnSpc>
              <a:spcPct val="100000"/>
            </a:lnSpc>
            <a:spcBef>
              <a:spcPct val="0"/>
            </a:spcBef>
            <a:spcAft>
              <a:spcPct val="35000"/>
            </a:spcAft>
            <a:buNone/>
          </a:pPr>
          <a:r>
            <a:rPr lang="en-US" sz="1100" kern="1200"/>
            <a:t>Cash disbursements for direct charges for properties and services. </a:t>
          </a:r>
        </a:p>
        <a:p>
          <a:pPr marL="0" lvl="0" indent="0" algn="l" defTabSz="488950">
            <a:lnSpc>
              <a:spcPct val="100000"/>
            </a:lnSpc>
            <a:spcBef>
              <a:spcPct val="0"/>
            </a:spcBef>
            <a:spcAft>
              <a:spcPct val="35000"/>
            </a:spcAft>
            <a:buNone/>
          </a:pPr>
          <a:r>
            <a:rPr lang="en-US" sz="1100" kern="1200" dirty="0"/>
            <a:t>Amount of indirect expense charge</a:t>
          </a:r>
        </a:p>
        <a:p>
          <a:pPr marL="0" lvl="0" indent="0" algn="l" defTabSz="488950">
            <a:lnSpc>
              <a:spcPct val="100000"/>
            </a:lnSpc>
            <a:spcBef>
              <a:spcPct val="0"/>
            </a:spcBef>
            <a:spcAft>
              <a:spcPct val="35000"/>
            </a:spcAft>
            <a:buNone/>
          </a:pPr>
          <a:r>
            <a:rPr lang="en-US" sz="1100" kern="1200"/>
            <a:t>Amount of cash advance payments</a:t>
          </a:r>
        </a:p>
        <a:p>
          <a:pPr marL="0" lvl="0" indent="0" algn="l" defTabSz="488950">
            <a:lnSpc>
              <a:spcPct val="100000"/>
            </a:lnSpc>
            <a:spcBef>
              <a:spcPct val="0"/>
            </a:spcBef>
            <a:spcAft>
              <a:spcPct val="35000"/>
            </a:spcAft>
            <a:buNone/>
          </a:pPr>
          <a:r>
            <a:rPr lang="en-US" sz="1100" kern="1200" dirty="0"/>
            <a:t>Payments made to subrecipients</a:t>
          </a:r>
        </a:p>
        <a:p>
          <a:pPr marL="0" lvl="0" indent="0" algn="l" defTabSz="488950">
            <a:lnSpc>
              <a:spcPct val="100000"/>
            </a:lnSpc>
            <a:spcBef>
              <a:spcPct val="0"/>
            </a:spcBef>
            <a:spcAft>
              <a:spcPct val="35000"/>
            </a:spcAft>
            <a:buNone/>
          </a:pPr>
          <a:r>
            <a:rPr lang="en-US" sz="1100" kern="1200"/>
            <a:t>Non-cash contributions</a:t>
          </a:r>
        </a:p>
      </dsp:txBody>
      <dsp:txXfrm>
        <a:off x="6299460" y="1498161"/>
        <a:ext cx="4627018" cy="1196482"/>
      </dsp:txXfrm>
    </dsp:sp>
    <dsp:sp modelId="{8F644F6D-D3BC-49DF-BD28-13592A9BF6E1}">
      <dsp:nvSpPr>
        <dsp:cNvPr id="0" name=""/>
        <dsp:cNvSpPr/>
      </dsp:nvSpPr>
      <dsp:spPr>
        <a:xfrm>
          <a:off x="0" y="2993764"/>
          <a:ext cx="10927829" cy="119648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D20E62-D176-4EDE-A21F-7BF05987DDB5}">
      <dsp:nvSpPr>
        <dsp:cNvPr id="0" name=""/>
        <dsp:cNvSpPr/>
      </dsp:nvSpPr>
      <dsp:spPr>
        <a:xfrm>
          <a:off x="361935" y="3262972"/>
          <a:ext cx="658065" cy="658065"/>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8A67A4-9F97-490A-AD20-BDE920731CFD}">
      <dsp:nvSpPr>
        <dsp:cNvPr id="0" name=""/>
        <dsp:cNvSpPr/>
      </dsp:nvSpPr>
      <dsp:spPr>
        <a:xfrm>
          <a:off x="1381936" y="2993764"/>
          <a:ext cx="9544541" cy="1196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628" tIns="126628" rIns="126628" bIns="126628" numCol="1" spcCol="1270" anchor="ctr" anchorCtr="0">
          <a:noAutofit/>
        </a:bodyPr>
        <a:lstStyle/>
        <a:p>
          <a:pPr marL="0" lvl="0" indent="0" algn="l" defTabSz="889000">
            <a:lnSpc>
              <a:spcPct val="100000"/>
            </a:lnSpc>
            <a:spcBef>
              <a:spcPct val="0"/>
            </a:spcBef>
            <a:spcAft>
              <a:spcPct val="35000"/>
            </a:spcAft>
            <a:buNone/>
          </a:pPr>
          <a:r>
            <a:rPr lang="en-US" sz="2000" b="1" u="sng" kern="1200" dirty="0"/>
            <a:t>Subaward</a:t>
          </a:r>
          <a:r>
            <a:rPr lang="en-US" sz="2000" b="1" u="none" kern="1200" dirty="0"/>
            <a:t>: </a:t>
          </a:r>
          <a:r>
            <a:rPr lang="en-US" sz="2000" b="0" u="none" kern="1200" dirty="0"/>
            <a:t>An award provided by a pass-through entity to a subrecipient to carry out part of a federal program. </a:t>
          </a:r>
          <a:endParaRPr lang="en-US" sz="2000" kern="1200" dirty="0"/>
        </a:p>
      </dsp:txBody>
      <dsp:txXfrm>
        <a:off x="1381936" y="2993764"/>
        <a:ext cx="9544541" cy="11964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4F0424-8F7F-43CB-8A65-370FBE320724}">
      <dsp:nvSpPr>
        <dsp:cNvPr id="0" name=""/>
        <dsp:cNvSpPr/>
      </dsp:nvSpPr>
      <dsp:spPr>
        <a:xfrm>
          <a:off x="0" y="1740"/>
          <a:ext cx="10927829" cy="88196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A42FCE-B364-4CF1-BC98-955FDCADA5B3}">
      <dsp:nvSpPr>
        <dsp:cNvPr id="0" name=""/>
        <dsp:cNvSpPr/>
      </dsp:nvSpPr>
      <dsp:spPr>
        <a:xfrm>
          <a:off x="266793" y="200181"/>
          <a:ext cx="485079" cy="4850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2C5051-E9F7-4753-A095-6D08FF713CB1}">
      <dsp:nvSpPr>
        <dsp:cNvPr id="0" name=""/>
        <dsp:cNvSpPr/>
      </dsp:nvSpPr>
      <dsp:spPr>
        <a:xfrm>
          <a:off x="1018667" y="1740"/>
          <a:ext cx="9909161" cy="8819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3341" tIns="93341" rIns="93341" bIns="93341" numCol="1" spcCol="1270" anchor="ctr" anchorCtr="0">
          <a:noAutofit/>
        </a:bodyPr>
        <a:lstStyle/>
        <a:p>
          <a:pPr marL="0" lvl="0" indent="0" algn="l" defTabSz="977900">
            <a:lnSpc>
              <a:spcPct val="100000"/>
            </a:lnSpc>
            <a:spcBef>
              <a:spcPct val="0"/>
            </a:spcBef>
            <a:spcAft>
              <a:spcPct val="35000"/>
            </a:spcAft>
            <a:buNone/>
          </a:pPr>
          <a:r>
            <a:rPr lang="en-US" sz="2200" b="1" u="sng" kern="1200"/>
            <a:t>Recipient</a:t>
          </a:r>
          <a:r>
            <a:rPr lang="en-US" sz="2200" kern="1200"/>
            <a:t>:</a:t>
          </a:r>
          <a:r>
            <a:rPr lang="en-US" sz="2200" b="1" kern="1200"/>
            <a:t> </a:t>
          </a:r>
          <a:r>
            <a:rPr lang="en-US" sz="2200" kern="1200"/>
            <a:t>An entity that receives a federal award directly from a federal agency. </a:t>
          </a:r>
        </a:p>
      </dsp:txBody>
      <dsp:txXfrm>
        <a:off x="1018667" y="1740"/>
        <a:ext cx="9909161" cy="881963"/>
      </dsp:txXfrm>
    </dsp:sp>
    <dsp:sp modelId="{8222149A-7381-4D4E-B259-72A525A17BEE}">
      <dsp:nvSpPr>
        <dsp:cNvPr id="0" name=""/>
        <dsp:cNvSpPr/>
      </dsp:nvSpPr>
      <dsp:spPr>
        <a:xfrm>
          <a:off x="0" y="1104194"/>
          <a:ext cx="10927829" cy="88196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A64362-9BD3-44C2-BCC8-55D544CEBB4C}">
      <dsp:nvSpPr>
        <dsp:cNvPr id="0" name=""/>
        <dsp:cNvSpPr/>
      </dsp:nvSpPr>
      <dsp:spPr>
        <a:xfrm>
          <a:off x="266793" y="1302635"/>
          <a:ext cx="485079" cy="4850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BE5057-84DF-425B-818E-2B5C28BFF84A}">
      <dsp:nvSpPr>
        <dsp:cNvPr id="0" name=""/>
        <dsp:cNvSpPr/>
      </dsp:nvSpPr>
      <dsp:spPr>
        <a:xfrm>
          <a:off x="1018667" y="1104194"/>
          <a:ext cx="9909161" cy="8819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3341" tIns="93341" rIns="93341" bIns="93341" numCol="1" spcCol="1270" anchor="ctr" anchorCtr="0">
          <a:noAutofit/>
        </a:bodyPr>
        <a:lstStyle/>
        <a:p>
          <a:pPr marL="0" lvl="0" indent="0" algn="l" defTabSz="977900">
            <a:lnSpc>
              <a:spcPct val="100000"/>
            </a:lnSpc>
            <a:spcBef>
              <a:spcPct val="0"/>
            </a:spcBef>
            <a:spcAft>
              <a:spcPct val="35000"/>
            </a:spcAft>
            <a:buNone/>
          </a:pPr>
          <a:r>
            <a:rPr lang="en-US" sz="2200" b="1" u="sng" kern="1200" dirty="0"/>
            <a:t>Subrecipient</a:t>
          </a:r>
          <a:r>
            <a:rPr lang="en-US" sz="2200" kern="1200" dirty="0"/>
            <a:t>: An entity that receives an award from a pass-through entity to carry-out part of a federal award. </a:t>
          </a:r>
        </a:p>
      </dsp:txBody>
      <dsp:txXfrm>
        <a:off x="1018667" y="1104194"/>
        <a:ext cx="9909161" cy="881963"/>
      </dsp:txXfrm>
    </dsp:sp>
    <dsp:sp modelId="{0A9D2000-93CD-4D78-8E1C-91FE39150B50}">
      <dsp:nvSpPr>
        <dsp:cNvPr id="0" name=""/>
        <dsp:cNvSpPr/>
      </dsp:nvSpPr>
      <dsp:spPr>
        <a:xfrm>
          <a:off x="0" y="2206647"/>
          <a:ext cx="10927829" cy="88196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53B7AB-7BD1-4A70-965A-D9FC336213E1}">
      <dsp:nvSpPr>
        <dsp:cNvPr id="0" name=""/>
        <dsp:cNvSpPr/>
      </dsp:nvSpPr>
      <dsp:spPr>
        <a:xfrm>
          <a:off x="266793" y="2405089"/>
          <a:ext cx="485079" cy="4850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496373-E842-4E19-A9AB-170A3EF3D6BC}">
      <dsp:nvSpPr>
        <dsp:cNvPr id="0" name=""/>
        <dsp:cNvSpPr/>
      </dsp:nvSpPr>
      <dsp:spPr>
        <a:xfrm>
          <a:off x="1018667" y="2206647"/>
          <a:ext cx="9909161" cy="8819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3341" tIns="93341" rIns="93341" bIns="93341" numCol="1" spcCol="1270" anchor="ctr" anchorCtr="0">
          <a:noAutofit/>
        </a:bodyPr>
        <a:lstStyle/>
        <a:p>
          <a:pPr marL="0" lvl="0" indent="0" algn="l" defTabSz="977900">
            <a:lnSpc>
              <a:spcPct val="100000"/>
            </a:lnSpc>
            <a:spcBef>
              <a:spcPct val="0"/>
            </a:spcBef>
            <a:spcAft>
              <a:spcPct val="35000"/>
            </a:spcAft>
            <a:buNone/>
          </a:pPr>
          <a:r>
            <a:rPr lang="en-US" sz="2200" b="1" u="sng" kern="1200" dirty="0"/>
            <a:t>Pass-through entity</a:t>
          </a:r>
          <a:r>
            <a:rPr lang="en-US" sz="2200" kern="1200" dirty="0"/>
            <a:t>: Recipient that provides an award to a subrecipient. </a:t>
          </a:r>
        </a:p>
      </dsp:txBody>
      <dsp:txXfrm>
        <a:off x="1018667" y="2206647"/>
        <a:ext cx="9909161" cy="881963"/>
      </dsp:txXfrm>
    </dsp:sp>
    <dsp:sp modelId="{D639914A-AF5A-4349-A130-D9323A730838}">
      <dsp:nvSpPr>
        <dsp:cNvPr id="0" name=""/>
        <dsp:cNvSpPr/>
      </dsp:nvSpPr>
      <dsp:spPr>
        <a:xfrm>
          <a:off x="0" y="3309101"/>
          <a:ext cx="10927829" cy="88196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1EEB7C-9357-41BF-982F-A899D0FBED27}">
      <dsp:nvSpPr>
        <dsp:cNvPr id="0" name=""/>
        <dsp:cNvSpPr/>
      </dsp:nvSpPr>
      <dsp:spPr>
        <a:xfrm>
          <a:off x="266793" y="3507543"/>
          <a:ext cx="485079" cy="4850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A45B34-BA86-4C56-8635-D6D548A334F1}">
      <dsp:nvSpPr>
        <dsp:cNvPr id="0" name=""/>
        <dsp:cNvSpPr/>
      </dsp:nvSpPr>
      <dsp:spPr>
        <a:xfrm>
          <a:off x="1018667" y="3309101"/>
          <a:ext cx="9909161" cy="8819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3341" tIns="93341" rIns="93341" bIns="93341" numCol="1" spcCol="1270" anchor="ctr" anchorCtr="0">
          <a:noAutofit/>
        </a:bodyPr>
        <a:lstStyle/>
        <a:p>
          <a:pPr marL="0" lvl="0" indent="0" algn="l" defTabSz="977900">
            <a:lnSpc>
              <a:spcPct val="100000"/>
            </a:lnSpc>
            <a:spcBef>
              <a:spcPct val="0"/>
            </a:spcBef>
            <a:spcAft>
              <a:spcPct val="35000"/>
            </a:spcAft>
            <a:buNone/>
          </a:pPr>
          <a:r>
            <a:rPr lang="en-US" sz="2200" b="1" u="sng" kern="1200" dirty="0"/>
            <a:t>Major program</a:t>
          </a:r>
          <a:r>
            <a:rPr lang="en-US" sz="2200" kern="1200" dirty="0"/>
            <a:t>: Federal program that is determined by the auditor to be major in accordance with to 2 CFR Part 200.</a:t>
          </a:r>
        </a:p>
      </dsp:txBody>
      <dsp:txXfrm>
        <a:off x="1018667" y="3309101"/>
        <a:ext cx="9909161" cy="88196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D354A3-3D5D-46DA-8FB8-1375A0D56B14}">
      <dsp:nvSpPr>
        <dsp:cNvPr id="0" name=""/>
        <dsp:cNvSpPr/>
      </dsp:nvSpPr>
      <dsp:spPr>
        <a:xfrm>
          <a:off x="0" y="411917"/>
          <a:ext cx="10927829" cy="935550"/>
        </a:xfrm>
        <a:prstGeom prst="rect">
          <a:avLst/>
        </a:prstGeom>
        <a:solidFill>
          <a:schemeClr val="lt1">
            <a:alpha val="90000"/>
            <a:hueOff val="0"/>
            <a:satOff val="0"/>
            <a:lumOff val="0"/>
            <a:alphaOff val="0"/>
          </a:schemeClr>
        </a:solidFill>
        <a:ln w="19050" cap="flat" cmpd="sng" algn="ctr">
          <a:solidFill>
            <a:schemeClr val="accent1">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8121" tIns="458216" rIns="848121"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a:t>Due date: July 31</a:t>
          </a:r>
          <a:r>
            <a:rPr lang="en-US" sz="2200" kern="1200" baseline="30000"/>
            <a:t>st</a:t>
          </a:r>
          <a:endParaRPr lang="en-US" sz="2200" kern="1200"/>
        </a:p>
      </dsp:txBody>
      <dsp:txXfrm>
        <a:off x="0" y="411917"/>
        <a:ext cx="10927829" cy="935550"/>
      </dsp:txXfrm>
    </dsp:sp>
    <dsp:sp modelId="{BE131C39-F3A7-47E6-8E3E-A922330865D1}">
      <dsp:nvSpPr>
        <dsp:cNvPr id="0" name=""/>
        <dsp:cNvSpPr/>
      </dsp:nvSpPr>
      <dsp:spPr>
        <a:xfrm>
          <a:off x="546391" y="87197"/>
          <a:ext cx="7649480" cy="649440"/>
        </a:xfrm>
        <a:prstGeom prst="roundRect">
          <a:avLst/>
        </a:prstGeom>
        <a:solidFill>
          <a:schemeClr val="accent1">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132" tIns="0" rIns="289132" bIns="0" numCol="1" spcCol="1270" anchor="ctr" anchorCtr="0">
          <a:noAutofit/>
        </a:bodyPr>
        <a:lstStyle/>
        <a:p>
          <a:pPr marL="0" lvl="0" indent="0" algn="l" defTabSz="977900">
            <a:lnSpc>
              <a:spcPct val="90000"/>
            </a:lnSpc>
            <a:spcBef>
              <a:spcPct val="0"/>
            </a:spcBef>
            <a:spcAft>
              <a:spcPct val="35000"/>
            </a:spcAft>
            <a:buNone/>
          </a:pPr>
          <a:r>
            <a:rPr lang="en-US" sz="2200" kern="1200" dirty="0"/>
            <a:t>SEFA Closing Book Forms</a:t>
          </a:r>
        </a:p>
      </dsp:txBody>
      <dsp:txXfrm>
        <a:off x="578094" y="118900"/>
        <a:ext cx="7586074" cy="586034"/>
      </dsp:txXfrm>
    </dsp:sp>
    <dsp:sp modelId="{CC44ECF9-1DFC-4070-9F70-789A13D53A28}">
      <dsp:nvSpPr>
        <dsp:cNvPr id="0" name=""/>
        <dsp:cNvSpPr/>
      </dsp:nvSpPr>
      <dsp:spPr>
        <a:xfrm>
          <a:off x="0" y="1790987"/>
          <a:ext cx="10927829" cy="935550"/>
        </a:xfrm>
        <a:prstGeom prst="rect">
          <a:avLst/>
        </a:prstGeom>
        <a:solidFill>
          <a:schemeClr val="lt1">
            <a:alpha val="90000"/>
            <a:hueOff val="0"/>
            <a:satOff val="0"/>
            <a:lumOff val="0"/>
            <a:alphaOff val="0"/>
          </a:schemeClr>
        </a:solidFill>
        <a:ln w="19050" cap="flat" cmpd="sng" algn="ctr">
          <a:solidFill>
            <a:schemeClr val="accent1">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8121" tIns="458216" rIns="848121"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dirty="0"/>
            <a:t>Due date: July 31</a:t>
          </a:r>
          <a:r>
            <a:rPr lang="en-US" sz="2200" kern="1200" baseline="30000" dirty="0"/>
            <a:t>st</a:t>
          </a:r>
          <a:r>
            <a:rPr lang="en-US" sz="2200" kern="1200" dirty="0"/>
            <a:t> </a:t>
          </a:r>
        </a:p>
      </dsp:txBody>
      <dsp:txXfrm>
        <a:off x="0" y="1790987"/>
        <a:ext cx="10927829" cy="935550"/>
      </dsp:txXfrm>
    </dsp:sp>
    <dsp:sp modelId="{AE1DFD8A-38AE-48DA-8C95-C589C251E364}">
      <dsp:nvSpPr>
        <dsp:cNvPr id="0" name=""/>
        <dsp:cNvSpPr/>
      </dsp:nvSpPr>
      <dsp:spPr>
        <a:xfrm>
          <a:off x="546391" y="1466267"/>
          <a:ext cx="7649480" cy="649440"/>
        </a:xfrm>
        <a:prstGeom prst="roundRect">
          <a:avLst/>
        </a:prstGeom>
        <a:solidFill>
          <a:schemeClr val="accent1">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132" tIns="0" rIns="289132" bIns="0" numCol="1" spcCol="1270" anchor="ctr" anchorCtr="0">
          <a:noAutofit/>
        </a:bodyPr>
        <a:lstStyle/>
        <a:p>
          <a:pPr marL="0" lvl="0" indent="0" algn="l" defTabSz="977900">
            <a:lnSpc>
              <a:spcPct val="90000"/>
            </a:lnSpc>
            <a:spcBef>
              <a:spcPct val="0"/>
            </a:spcBef>
            <a:spcAft>
              <a:spcPct val="35000"/>
            </a:spcAft>
            <a:buNone/>
          </a:pPr>
          <a:r>
            <a:rPr lang="en-US" sz="2200" kern="1200"/>
            <a:t>SEFA Application Data Entry</a:t>
          </a:r>
        </a:p>
      </dsp:txBody>
      <dsp:txXfrm>
        <a:off x="578094" y="1497970"/>
        <a:ext cx="7586074" cy="586034"/>
      </dsp:txXfrm>
    </dsp:sp>
    <dsp:sp modelId="{820701B3-9E18-4664-B4AF-3CED14C493D9}">
      <dsp:nvSpPr>
        <dsp:cNvPr id="0" name=""/>
        <dsp:cNvSpPr/>
      </dsp:nvSpPr>
      <dsp:spPr>
        <a:xfrm>
          <a:off x="0" y="3170057"/>
          <a:ext cx="10927829" cy="935550"/>
        </a:xfrm>
        <a:prstGeom prst="rect">
          <a:avLst/>
        </a:prstGeom>
        <a:solidFill>
          <a:schemeClr val="lt1">
            <a:alpha val="90000"/>
            <a:hueOff val="0"/>
            <a:satOff val="0"/>
            <a:lumOff val="0"/>
            <a:alphaOff val="0"/>
          </a:schemeClr>
        </a:solidFill>
        <a:ln w="19050" cap="flat" cmpd="sng" algn="ctr">
          <a:solidFill>
            <a:schemeClr val="accent1">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8121" tIns="458216" rIns="848121"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dirty="0"/>
            <a:t>Transaction detail for expenditures </a:t>
          </a:r>
        </a:p>
      </dsp:txBody>
      <dsp:txXfrm>
        <a:off x="0" y="3170057"/>
        <a:ext cx="10927829" cy="935550"/>
      </dsp:txXfrm>
    </dsp:sp>
    <dsp:sp modelId="{67C629E3-4159-438D-8A3C-EDA2D325C309}">
      <dsp:nvSpPr>
        <dsp:cNvPr id="0" name=""/>
        <dsp:cNvSpPr/>
      </dsp:nvSpPr>
      <dsp:spPr>
        <a:xfrm>
          <a:off x="546391" y="2845337"/>
          <a:ext cx="7649480" cy="649440"/>
        </a:xfrm>
        <a:prstGeom prst="roundRect">
          <a:avLst/>
        </a:prstGeom>
        <a:solidFill>
          <a:schemeClr val="accent1">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132" tIns="0" rIns="289132" bIns="0" numCol="1" spcCol="1270" anchor="ctr" anchorCtr="0">
          <a:noAutofit/>
        </a:bodyPr>
        <a:lstStyle/>
        <a:p>
          <a:pPr marL="0" lvl="0" indent="0" algn="l" defTabSz="977900">
            <a:lnSpc>
              <a:spcPct val="90000"/>
            </a:lnSpc>
            <a:spcBef>
              <a:spcPct val="0"/>
            </a:spcBef>
            <a:spcAft>
              <a:spcPct val="35000"/>
            </a:spcAft>
            <a:buNone/>
          </a:pPr>
          <a:r>
            <a:rPr lang="en-US" sz="2200" kern="1200" dirty="0"/>
            <a:t>Provide a SEFA Reconciliation and Documentation</a:t>
          </a:r>
        </a:p>
      </dsp:txBody>
      <dsp:txXfrm>
        <a:off x="578094" y="2877040"/>
        <a:ext cx="7586074" cy="58603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4T14:58:33.51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0,'1066'50'0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4T14:59:13.07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1,'1740'0,"-1711"2,1 1,-1 2,0 0,31 11,12 3,22-1,163 9,102-20,227-7,-551 1,0 2,-1 1,0 1,47 15,-80-20,0 0,0 0,0 0,0 0,-1 0,1 0,0 1,0-1,0 0,0 0,0 1,-1-1,1 1,0-1,0 1,-1-1,1 1,0 0,-1-1,1 1,0 0,-1-1,1 2,-20 4,-48-3,63-3,-258 0,-367 14,381 1,-329 27,415-39,123-4,-1 1,1 2,-1 1,1 2,-60 17,69-14,-1-1,-34 4,41-8,-1 1,1 1,0 2,-32 12,-257 107,243-100,70-26,1 0,-1 0,0 0,1 0,-1 1,0-1,0 0,1 0,-1 0,0 0,0 1,0-1,1 0,-1 0,0 1,0-1,0 0,1 0,-1 1,0-1,0 0,0 1,0-1,0 0,0 0,0 1,0-1,0 0,0 1,0-1,0 0,0 1,0-1,0 0,0 0,0 1,0-1,0 0,0 1,-1-1,1 0,0 0,0 1,0-1,0 0,-1 0,1 1,0-1,0 0,0 0,-1 0,1 0,0 1,-1-1,1 0,0 0,0 0,-1 0,0 0,34 10,-30-9,99 16,0-5,120 0,-119-7,736 9,-580-40,13 0,-200 27,-46 1,0-2,36-4,-54 1,-5-2</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4T14:59:19.47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888 53,'-54'-3,"1"-2,-59-13,59 8,-1 2,-62 0,-309 9,404-1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4T14:58:35.47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2,'146'-2,"158"5,-203 9,-64-6,45 1,122-10,118 6,-282 2,59 15,19 3,-97-21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4T14:58:37.08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29,'290'-15,"-117"2,190 13,-153 3,-109-4,-15-1,0 4,97 14,-156-12</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4T14:58:38.22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0,'449'13,"38"0,-26 6,-432-16,-6-1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4T14:58:39.48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79,'0'-2,"1"1,0 0,0 0,0 0,0 0,0 0,0 0,0 1,0-1,0 0,0 0,1 1,-1-1,0 1,1-1,-1 1,0 0,1-1,-1 1,0 0,1 0,-1 0,2 0,3-1,124-23,0 5,134 0,108 21,-330 2,57 15,24 2,99-13,-194-8</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4T14:58:42.50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683 1,'-327'20,"252"-14,-96-5,83-2,67 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4T14:58:55.58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43 1,'8'6,"0"1,0-1,1-1,0 0,0 0,1-1,-1 0,1 0,16 3,0 1,456 161,-109-52,-170-57,-198-58,6 1,0 0,-1 1,0 0,1 1,12 8,-21-6,-13-1,-22 2,24-6,-89 17,-118 9,-60 11,52-3,155-25,43-6,0-1,-31 0,44-4,-42 2,53-2,0 1,0-1,0 0,0 0,1 1,-1-1,0 1,0-1,1 1,-1 0,1 0,-1 0,0 0,1 0,0 0,-1 0,1 1,0-1,-1 0,1 1,0-1,0 1,-2 2,4-2,-1-1,0 1,0-1,1 1,-1-1,1 0,-1 1,1-1,0 0,-1 1,1-1,0 0,0 0,0 0,0 1,0-1,0 0,0-1,0 1,1 0,-1 0,0 0,0-1,1 1,-1 0,1-1,-1 1,3-1,44 16,-47-16,208 42,48 12,-198-39,-20-5,0 1,-1 1,57 29,-75-33,16 10,-35-17,-1 0,1-1,0 1,-1 0,1 0,-1-1,1 1,-1 0,1 0,-1 0,1 0,-1 0,0-1,0 1,1 0,-1 0,0 0,0 0,0 0,0 0,0 0,0 0,0 0,-1 0,1 0,0 0,0 0,-1 0,1-1,0 1,-1 0,1 0,-1 0,0-1,0 3,-5 3,0 1,0 0,-1-1,0 0,0-1,0 0,-1 0,0 0,0-1,-13 5,-10 3,-48 12,-192 63,172-59,63-19,-47 18,62-14,21-13,0 0,0 1,0-1,0 0,0 1,-1-1,1 0,0 1,0-1,0 0,0 1,0-1,0 0,0 1,0-1,0 0,0 1,0-1,0 0,0 1,0-1,1 0,-1 1,0-1,0 0,0 1,0-1,1 0,-1 0,0 1,0-1,1 0,-1 0,1 1,3 1,0 1,0-1,0 0,1-1,-1 1,1-1,-1 0,6 1,84 11,1-3,143-6,-143-3,42-3,86 4,-186 1,1 2,-1 2,0 1,48 18,-66-15,-19-11,0 1,0-1,0 0,0 1,0-1,0 0,0 1,0-1,0 0,-1 0,1 1,0-1,0 0,0 1,0-1,0 0,-1 0,1 1,0-1,0 0,0 0,-1 1,1-1,0 0,0 0,-1 0,1 0,0 1,-1-1,1 0,0 0,-1 0,1 0,0 0,-1 0,-46 10,31-8,-270 68,-11 2,253-66,1-2,-70-3,67-2,-90 11,79-6,45-5,0 2,1 0,-1 0,0 1,-19 6,28-7,0 0,1 0,0 0,-1 0,1 1,0-1,-1 1,1 0,0-1,0 1,0 0,1 0,-3 3,3-4,1 0,-1 0,1 0,0 0,-1 1,1-1,0 0,0 0,0 0,0 0,0 0,0 0,0 0,0 1,0-1,1 0,-1 0,0 0,1 0,-1 0,1 0,0 1,2 2,0 0,0-1,0 0,1 1,0-1,-1-1,1 1,0 0,0-1,0 0,1 0,-1 0,5 1,32 7,0-1,1-2,-1-2,1-2,49-3,-44 0,1 1,-1 3,92 19,-54-3,-51-14,-1 2,0 2,53 23,-85-33,1 1,-1-1,1 1,-1-1,0 1,1 0,-1 0,0 0,1 0,-1 0,0 0,0 0,0 0,0 0,0 1,0-1,0 0,0 1,-1-1,1 1,0 1,-1-2,-1 0,1 0,0 0,-1 0,1 0,-1 0,0 0,1 0,-1 0,0 0,0 0,1 0,-1-1,0 1,0 0,0-1,0 1,0-1,0 1,0-1,0 1,-1-1,-13 6,0-2,-1 0,-16 2,27-5,-196 33,-196 37,389-69,-46 11,52-12,-1-1,1 1,0 0,0-1,0 1,1 0,-1 0,0 0,0 1,0-1,1 0,-1 1,1-1,-1 1,1-1,-1 1,1 0,0 0,0-1,-1 3,2-3,0 0,0 0,1 0,-1 0,0 0,1 0,-1 0,0 0,1 0,-1-1,1 1,0 0,-1 0,1 0,0-1,-1 1,1 0,0-1,0 1,-1 0,1-1,0 1,0-1,0 0,0 1,0-1,0 0,0 1,0-1,1 0,35 8,-33-8,73 8,0-3,84-7,-99-1,0 2,-1 3,1 3,87 18,-93-10,-34-9,1 1,-1 2,32 12,-52-18,-1-1,0 1,1 0,-1-1,0 1,1 0,-1 0,0 0,0 0,0 0,1 0,-1 0,0 0,-1 0,1 0,0 1,0-1,0 0,-1 1,1-1,-1 1,1-1,-1 1,0-1,1 1,-1-1,0 1,0-1,0 1,0-1,0 1,0-1,-1 1,1-1,0 1,-1-1,1 0,-1 1,1-1,-1 1,0-1,-1 2,-2 2,1 0,-1 0,0-1,-1 1,1-1,-1 0,0 0,0-1,-8 5,-5 1,-1-1,1-1,-2-1,1-1,-28 4,-102 7,109-13,-188 7,81-6,128-2,1 1,0 0,0 2,-21 7,22-6,1-1,-1-1,0-1,-30 3,4-7,31 0,0 0,0 1,-1 1,1 0,-20 4,32-5,-1 0,1 0,0 0,-1 0,1 0,0 0,-1 0,1 1,0-1,0 0,-1 0,1 0,0 0,0 0,-1 1,1-1,0 0,0 0,-1 0,1 1,0-1,0 0,0 0,0 1,-1-1,1 0,0 0,0 1,0-1,0 0,0 1,0-1,0 0,0 1,0-1,0 0,0 0,0 1,0 0,11 9,20 5,8-8,0-1,0-2,1-2,0-1,40-5,8 1,30 1,164 4,-190 10,-71-7,0-2,1 0,-1-2,0 0,1-1,26-4,-47 4,-1 0,0 0,1 0,-1 0,0 0,1 0,-1 0,1 0,-1 0,0 0,1 0,-1 0,0 0,1 0,-1 0,0 0,1 0,-1-1,0 1,1 0,-1 0,0 0,1-1,-1 1,0 0,0 0,1-1,-1 1,0 0,0 0,0-1,1 1,-1 0,0-1,0 1,0 0,0-1,0 1,1-1,-17-5,-26-2,-7 8,0 3,1 1,-1 3,-74 19,-35 5,125-26,-58 0,81-5,-1 0,1-1,-1 0,1-1,0 0,0-1,0 0,0 0,-16-8,21 7,0 0,0-1,0 1,1-1,-1 0,1 0,0 0,1-1,-1 1,1-1,0 0,1 0,-4-8,-2-13,-8-52,6 28,-41-110,37 123,1-1,1 0,3-1,1 0,-3-54,10 63,0 0,-2 0,-1 0,-2 0,-1 0,-1 1,-2 1,-1-1,-19-37,16 38,2-1,1-1,1 0,-9-53,11 46,-2-1,-22-56,-68-125,85 187,1-2,2 0,1-1,-10-58,23 82,8 20,16 30,-21-30,296 472,-288-454,-2 1,0 0,-2 1,11 53,-17-69,8 28,30 70,-23-69,13 52,-27-78,-1 1,0-1,-1 1,-1 0,-1 0,0 0,-2 18,-20 90,12-69,1 0,-1 91,8-124,0-1,-2 1,0-1,-1 0,-1 0,-13 29,-13 48,32-96,0 0,0 0,-1 0,1 0,-1 0,0 0,1 0,-1-1,0 1,0 0,0 0,0-1,0 1,0-1,-1 1,1-1,0 1,-1-1,1 0,-1 0,0 0,1 0,-1 0,-3 2,2-3,1 0,-1 0,1-1,-1 1,1 0,-1-1,1 0,-1 0,1 1,-1-1,1-1,0 1,0 0,0 0,-1-1,-1-2,-10-8,1 0,0-1,1-1,-10-15,1 1,2 0,-17-35,30 51,0 0,1-1,1 1,0-1,1 0,1 0,0 0,-1-21,-10-120,7 114,2 0,2-1,5-63,1 91,3 21,1 25,-2 54,-7 133,2 57,6-230,3 0,1-1,22 57,-18-67,-6-23</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4T14:59:06.31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0,'1929'77'0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4T14:59:08.73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1,'232'13,"-24"0,89 11,-57-2,210-17,-300-5,-130-2,-1 0,34-7,31-4,-63 12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3B1440-D9D3-4650-8D7E-64C8E61BCF4C}" type="datetimeFigureOut">
              <a:rPr lang="en-US" smtClean="0"/>
              <a:t>6/22/2026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4E4400-6263-42A9-835D-5EF18355925B}" type="slidenum">
              <a:rPr lang="en-US" smtClean="0"/>
              <a:t>‹#›</a:t>
            </a:fld>
            <a:endParaRPr lang="en-US"/>
          </a:p>
        </p:txBody>
      </p:sp>
    </p:spTree>
    <p:extLst>
      <p:ext uri="{BB962C8B-B14F-4D97-AF65-F5344CB8AC3E}">
        <p14:creationId xmlns:p14="http://schemas.microsoft.com/office/powerpoint/2010/main" val="10517336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first code. Please take a minute to write it down. I will wait approximately 30 seconds to a minute before proceeding.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4E4400-6263-42A9-835D-5EF18355925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26616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4E4400-6263-42A9-835D-5EF18355925B}" type="slidenum">
              <a:rPr lang="en-US" smtClean="0"/>
              <a:t>6</a:t>
            </a:fld>
            <a:endParaRPr lang="en-US"/>
          </a:p>
        </p:txBody>
      </p:sp>
    </p:spTree>
    <p:extLst>
      <p:ext uri="{BB962C8B-B14F-4D97-AF65-F5344CB8AC3E}">
        <p14:creationId xmlns:p14="http://schemas.microsoft.com/office/powerpoint/2010/main" val="6792773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A44F9-7E04-C7E3-D4D4-EBFB636C93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4325E7-BFB5-8392-1CAA-9B2BD1CF7B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6479B2-FDEE-D0B2-3776-E1CF8FA4941B}"/>
              </a:ext>
            </a:extLst>
          </p:cNvPr>
          <p:cNvSpPr>
            <a:spLocks noGrp="1"/>
          </p:cNvSpPr>
          <p:nvPr>
            <p:ph type="body" idx="1"/>
          </p:nvPr>
        </p:nvSpPr>
        <p:spPr/>
        <p:txBody>
          <a:bodyPr/>
          <a:lstStyle/>
          <a:p>
            <a:r>
              <a:rPr lang="en-US" dirty="0"/>
              <a:t>Here is the first code. Please take a minute to write it down. I will wait approximately 30 seconds to a minute before proceeding.</a:t>
            </a:r>
          </a:p>
        </p:txBody>
      </p:sp>
      <p:sp>
        <p:nvSpPr>
          <p:cNvPr id="4" name="Slide Number Placeholder 3">
            <a:extLst>
              <a:ext uri="{FF2B5EF4-FFF2-40B4-BE49-F238E27FC236}">
                <a16:creationId xmlns:a16="http://schemas.microsoft.com/office/drawing/2014/main" id="{EC1923DB-93BE-956C-41B8-16F4829C145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4E4400-6263-42A9-835D-5EF18355925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6374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6B5FA-3363-201D-380E-DB5D38EA39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F8BA92-3341-FB33-28C0-537F0D3194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04470C-5E9B-0B6A-D24A-9C7F664AA317}"/>
              </a:ext>
            </a:extLst>
          </p:cNvPr>
          <p:cNvSpPr>
            <a:spLocks noGrp="1"/>
          </p:cNvSpPr>
          <p:nvPr>
            <p:ph type="body" idx="1"/>
          </p:nvPr>
        </p:nvSpPr>
        <p:spPr/>
        <p:txBody>
          <a:bodyPr/>
          <a:lstStyle/>
          <a:p>
            <a:r>
              <a:rPr lang="en-US" dirty="0"/>
              <a:t>Here is the first code. Please take a minute to write it down. I will wait approximately 30 seconds to a minute before proceeding.</a:t>
            </a:r>
          </a:p>
        </p:txBody>
      </p:sp>
      <p:sp>
        <p:nvSpPr>
          <p:cNvPr id="4" name="Slide Number Placeholder 3">
            <a:extLst>
              <a:ext uri="{FF2B5EF4-FFF2-40B4-BE49-F238E27FC236}">
                <a16:creationId xmlns:a16="http://schemas.microsoft.com/office/drawing/2014/main" id="{B70BCB1C-2716-BBE3-10B2-372D6BFFA90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4E4400-6263-42A9-835D-5EF18355925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90478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2A602-0650-04D1-7CCB-E6F1090F69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6E0A00-21C6-E143-7DD8-F42CE96EC2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7415A0-93E5-8416-196C-B7E3C7D030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853ECE6-0D0F-BCB9-0C83-9EA94632E46B}"/>
              </a:ext>
            </a:extLst>
          </p:cNvPr>
          <p:cNvSpPr>
            <a:spLocks noGrp="1"/>
          </p:cNvSpPr>
          <p:nvPr>
            <p:ph type="sldNum" sz="quarter" idx="5"/>
          </p:nvPr>
        </p:nvSpPr>
        <p:spPr/>
        <p:txBody>
          <a:bodyPr/>
          <a:lstStyle/>
          <a:p>
            <a:fld id="{B84E4400-6263-42A9-835D-5EF18355925B}" type="slidenum">
              <a:rPr lang="en-US" smtClean="0"/>
              <a:t>21</a:t>
            </a:fld>
            <a:endParaRPr lang="en-US"/>
          </a:p>
        </p:txBody>
      </p:sp>
    </p:spTree>
    <p:extLst>
      <p:ext uri="{BB962C8B-B14F-4D97-AF65-F5344CB8AC3E}">
        <p14:creationId xmlns:p14="http://schemas.microsoft.com/office/powerpoint/2010/main" val="742241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DFB81-774C-675A-7ADC-7951D0BE85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A1DB6F5-BF47-95FF-3C17-8E0184488B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34FA589-6F79-5DFE-2AE5-B784784B2E83}"/>
              </a:ext>
            </a:extLst>
          </p:cNvPr>
          <p:cNvSpPr>
            <a:spLocks noGrp="1"/>
          </p:cNvSpPr>
          <p:nvPr>
            <p:ph type="dt" sz="half" idx="10"/>
          </p:nvPr>
        </p:nvSpPr>
        <p:spPr/>
        <p:txBody>
          <a:bodyPr/>
          <a:lstStyle/>
          <a:p>
            <a:fld id="{FED881D8-C619-4E99-A23D-06579518D8F7}" type="datetimeFigureOut">
              <a:rPr lang="en-US" smtClean="0"/>
              <a:t>6/22/2026</a:t>
            </a:fld>
            <a:endParaRPr lang="en-US"/>
          </a:p>
        </p:txBody>
      </p:sp>
      <p:sp>
        <p:nvSpPr>
          <p:cNvPr id="5" name="Footer Placeholder 4">
            <a:extLst>
              <a:ext uri="{FF2B5EF4-FFF2-40B4-BE49-F238E27FC236}">
                <a16:creationId xmlns:a16="http://schemas.microsoft.com/office/drawing/2014/main" id="{E38E120C-F95C-5A51-730E-3BF08E7888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021370-D6F0-DF0C-FE67-9EE9259053AD}"/>
              </a:ext>
            </a:extLst>
          </p:cNvPr>
          <p:cNvSpPr>
            <a:spLocks noGrp="1"/>
          </p:cNvSpPr>
          <p:nvPr>
            <p:ph type="sldNum" sz="quarter" idx="12"/>
          </p:nvPr>
        </p:nvSpPr>
        <p:spPr/>
        <p:txBody>
          <a:bodyPr/>
          <a:lstStyle/>
          <a:p>
            <a:fld id="{A63716DF-8965-470D-A415-8E2941E11898}" type="slidenum">
              <a:rPr lang="en-US" smtClean="0"/>
              <a:t>‹#›</a:t>
            </a:fld>
            <a:endParaRPr lang="en-US"/>
          </a:p>
        </p:txBody>
      </p:sp>
    </p:spTree>
    <p:extLst>
      <p:ext uri="{BB962C8B-B14F-4D97-AF65-F5344CB8AC3E}">
        <p14:creationId xmlns:p14="http://schemas.microsoft.com/office/powerpoint/2010/main" val="3043021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68D51-419F-F6F2-F18C-0FAE557C35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B8FC9EE-D834-39BC-FAFB-BD7ED9E6A2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6D6900-2255-0998-BBF9-750A27D59CCD}"/>
              </a:ext>
            </a:extLst>
          </p:cNvPr>
          <p:cNvSpPr>
            <a:spLocks noGrp="1"/>
          </p:cNvSpPr>
          <p:nvPr>
            <p:ph type="dt" sz="half" idx="10"/>
          </p:nvPr>
        </p:nvSpPr>
        <p:spPr/>
        <p:txBody>
          <a:bodyPr/>
          <a:lstStyle/>
          <a:p>
            <a:fld id="{FED881D8-C619-4E99-A23D-06579518D8F7}" type="datetimeFigureOut">
              <a:rPr lang="en-US" smtClean="0"/>
              <a:t>6/22/2026</a:t>
            </a:fld>
            <a:endParaRPr lang="en-US"/>
          </a:p>
        </p:txBody>
      </p:sp>
      <p:sp>
        <p:nvSpPr>
          <p:cNvPr id="5" name="Footer Placeholder 4">
            <a:extLst>
              <a:ext uri="{FF2B5EF4-FFF2-40B4-BE49-F238E27FC236}">
                <a16:creationId xmlns:a16="http://schemas.microsoft.com/office/drawing/2014/main" id="{F5FC348E-6C8F-66C6-5555-F32EC0E38D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0D460A-24A9-E320-2778-9F2424B68BA5}"/>
              </a:ext>
            </a:extLst>
          </p:cNvPr>
          <p:cNvSpPr>
            <a:spLocks noGrp="1"/>
          </p:cNvSpPr>
          <p:nvPr>
            <p:ph type="sldNum" sz="quarter" idx="12"/>
          </p:nvPr>
        </p:nvSpPr>
        <p:spPr/>
        <p:txBody>
          <a:bodyPr/>
          <a:lstStyle/>
          <a:p>
            <a:fld id="{A63716DF-8965-470D-A415-8E2941E11898}" type="slidenum">
              <a:rPr lang="en-US" smtClean="0"/>
              <a:t>‹#›</a:t>
            </a:fld>
            <a:endParaRPr lang="en-US"/>
          </a:p>
        </p:txBody>
      </p:sp>
    </p:spTree>
    <p:extLst>
      <p:ext uri="{BB962C8B-B14F-4D97-AF65-F5344CB8AC3E}">
        <p14:creationId xmlns:p14="http://schemas.microsoft.com/office/powerpoint/2010/main" val="2857645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F354DE-83B9-CC0E-5B9C-F5222B4B87A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DA52AF3-535E-814B-504F-D45A16750DC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C47156-2954-014A-BE86-2AE9D3456796}"/>
              </a:ext>
            </a:extLst>
          </p:cNvPr>
          <p:cNvSpPr>
            <a:spLocks noGrp="1"/>
          </p:cNvSpPr>
          <p:nvPr>
            <p:ph type="dt" sz="half" idx="10"/>
          </p:nvPr>
        </p:nvSpPr>
        <p:spPr/>
        <p:txBody>
          <a:bodyPr/>
          <a:lstStyle/>
          <a:p>
            <a:fld id="{FED881D8-C619-4E99-A23D-06579518D8F7}" type="datetimeFigureOut">
              <a:rPr lang="en-US" smtClean="0"/>
              <a:t>6/22/2026</a:t>
            </a:fld>
            <a:endParaRPr lang="en-US"/>
          </a:p>
        </p:txBody>
      </p:sp>
      <p:sp>
        <p:nvSpPr>
          <p:cNvPr id="5" name="Footer Placeholder 4">
            <a:extLst>
              <a:ext uri="{FF2B5EF4-FFF2-40B4-BE49-F238E27FC236}">
                <a16:creationId xmlns:a16="http://schemas.microsoft.com/office/drawing/2014/main" id="{8F8029EB-820C-82E6-B64D-70BEC3687E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3FC69B-5154-3C2D-12DC-70524331F493}"/>
              </a:ext>
            </a:extLst>
          </p:cNvPr>
          <p:cNvSpPr>
            <a:spLocks noGrp="1"/>
          </p:cNvSpPr>
          <p:nvPr>
            <p:ph type="sldNum" sz="quarter" idx="12"/>
          </p:nvPr>
        </p:nvSpPr>
        <p:spPr/>
        <p:txBody>
          <a:bodyPr/>
          <a:lstStyle/>
          <a:p>
            <a:fld id="{A63716DF-8965-470D-A415-8E2941E11898}" type="slidenum">
              <a:rPr lang="en-US" smtClean="0"/>
              <a:t>‹#›</a:t>
            </a:fld>
            <a:endParaRPr lang="en-US"/>
          </a:p>
        </p:txBody>
      </p:sp>
    </p:spTree>
    <p:extLst>
      <p:ext uri="{BB962C8B-B14F-4D97-AF65-F5344CB8AC3E}">
        <p14:creationId xmlns:p14="http://schemas.microsoft.com/office/powerpoint/2010/main" val="1589955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C1D78-E86D-9A68-0EBC-096ED9499A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17DE40-975B-304D-415B-14EBB67FB70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70DD0E-1488-F6B6-1513-AF7B44D069B6}"/>
              </a:ext>
            </a:extLst>
          </p:cNvPr>
          <p:cNvSpPr>
            <a:spLocks noGrp="1"/>
          </p:cNvSpPr>
          <p:nvPr>
            <p:ph type="dt" sz="half" idx="10"/>
          </p:nvPr>
        </p:nvSpPr>
        <p:spPr/>
        <p:txBody>
          <a:bodyPr/>
          <a:lstStyle/>
          <a:p>
            <a:fld id="{FED881D8-C619-4E99-A23D-06579518D8F7}" type="datetimeFigureOut">
              <a:rPr lang="en-US" smtClean="0"/>
              <a:t>6/22/2026</a:t>
            </a:fld>
            <a:endParaRPr lang="en-US"/>
          </a:p>
        </p:txBody>
      </p:sp>
      <p:sp>
        <p:nvSpPr>
          <p:cNvPr id="5" name="Footer Placeholder 4">
            <a:extLst>
              <a:ext uri="{FF2B5EF4-FFF2-40B4-BE49-F238E27FC236}">
                <a16:creationId xmlns:a16="http://schemas.microsoft.com/office/drawing/2014/main" id="{6C940F78-09B9-BC42-2494-37BF86DFA9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F3BE1B-56C0-9915-610B-74B2785FE2CC}"/>
              </a:ext>
            </a:extLst>
          </p:cNvPr>
          <p:cNvSpPr>
            <a:spLocks noGrp="1"/>
          </p:cNvSpPr>
          <p:nvPr>
            <p:ph type="sldNum" sz="quarter" idx="12"/>
          </p:nvPr>
        </p:nvSpPr>
        <p:spPr/>
        <p:txBody>
          <a:bodyPr/>
          <a:lstStyle/>
          <a:p>
            <a:fld id="{A63716DF-8965-470D-A415-8E2941E11898}" type="slidenum">
              <a:rPr lang="en-US" smtClean="0"/>
              <a:t>‹#›</a:t>
            </a:fld>
            <a:endParaRPr lang="en-US"/>
          </a:p>
        </p:txBody>
      </p:sp>
    </p:spTree>
    <p:extLst>
      <p:ext uri="{BB962C8B-B14F-4D97-AF65-F5344CB8AC3E}">
        <p14:creationId xmlns:p14="http://schemas.microsoft.com/office/powerpoint/2010/main" val="2632271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936ED-BC0C-12BF-A17D-38B9E156931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37882F2-900F-70D4-9C2B-43A8C63C9C6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0D59D07-FA56-7BDE-063E-7E7CE188EBC0}"/>
              </a:ext>
            </a:extLst>
          </p:cNvPr>
          <p:cNvSpPr>
            <a:spLocks noGrp="1"/>
          </p:cNvSpPr>
          <p:nvPr>
            <p:ph type="dt" sz="half" idx="10"/>
          </p:nvPr>
        </p:nvSpPr>
        <p:spPr/>
        <p:txBody>
          <a:bodyPr/>
          <a:lstStyle/>
          <a:p>
            <a:fld id="{FED881D8-C619-4E99-A23D-06579518D8F7}" type="datetimeFigureOut">
              <a:rPr lang="en-US" smtClean="0"/>
              <a:t>6/22/2026</a:t>
            </a:fld>
            <a:endParaRPr lang="en-US"/>
          </a:p>
        </p:txBody>
      </p:sp>
      <p:sp>
        <p:nvSpPr>
          <p:cNvPr id="5" name="Footer Placeholder 4">
            <a:extLst>
              <a:ext uri="{FF2B5EF4-FFF2-40B4-BE49-F238E27FC236}">
                <a16:creationId xmlns:a16="http://schemas.microsoft.com/office/drawing/2014/main" id="{58FD955F-B0A8-462D-D635-AF5B0A06C7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D8EFB5-6DF0-DA01-D8D2-5416D71C748F}"/>
              </a:ext>
            </a:extLst>
          </p:cNvPr>
          <p:cNvSpPr>
            <a:spLocks noGrp="1"/>
          </p:cNvSpPr>
          <p:nvPr>
            <p:ph type="sldNum" sz="quarter" idx="12"/>
          </p:nvPr>
        </p:nvSpPr>
        <p:spPr/>
        <p:txBody>
          <a:bodyPr/>
          <a:lstStyle/>
          <a:p>
            <a:fld id="{A63716DF-8965-470D-A415-8E2941E11898}" type="slidenum">
              <a:rPr lang="en-US" smtClean="0"/>
              <a:t>‹#›</a:t>
            </a:fld>
            <a:endParaRPr lang="en-US"/>
          </a:p>
        </p:txBody>
      </p:sp>
    </p:spTree>
    <p:extLst>
      <p:ext uri="{BB962C8B-B14F-4D97-AF65-F5344CB8AC3E}">
        <p14:creationId xmlns:p14="http://schemas.microsoft.com/office/powerpoint/2010/main" val="2390516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63A4E-76E2-391E-0729-F827F6631F5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1F644B-D505-6638-0F02-CB0E4857125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3CF9152-3D47-D37A-3735-6A02E695354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16C3976-6C02-9A6D-A510-4654329C741A}"/>
              </a:ext>
            </a:extLst>
          </p:cNvPr>
          <p:cNvSpPr>
            <a:spLocks noGrp="1"/>
          </p:cNvSpPr>
          <p:nvPr>
            <p:ph type="dt" sz="half" idx="10"/>
          </p:nvPr>
        </p:nvSpPr>
        <p:spPr/>
        <p:txBody>
          <a:bodyPr/>
          <a:lstStyle/>
          <a:p>
            <a:fld id="{FED881D8-C619-4E99-A23D-06579518D8F7}" type="datetimeFigureOut">
              <a:rPr lang="en-US" smtClean="0"/>
              <a:t>6/22/2026</a:t>
            </a:fld>
            <a:endParaRPr lang="en-US"/>
          </a:p>
        </p:txBody>
      </p:sp>
      <p:sp>
        <p:nvSpPr>
          <p:cNvPr id="6" name="Footer Placeholder 5">
            <a:extLst>
              <a:ext uri="{FF2B5EF4-FFF2-40B4-BE49-F238E27FC236}">
                <a16:creationId xmlns:a16="http://schemas.microsoft.com/office/drawing/2014/main" id="{3D5595D9-FCC0-2D91-0D71-7C45764E9D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31A1F6-B54D-A513-0EEF-B77E94C3CA56}"/>
              </a:ext>
            </a:extLst>
          </p:cNvPr>
          <p:cNvSpPr>
            <a:spLocks noGrp="1"/>
          </p:cNvSpPr>
          <p:nvPr>
            <p:ph type="sldNum" sz="quarter" idx="12"/>
          </p:nvPr>
        </p:nvSpPr>
        <p:spPr/>
        <p:txBody>
          <a:bodyPr/>
          <a:lstStyle/>
          <a:p>
            <a:fld id="{A63716DF-8965-470D-A415-8E2941E11898}" type="slidenum">
              <a:rPr lang="en-US" smtClean="0"/>
              <a:t>‹#›</a:t>
            </a:fld>
            <a:endParaRPr lang="en-US"/>
          </a:p>
        </p:txBody>
      </p:sp>
    </p:spTree>
    <p:extLst>
      <p:ext uri="{BB962C8B-B14F-4D97-AF65-F5344CB8AC3E}">
        <p14:creationId xmlns:p14="http://schemas.microsoft.com/office/powerpoint/2010/main" val="3644876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EE7AB-ECD9-29A7-879D-5F032029834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C718FCF-A2FB-FF1C-BF8A-EA1E84B1C2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9ADEE78-2B16-6DBA-6E01-445884DC9A6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AFC49E6-B8D9-EBEC-A34D-9DB67F12D8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C3DBA5-DC34-A12F-8940-DBDA0A56AB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D64FFF0-F567-EA13-34EC-D35E83151563}"/>
              </a:ext>
            </a:extLst>
          </p:cNvPr>
          <p:cNvSpPr>
            <a:spLocks noGrp="1"/>
          </p:cNvSpPr>
          <p:nvPr>
            <p:ph type="dt" sz="half" idx="10"/>
          </p:nvPr>
        </p:nvSpPr>
        <p:spPr/>
        <p:txBody>
          <a:bodyPr/>
          <a:lstStyle/>
          <a:p>
            <a:fld id="{FED881D8-C619-4E99-A23D-06579518D8F7}" type="datetimeFigureOut">
              <a:rPr lang="en-US" smtClean="0"/>
              <a:t>6/22/2026</a:t>
            </a:fld>
            <a:endParaRPr lang="en-US"/>
          </a:p>
        </p:txBody>
      </p:sp>
      <p:sp>
        <p:nvSpPr>
          <p:cNvPr id="8" name="Footer Placeholder 7">
            <a:extLst>
              <a:ext uri="{FF2B5EF4-FFF2-40B4-BE49-F238E27FC236}">
                <a16:creationId xmlns:a16="http://schemas.microsoft.com/office/drawing/2014/main" id="{A5CDF8A7-CCA6-4C47-85CB-BE69801B38F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5435F81-717B-00A3-1712-A80F265C05FD}"/>
              </a:ext>
            </a:extLst>
          </p:cNvPr>
          <p:cNvSpPr>
            <a:spLocks noGrp="1"/>
          </p:cNvSpPr>
          <p:nvPr>
            <p:ph type="sldNum" sz="quarter" idx="12"/>
          </p:nvPr>
        </p:nvSpPr>
        <p:spPr/>
        <p:txBody>
          <a:bodyPr/>
          <a:lstStyle/>
          <a:p>
            <a:fld id="{A63716DF-8965-470D-A415-8E2941E11898}" type="slidenum">
              <a:rPr lang="en-US" smtClean="0"/>
              <a:t>‹#›</a:t>
            </a:fld>
            <a:endParaRPr lang="en-US"/>
          </a:p>
        </p:txBody>
      </p:sp>
    </p:spTree>
    <p:extLst>
      <p:ext uri="{BB962C8B-B14F-4D97-AF65-F5344CB8AC3E}">
        <p14:creationId xmlns:p14="http://schemas.microsoft.com/office/powerpoint/2010/main" val="3644309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C0EEC-4EBA-8E19-7CAE-B9E8A1B1EFA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D989D2D-F67A-911A-646E-BADA18829F5D}"/>
              </a:ext>
            </a:extLst>
          </p:cNvPr>
          <p:cNvSpPr>
            <a:spLocks noGrp="1"/>
          </p:cNvSpPr>
          <p:nvPr>
            <p:ph type="dt" sz="half" idx="10"/>
          </p:nvPr>
        </p:nvSpPr>
        <p:spPr/>
        <p:txBody>
          <a:bodyPr/>
          <a:lstStyle/>
          <a:p>
            <a:fld id="{FED881D8-C619-4E99-A23D-06579518D8F7}" type="datetimeFigureOut">
              <a:rPr lang="en-US" smtClean="0"/>
              <a:t>6/22/2026</a:t>
            </a:fld>
            <a:endParaRPr lang="en-US"/>
          </a:p>
        </p:txBody>
      </p:sp>
      <p:sp>
        <p:nvSpPr>
          <p:cNvPr id="4" name="Footer Placeholder 3">
            <a:extLst>
              <a:ext uri="{FF2B5EF4-FFF2-40B4-BE49-F238E27FC236}">
                <a16:creationId xmlns:a16="http://schemas.microsoft.com/office/drawing/2014/main" id="{7A83DB88-61DB-D207-C7B9-5E36D2AB019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AC9BC0A-6554-195E-0FF4-CCE55ADE50B4}"/>
              </a:ext>
            </a:extLst>
          </p:cNvPr>
          <p:cNvSpPr>
            <a:spLocks noGrp="1"/>
          </p:cNvSpPr>
          <p:nvPr>
            <p:ph type="sldNum" sz="quarter" idx="12"/>
          </p:nvPr>
        </p:nvSpPr>
        <p:spPr/>
        <p:txBody>
          <a:bodyPr/>
          <a:lstStyle/>
          <a:p>
            <a:fld id="{A63716DF-8965-470D-A415-8E2941E11898}" type="slidenum">
              <a:rPr lang="en-US" smtClean="0"/>
              <a:t>‹#›</a:t>
            </a:fld>
            <a:endParaRPr lang="en-US"/>
          </a:p>
        </p:txBody>
      </p:sp>
    </p:spTree>
    <p:extLst>
      <p:ext uri="{BB962C8B-B14F-4D97-AF65-F5344CB8AC3E}">
        <p14:creationId xmlns:p14="http://schemas.microsoft.com/office/powerpoint/2010/main" val="3136389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A38E703-C02B-E7E2-C2BB-7D2B4349B31A}"/>
              </a:ext>
            </a:extLst>
          </p:cNvPr>
          <p:cNvSpPr>
            <a:spLocks noGrp="1"/>
          </p:cNvSpPr>
          <p:nvPr>
            <p:ph type="dt" sz="half" idx="10"/>
          </p:nvPr>
        </p:nvSpPr>
        <p:spPr/>
        <p:txBody>
          <a:bodyPr/>
          <a:lstStyle/>
          <a:p>
            <a:fld id="{FED881D8-C619-4E99-A23D-06579518D8F7}" type="datetimeFigureOut">
              <a:rPr lang="en-US" smtClean="0"/>
              <a:t>6/22/2026</a:t>
            </a:fld>
            <a:endParaRPr lang="en-US"/>
          </a:p>
        </p:txBody>
      </p:sp>
      <p:sp>
        <p:nvSpPr>
          <p:cNvPr id="3" name="Footer Placeholder 2">
            <a:extLst>
              <a:ext uri="{FF2B5EF4-FFF2-40B4-BE49-F238E27FC236}">
                <a16:creationId xmlns:a16="http://schemas.microsoft.com/office/drawing/2014/main" id="{CCD930D4-3BB2-C10C-2988-170A00AA1FE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1FDC32A-5873-510B-177C-610D6A1DD480}"/>
              </a:ext>
            </a:extLst>
          </p:cNvPr>
          <p:cNvSpPr>
            <a:spLocks noGrp="1"/>
          </p:cNvSpPr>
          <p:nvPr>
            <p:ph type="sldNum" sz="quarter" idx="12"/>
          </p:nvPr>
        </p:nvSpPr>
        <p:spPr/>
        <p:txBody>
          <a:bodyPr/>
          <a:lstStyle/>
          <a:p>
            <a:fld id="{A63716DF-8965-470D-A415-8E2941E11898}" type="slidenum">
              <a:rPr lang="en-US" smtClean="0"/>
              <a:t>‹#›</a:t>
            </a:fld>
            <a:endParaRPr lang="en-US"/>
          </a:p>
        </p:txBody>
      </p:sp>
    </p:spTree>
    <p:extLst>
      <p:ext uri="{BB962C8B-B14F-4D97-AF65-F5344CB8AC3E}">
        <p14:creationId xmlns:p14="http://schemas.microsoft.com/office/powerpoint/2010/main" val="3829115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2982F-3520-F176-84AD-DF971A8825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BD4915F-28B2-3F37-01BB-62D87E818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CABB1F-7056-B8C4-9B6A-B71AD75947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A8BF61-4398-76D4-C444-E93284B377D6}"/>
              </a:ext>
            </a:extLst>
          </p:cNvPr>
          <p:cNvSpPr>
            <a:spLocks noGrp="1"/>
          </p:cNvSpPr>
          <p:nvPr>
            <p:ph type="dt" sz="half" idx="10"/>
          </p:nvPr>
        </p:nvSpPr>
        <p:spPr/>
        <p:txBody>
          <a:bodyPr/>
          <a:lstStyle/>
          <a:p>
            <a:fld id="{FED881D8-C619-4E99-A23D-06579518D8F7}" type="datetimeFigureOut">
              <a:rPr lang="en-US" smtClean="0"/>
              <a:t>6/22/2026</a:t>
            </a:fld>
            <a:endParaRPr lang="en-US"/>
          </a:p>
        </p:txBody>
      </p:sp>
      <p:sp>
        <p:nvSpPr>
          <p:cNvPr id="6" name="Footer Placeholder 5">
            <a:extLst>
              <a:ext uri="{FF2B5EF4-FFF2-40B4-BE49-F238E27FC236}">
                <a16:creationId xmlns:a16="http://schemas.microsoft.com/office/drawing/2014/main" id="{D779A816-B1E4-0B54-0373-1E5A6A3B8F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6C36A1-7E2B-5A33-A023-2722F9D35665}"/>
              </a:ext>
            </a:extLst>
          </p:cNvPr>
          <p:cNvSpPr>
            <a:spLocks noGrp="1"/>
          </p:cNvSpPr>
          <p:nvPr>
            <p:ph type="sldNum" sz="quarter" idx="12"/>
          </p:nvPr>
        </p:nvSpPr>
        <p:spPr/>
        <p:txBody>
          <a:bodyPr/>
          <a:lstStyle/>
          <a:p>
            <a:fld id="{A63716DF-8965-470D-A415-8E2941E11898}" type="slidenum">
              <a:rPr lang="en-US" smtClean="0"/>
              <a:t>‹#›</a:t>
            </a:fld>
            <a:endParaRPr lang="en-US"/>
          </a:p>
        </p:txBody>
      </p:sp>
    </p:spTree>
    <p:extLst>
      <p:ext uri="{BB962C8B-B14F-4D97-AF65-F5344CB8AC3E}">
        <p14:creationId xmlns:p14="http://schemas.microsoft.com/office/powerpoint/2010/main" val="3721666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AE31F-46BC-6336-B918-5EC3BC7653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3A3BE83-F64B-B53D-52A1-63F0B24866A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EE9F6CA-FBCA-8DD2-A0FF-5B6908E4B5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F2D3EF-BE92-ACCB-760E-6E3DFAA096AF}"/>
              </a:ext>
            </a:extLst>
          </p:cNvPr>
          <p:cNvSpPr>
            <a:spLocks noGrp="1"/>
          </p:cNvSpPr>
          <p:nvPr>
            <p:ph type="dt" sz="half" idx="10"/>
          </p:nvPr>
        </p:nvSpPr>
        <p:spPr/>
        <p:txBody>
          <a:bodyPr/>
          <a:lstStyle/>
          <a:p>
            <a:fld id="{FED881D8-C619-4E99-A23D-06579518D8F7}" type="datetimeFigureOut">
              <a:rPr lang="en-US" smtClean="0"/>
              <a:t>6/22/2026</a:t>
            </a:fld>
            <a:endParaRPr lang="en-US"/>
          </a:p>
        </p:txBody>
      </p:sp>
      <p:sp>
        <p:nvSpPr>
          <p:cNvPr id="6" name="Footer Placeholder 5">
            <a:extLst>
              <a:ext uri="{FF2B5EF4-FFF2-40B4-BE49-F238E27FC236}">
                <a16:creationId xmlns:a16="http://schemas.microsoft.com/office/drawing/2014/main" id="{4F130D20-F65E-D53C-D764-1E9C2110C6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F94F3F-D4C3-64BB-6D70-7070C061C0DC}"/>
              </a:ext>
            </a:extLst>
          </p:cNvPr>
          <p:cNvSpPr>
            <a:spLocks noGrp="1"/>
          </p:cNvSpPr>
          <p:nvPr>
            <p:ph type="sldNum" sz="quarter" idx="12"/>
          </p:nvPr>
        </p:nvSpPr>
        <p:spPr/>
        <p:txBody>
          <a:bodyPr/>
          <a:lstStyle/>
          <a:p>
            <a:fld id="{A63716DF-8965-470D-A415-8E2941E11898}" type="slidenum">
              <a:rPr lang="en-US" smtClean="0"/>
              <a:t>‹#›</a:t>
            </a:fld>
            <a:endParaRPr lang="en-US"/>
          </a:p>
        </p:txBody>
      </p:sp>
    </p:spTree>
    <p:extLst>
      <p:ext uri="{BB962C8B-B14F-4D97-AF65-F5344CB8AC3E}">
        <p14:creationId xmlns:p14="http://schemas.microsoft.com/office/powerpoint/2010/main" val="2258812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extLst>
              <a:ext uri="{BEBA8EAE-BF5A-486C-A8C5-ECC9F3942E4B}">
                <a14:imgProps xmlns:a14="http://schemas.microsoft.com/office/drawing/2010/main">
                  <a14:imgLayer r:embed="rId14">
                    <a14:imgEffect>
                      <a14:brightnessContrast contrast="-80000"/>
                    </a14:imgEffect>
                  </a14:imgLayer>
                </a14:imgProps>
              </a:ext>
            </a:extLst>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87ECE1-1B6D-A563-9F44-523321ACA2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8776A67-F471-B099-1B31-821AFA92C7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8F0535-C4B4-FC98-0D5B-101417DD29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ED881D8-C619-4E99-A23D-06579518D8F7}" type="datetimeFigureOut">
              <a:rPr lang="en-US" smtClean="0"/>
              <a:t>6/22/2026</a:t>
            </a:fld>
            <a:endParaRPr lang="en-US"/>
          </a:p>
        </p:txBody>
      </p:sp>
      <p:sp>
        <p:nvSpPr>
          <p:cNvPr id="5" name="Footer Placeholder 4">
            <a:extLst>
              <a:ext uri="{FF2B5EF4-FFF2-40B4-BE49-F238E27FC236}">
                <a16:creationId xmlns:a16="http://schemas.microsoft.com/office/drawing/2014/main" id="{2D82D010-02A0-0821-B938-A4B7054642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D5BD4E6-842D-361B-C553-A23C5859A7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63716DF-8965-470D-A415-8E2941E11898}" type="slidenum">
              <a:rPr lang="en-US" smtClean="0"/>
              <a:t>‹#›</a:t>
            </a:fld>
            <a:endParaRPr lang="en-US"/>
          </a:p>
        </p:txBody>
      </p:sp>
    </p:spTree>
    <p:extLst>
      <p:ext uri="{BB962C8B-B14F-4D97-AF65-F5344CB8AC3E}">
        <p14:creationId xmlns:p14="http://schemas.microsoft.com/office/powerpoint/2010/main" val="13527759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customXml" Target="../ink/ink6.xml"/><Relationship Id="rId18" Type="http://schemas.openxmlformats.org/officeDocument/2006/relationships/image" Target="../media/image38.png"/><Relationship Id="rId3" Type="http://schemas.openxmlformats.org/officeDocument/2006/relationships/customXml" Target="../ink/ink1.xml"/><Relationship Id="rId21" Type="http://schemas.openxmlformats.org/officeDocument/2006/relationships/customXml" Target="../ink/ink10.xml"/><Relationship Id="rId7" Type="http://schemas.openxmlformats.org/officeDocument/2006/relationships/customXml" Target="../ink/ink3.xml"/><Relationship Id="rId12" Type="http://schemas.openxmlformats.org/officeDocument/2006/relationships/image" Target="../media/image35.png"/><Relationship Id="rId17" Type="http://schemas.openxmlformats.org/officeDocument/2006/relationships/customXml" Target="../ink/ink8.xml"/><Relationship Id="rId2" Type="http://schemas.openxmlformats.org/officeDocument/2006/relationships/image" Target="../media/image15.png"/><Relationship Id="rId16" Type="http://schemas.openxmlformats.org/officeDocument/2006/relationships/image" Target="../media/image37.png"/><Relationship Id="rId20"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32.png"/><Relationship Id="rId11" Type="http://schemas.openxmlformats.org/officeDocument/2006/relationships/customXml" Target="../ink/ink5.xml"/><Relationship Id="rId24" Type="http://schemas.openxmlformats.org/officeDocument/2006/relationships/image" Target="../media/image41.png"/><Relationship Id="rId5" Type="http://schemas.openxmlformats.org/officeDocument/2006/relationships/customXml" Target="../ink/ink2.xml"/><Relationship Id="rId15" Type="http://schemas.openxmlformats.org/officeDocument/2006/relationships/customXml" Target="../ink/ink7.xml"/><Relationship Id="rId23" Type="http://schemas.openxmlformats.org/officeDocument/2006/relationships/customXml" Target="../ink/ink11.xml"/><Relationship Id="rId10" Type="http://schemas.openxmlformats.org/officeDocument/2006/relationships/image" Target="../media/image34.png"/><Relationship Id="rId19" Type="http://schemas.openxmlformats.org/officeDocument/2006/relationships/customXml" Target="../ink/ink9.xml"/><Relationship Id="rId4" Type="http://schemas.openxmlformats.org/officeDocument/2006/relationships/image" Target="../media/image31.png"/><Relationship Id="rId9" Type="http://schemas.openxmlformats.org/officeDocument/2006/relationships/customXml" Target="../ink/ink4.xml"/><Relationship Id="rId14" Type="http://schemas.openxmlformats.org/officeDocument/2006/relationships/image" Target="../media/image36.png"/><Relationship Id="rId22"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hyperlink" Target="mailto:FARSclosingbook@wv.gov" TargetMode="External"/><Relationship Id="rId1" Type="http://schemas.openxmlformats.org/officeDocument/2006/relationships/slideLayout" Target="../slideLayouts/slideLayout2.xml"/><Relationship Id="rId4" Type="http://schemas.openxmlformats.org/officeDocument/2006/relationships/hyperlink" Target="https://www.schabell.org/2019/09/5-questions-everyones-asking-about-microservices-question5.html" TargetMode="Externa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EA996B5-0A46-86FE-DFBA-CC40F8243B1D}"/>
              </a:ext>
            </a:extLst>
          </p:cNvPr>
          <p:cNvSpPr>
            <a:spLocks noGrp="1"/>
          </p:cNvSpPr>
          <p:nvPr>
            <p:ph type="ctrTitle"/>
          </p:nvPr>
        </p:nvSpPr>
        <p:spPr>
          <a:xfrm>
            <a:off x="1386865" y="818984"/>
            <a:ext cx="6596245" cy="3268520"/>
          </a:xfrm>
        </p:spPr>
        <p:txBody>
          <a:bodyPr>
            <a:normAutofit/>
          </a:bodyPr>
          <a:lstStyle/>
          <a:p>
            <a:pPr algn="r"/>
            <a:r>
              <a:rPr lang="en-US" sz="4800" dirty="0">
                <a:solidFill>
                  <a:srgbClr val="FFFFFF"/>
                </a:solidFill>
              </a:rPr>
              <a:t>Single Audit / SEFA Preparation Process</a:t>
            </a:r>
          </a:p>
        </p:txBody>
      </p:sp>
      <p:sp>
        <p:nvSpPr>
          <p:cNvPr id="40" name="Rectangle 39">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B39D5104-CAF0-7007-B8CD-BAA6868451C1}"/>
              </a:ext>
            </a:extLst>
          </p:cNvPr>
          <p:cNvSpPr>
            <a:spLocks noGrp="1"/>
          </p:cNvSpPr>
          <p:nvPr>
            <p:ph type="subTitle" idx="1"/>
          </p:nvPr>
        </p:nvSpPr>
        <p:spPr>
          <a:xfrm>
            <a:off x="1977769" y="4797188"/>
            <a:ext cx="6051236" cy="1241828"/>
          </a:xfrm>
        </p:spPr>
        <p:txBody>
          <a:bodyPr>
            <a:normAutofit/>
          </a:bodyPr>
          <a:lstStyle/>
          <a:p>
            <a:pPr algn="r"/>
            <a:r>
              <a:rPr lang="en-US" dirty="0">
                <a:solidFill>
                  <a:srgbClr val="FFFFFF"/>
                </a:solidFill>
              </a:rPr>
              <a:t>Presented by: Corey Wade, CGFM</a:t>
            </a:r>
          </a:p>
          <a:p>
            <a:pPr algn="r"/>
            <a:r>
              <a:rPr lang="en-US" dirty="0">
                <a:solidFill>
                  <a:srgbClr val="FFFFFF"/>
                </a:solidFill>
              </a:rPr>
              <a:t>Single Audit Coordinator</a:t>
            </a:r>
          </a:p>
          <a:p>
            <a:pPr algn="r"/>
            <a:r>
              <a:rPr lang="en-US" sz="1600" dirty="0">
                <a:solidFill>
                  <a:srgbClr val="FFFFFF"/>
                </a:solidFill>
              </a:rPr>
              <a:t>June 24, 2026</a:t>
            </a:r>
          </a:p>
        </p:txBody>
      </p:sp>
      <p:sp>
        <p:nvSpPr>
          <p:cNvPr id="41" name="Rectangle 40">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1931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1000"/>
                                  </p:stCondLst>
                                  <p:iterate type="wd">
                                    <p:tmPct val="15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childTnLst>
                                </p:cTn>
                              </p:par>
                              <p:par>
                                <p:cTn id="11" presetID="10" presetClass="entr" presetSubtype="0" fill="hold" grpId="0" nodeType="withEffect">
                                  <p:stCondLst>
                                    <p:cond delay="1000"/>
                                  </p:stCondLst>
                                  <p:iterate type="wd">
                                    <p:tmPct val="15000"/>
                                  </p:iterate>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childTnLst>
                                </p:cTn>
                              </p:par>
                              <p:par>
                                <p:cTn id="14" presetID="10" presetClass="entr" presetSubtype="0" fill="hold" grpId="0" nodeType="withEffect">
                                  <p:stCondLst>
                                    <p:cond delay="1000"/>
                                  </p:stCondLst>
                                  <p:iterate type="wd">
                                    <p:tmPct val="15000"/>
                                  </p:iterate>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67D64-62C5-2063-E966-F99A03C395E6}"/>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2B64199-B15F-F2A1-DC75-54F90614B7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A8DDAD0-2D10-DD24-41D5-064D97D14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266E943-02B3-9DD8-79FE-538385070C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9AE9F27-D21A-E36D-25B2-17CCC78CE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353B698-83B6-8936-98B1-27D691F5AA31}"/>
              </a:ext>
            </a:extLst>
          </p:cNvPr>
          <p:cNvSpPr>
            <a:spLocks noGrp="1"/>
          </p:cNvSpPr>
          <p:nvPr>
            <p:ph type="title"/>
          </p:nvPr>
        </p:nvSpPr>
        <p:spPr>
          <a:xfrm>
            <a:off x="1371597" y="348865"/>
            <a:ext cx="10044023" cy="877729"/>
          </a:xfrm>
        </p:spPr>
        <p:txBody>
          <a:bodyPr anchor="ctr">
            <a:normAutofit/>
          </a:bodyPr>
          <a:lstStyle/>
          <a:p>
            <a:r>
              <a:rPr lang="en-US" sz="4000" dirty="0">
                <a:solidFill>
                  <a:srgbClr val="FFFFFF"/>
                </a:solidFill>
              </a:rPr>
              <a:t>Potential Major Programs FY 2026</a:t>
            </a:r>
          </a:p>
        </p:txBody>
      </p:sp>
      <p:sp>
        <p:nvSpPr>
          <p:cNvPr id="4" name="Content Placeholder 3">
            <a:extLst>
              <a:ext uri="{FF2B5EF4-FFF2-40B4-BE49-F238E27FC236}">
                <a16:creationId xmlns:a16="http://schemas.microsoft.com/office/drawing/2014/main" id="{50BE606D-CFD5-F0AA-7866-A83B911E7B11}"/>
              </a:ext>
            </a:extLst>
          </p:cNvPr>
          <p:cNvSpPr>
            <a:spLocks noGrp="1"/>
          </p:cNvSpPr>
          <p:nvPr>
            <p:ph idx="1"/>
          </p:nvPr>
        </p:nvSpPr>
        <p:spPr>
          <a:xfrm>
            <a:off x="838200" y="1720645"/>
            <a:ext cx="10515600" cy="4965571"/>
          </a:xfrm>
        </p:spPr>
        <p:txBody>
          <a:bodyPr>
            <a:normAutofit fontScale="25000" lnSpcReduction="20000"/>
          </a:bodyPr>
          <a:lstStyle/>
          <a:p>
            <a:pPr marL="0" indent="0">
              <a:buNone/>
            </a:pPr>
            <a:r>
              <a:rPr lang="en-US" sz="8000" dirty="0"/>
              <a:t>1. </a:t>
            </a:r>
            <a:r>
              <a:rPr lang="en-US" sz="8000" b="1" dirty="0"/>
              <a:t>Child Nutrition Cluster </a:t>
            </a:r>
            <a:r>
              <a:rPr lang="en-US" sz="8000" dirty="0"/>
              <a:t>– PY Material Weakness Finding. </a:t>
            </a:r>
          </a:p>
          <a:p>
            <a:pPr marL="0" indent="0">
              <a:buNone/>
            </a:pPr>
            <a:r>
              <a:rPr lang="en-US" sz="8000" dirty="0"/>
              <a:t>2. </a:t>
            </a:r>
            <a:r>
              <a:rPr lang="en-US" sz="8000" b="1" dirty="0"/>
              <a:t>Abandoned Mine Land Reclamation </a:t>
            </a:r>
            <a:r>
              <a:rPr lang="en-US" sz="8000" dirty="0"/>
              <a:t> – Potential high-risk program (Waiting on final compliance supplement) PY Significant Deficiency Finding </a:t>
            </a:r>
          </a:p>
          <a:p>
            <a:pPr marL="0" indent="0">
              <a:buNone/>
            </a:pPr>
            <a:r>
              <a:rPr lang="en-US" sz="8000" dirty="0"/>
              <a:t>3. </a:t>
            </a:r>
            <a:r>
              <a:rPr lang="en-US" sz="8000" b="1" dirty="0"/>
              <a:t>Unemployment Insurance </a:t>
            </a:r>
            <a:r>
              <a:rPr lang="en-US" sz="8000" dirty="0"/>
              <a:t>– PY Material Weakness Finding</a:t>
            </a:r>
          </a:p>
          <a:p>
            <a:pPr marL="0" indent="0">
              <a:buNone/>
            </a:pPr>
            <a:r>
              <a:rPr lang="en-US" sz="8000" dirty="0"/>
              <a:t>4. </a:t>
            </a:r>
            <a:r>
              <a:rPr lang="en-US" sz="8000" b="1" dirty="0"/>
              <a:t>Temporary Assistance for Needy Families </a:t>
            </a:r>
            <a:r>
              <a:rPr lang="en-US" sz="8000" dirty="0"/>
              <a:t>– PY Material Weakness Finding</a:t>
            </a:r>
          </a:p>
          <a:p>
            <a:pPr marL="0" indent="0">
              <a:buNone/>
            </a:pPr>
            <a:r>
              <a:rPr lang="en-US" sz="8000" dirty="0"/>
              <a:t>5. </a:t>
            </a:r>
            <a:r>
              <a:rPr lang="en-US" sz="8000" b="1" dirty="0"/>
              <a:t>Child Care Development Fund</a:t>
            </a:r>
            <a:r>
              <a:rPr lang="en-US" sz="8000" dirty="0"/>
              <a:t> – PY Material Weakness Finding</a:t>
            </a:r>
          </a:p>
          <a:p>
            <a:pPr marL="0" indent="0">
              <a:buNone/>
            </a:pPr>
            <a:r>
              <a:rPr lang="en-US" sz="8000" dirty="0"/>
              <a:t>6. </a:t>
            </a:r>
            <a:r>
              <a:rPr lang="en-US" sz="8000" b="1" dirty="0"/>
              <a:t>Medicaid Cluster</a:t>
            </a:r>
            <a:r>
              <a:rPr lang="en-US" sz="8000" dirty="0"/>
              <a:t> – High risk program</a:t>
            </a:r>
          </a:p>
          <a:p>
            <a:pPr marL="0" indent="0">
              <a:buNone/>
            </a:pPr>
            <a:r>
              <a:rPr lang="en-US" sz="8000" dirty="0"/>
              <a:t>7. </a:t>
            </a:r>
            <a:r>
              <a:rPr lang="en-US" sz="8000" b="1" dirty="0"/>
              <a:t>Child and Adult Care Food Program </a:t>
            </a:r>
            <a:r>
              <a:rPr lang="en-US" sz="8000" dirty="0"/>
              <a:t>– Large Type B to replace low risk As/gain adequate audit coverage</a:t>
            </a:r>
          </a:p>
          <a:p>
            <a:pPr marL="0" indent="0">
              <a:buNone/>
            </a:pPr>
            <a:r>
              <a:rPr lang="en-US" sz="8000" dirty="0"/>
              <a:t>8. </a:t>
            </a:r>
            <a:r>
              <a:rPr lang="en-US" sz="8000" b="1" dirty="0"/>
              <a:t>Summer EBT Program </a:t>
            </a:r>
            <a:r>
              <a:rPr lang="en-US" sz="8000" dirty="0"/>
              <a:t>– Large Type B to replace low risk As/gain adequate audit coverage</a:t>
            </a:r>
          </a:p>
          <a:p>
            <a:pPr marL="0" indent="0">
              <a:buNone/>
            </a:pPr>
            <a:r>
              <a:rPr lang="en-US" sz="8000" dirty="0"/>
              <a:t>9. </a:t>
            </a:r>
            <a:r>
              <a:rPr lang="en-US" sz="8000" b="1" dirty="0"/>
              <a:t>Food Distribution Cluster </a:t>
            </a:r>
            <a:r>
              <a:rPr lang="en-US" sz="8000" dirty="0"/>
              <a:t>– Large Type B to replace low risk As/gain adequate audit coverage</a:t>
            </a:r>
          </a:p>
          <a:p>
            <a:pPr marL="0" indent="0">
              <a:buNone/>
            </a:pPr>
            <a:r>
              <a:rPr lang="en-US" sz="8000" dirty="0"/>
              <a:t>10. </a:t>
            </a:r>
            <a:r>
              <a:rPr lang="en-US" sz="8000" b="1" dirty="0"/>
              <a:t>Workforce Innovation and Opportunity Act Cluster  </a:t>
            </a:r>
            <a:r>
              <a:rPr lang="en-US" sz="8000" dirty="0"/>
              <a:t>– Large Type B to replace low risk As/gain adequate audit coverage</a:t>
            </a:r>
          </a:p>
          <a:p>
            <a:pPr marL="0" indent="0">
              <a:buNone/>
            </a:pPr>
            <a:r>
              <a:rPr lang="en-US" sz="8000" dirty="0"/>
              <a:t>11. </a:t>
            </a:r>
            <a:r>
              <a:rPr lang="en-US" sz="8000" b="1" dirty="0"/>
              <a:t>Social Security Disability Insurance  </a:t>
            </a:r>
            <a:r>
              <a:rPr lang="en-US" sz="8000" dirty="0"/>
              <a:t>– Large Type B to replace low risk As/gain adequate audit coverage</a:t>
            </a:r>
          </a:p>
          <a:p>
            <a:pPr marL="0" indent="0">
              <a:buNone/>
            </a:pPr>
            <a:r>
              <a:rPr lang="en-US" dirty="0"/>
              <a:t>	</a:t>
            </a:r>
          </a:p>
          <a:p>
            <a:endParaRPr lang="en-US" dirty="0"/>
          </a:p>
        </p:txBody>
      </p:sp>
    </p:spTree>
    <p:extLst>
      <p:ext uri="{BB962C8B-B14F-4D97-AF65-F5344CB8AC3E}">
        <p14:creationId xmlns:p14="http://schemas.microsoft.com/office/powerpoint/2010/main" val="17142923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3D566-9063-1504-DCA1-F2551991EE92}"/>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123FBE5-BC16-FF1D-A4E5-E16EA266AB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CBFAA26-F4D8-D170-BBEC-0A8CDBFA1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16BACD4-3CA0-C97C-EF5A-746DA2DB3D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01E7753-8FCF-55BF-B9BA-4F817E51E9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75DB4D7-1B8C-0D97-9F4C-201089C096DA}"/>
              </a:ext>
            </a:extLst>
          </p:cNvPr>
          <p:cNvSpPr>
            <a:spLocks noGrp="1"/>
          </p:cNvSpPr>
          <p:nvPr>
            <p:ph type="title"/>
          </p:nvPr>
        </p:nvSpPr>
        <p:spPr>
          <a:xfrm>
            <a:off x="1371597" y="348865"/>
            <a:ext cx="10044023" cy="877729"/>
          </a:xfrm>
        </p:spPr>
        <p:txBody>
          <a:bodyPr anchor="ctr">
            <a:normAutofit/>
          </a:bodyPr>
          <a:lstStyle/>
          <a:p>
            <a:r>
              <a:rPr lang="en-US" sz="4000" dirty="0">
                <a:solidFill>
                  <a:srgbClr val="FFFFFF"/>
                </a:solidFill>
              </a:rPr>
              <a:t>Potential Major Programs FY 2026</a:t>
            </a:r>
          </a:p>
        </p:txBody>
      </p:sp>
      <p:sp>
        <p:nvSpPr>
          <p:cNvPr id="4" name="Content Placeholder 3">
            <a:extLst>
              <a:ext uri="{FF2B5EF4-FFF2-40B4-BE49-F238E27FC236}">
                <a16:creationId xmlns:a16="http://schemas.microsoft.com/office/drawing/2014/main" id="{0D98595A-2ACF-F003-5390-A05A4E4E5733}"/>
              </a:ext>
            </a:extLst>
          </p:cNvPr>
          <p:cNvSpPr>
            <a:spLocks noGrp="1"/>
          </p:cNvSpPr>
          <p:nvPr>
            <p:ph idx="1"/>
          </p:nvPr>
        </p:nvSpPr>
        <p:spPr>
          <a:xfrm>
            <a:off x="838200" y="1876630"/>
            <a:ext cx="2976418" cy="5330235"/>
          </a:xfrm>
        </p:spPr>
        <p:txBody>
          <a:bodyPr>
            <a:normAutofit/>
          </a:bodyPr>
          <a:lstStyle/>
          <a:p>
            <a:pPr marL="0" indent="0">
              <a:buNone/>
            </a:pPr>
            <a:r>
              <a:rPr lang="en-US" dirty="0"/>
              <a:t>Qualified Opinion in FY 25 w/ Material Weaknesses</a:t>
            </a:r>
          </a:p>
          <a:p>
            <a:r>
              <a:rPr lang="en-US" sz="1600" dirty="0"/>
              <a:t>Child Nutrition Cluster</a:t>
            </a:r>
          </a:p>
          <a:p>
            <a:r>
              <a:rPr lang="en-US" sz="1600" dirty="0"/>
              <a:t>Unemployment Insurance</a:t>
            </a:r>
          </a:p>
          <a:p>
            <a:r>
              <a:rPr lang="en-US" sz="1600" dirty="0"/>
              <a:t>Temporary Assistance for Needy Families</a:t>
            </a:r>
          </a:p>
          <a:p>
            <a:r>
              <a:rPr lang="en-US" sz="1600" dirty="0"/>
              <a:t>Child Care Development Fund Cluster</a:t>
            </a:r>
          </a:p>
          <a:p>
            <a:endParaRPr lang="en-US" dirty="0"/>
          </a:p>
        </p:txBody>
      </p:sp>
      <p:sp>
        <p:nvSpPr>
          <p:cNvPr id="3" name="Content Placeholder 3">
            <a:extLst>
              <a:ext uri="{FF2B5EF4-FFF2-40B4-BE49-F238E27FC236}">
                <a16:creationId xmlns:a16="http://schemas.microsoft.com/office/drawing/2014/main" id="{4D78B7A8-9E8C-B55E-D9D5-06F24D40CC14}"/>
              </a:ext>
            </a:extLst>
          </p:cNvPr>
          <p:cNvSpPr txBox="1">
            <a:spLocks/>
          </p:cNvSpPr>
          <p:nvPr/>
        </p:nvSpPr>
        <p:spPr>
          <a:xfrm>
            <a:off x="3983182" y="2198584"/>
            <a:ext cx="2976418" cy="53302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t>	</a:t>
            </a:r>
          </a:p>
          <a:p>
            <a:endParaRPr lang="en-US" dirty="0"/>
          </a:p>
        </p:txBody>
      </p:sp>
      <p:sp>
        <p:nvSpPr>
          <p:cNvPr id="5" name="Content Placeholder 3">
            <a:extLst>
              <a:ext uri="{FF2B5EF4-FFF2-40B4-BE49-F238E27FC236}">
                <a16:creationId xmlns:a16="http://schemas.microsoft.com/office/drawing/2014/main" id="{2F4FBD4F-3390-C800-7E5A-6153CDBC953B}"/>
              </a:ext>
            </a:extLst>
          </p:cNvPr>
          <p:cNvSpPr txBox="1">
            <a:spLocks/>
          </p:cNvSpPr>
          <p:nvPr/>
        </p:nvSpPr>
        <p:spPr>
          <a:xfrm>
            <a:off x="4367069" y="1887515"/>
            <a:ext cx="2976418" cy="53302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Unmodified Opinion in FY 25 w/Significant Deficiency </a:t>
            </a:r>
          </a:p>
          <a:p>
            <a:r>
              <a:rPr lang="en-US" sz="1600" dirty="0"/>
              <a:t>Abandoned Mine Land Reclamation </a:t>
            </a:r>
          </a:p>
          <a:p>
            <a:r>
              <a:rPr lang="en-US" sz="1600" dirty="0"/>
              <a:t>Medicaid Cluster</a:t>
            </a:r>
          </a:p>
          <a:p>
            <a:pPr marL="0" indent="0">
              <a:buFont typeface="Arial" panose="020B0604020202020204" pitchFamily="34" charset="0"/>
              <a:buNone/>
            </a:pPr>
            <a:endParaRPr lang="en-US" dirty="0"/>
          </a:p>
        </p:txBody>
      </p:sp>
      <p:sp>
        <p:nvSpPr>
          <p:cNvPr id="6" name="Content Placeholder 3">
            <a:extLst>
              <a:ext uri="{FF2B5EF4-FFF2-40B4-BE49-F238E27FC236}">
                <a16:creationId xmlns:a16="http://schemas.microsoft.com/office/drawing/2014/main" id="{F7B36D84-2517-C2AB-9292-620D797B23C3}"/>
              </a:ext>
            </a:extLst>
          </p:cNvPr>
          <p:cNvSpPr txBox="1">
            <a:spLocks/>
          </p:cNvSpPr>
          <p:nvPr/>
        </p:nvSpPr>
        <p:spPr>
          <a:xfrm>
            <a:off x="7727374" y="1876630"/>
            <a:ext cx="2976418" cy="53302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Potentially Major in FY 26 but Not Major in FY 25</a:t>
            </a:r>
          </a:p>
          <a:p>
            <a:pPr marL="0" indent="0">
              <a:buFont typeface="Arial" panose="020B0604020202020204" pitchFamily="34" charset="0"/>
              <a:buNone/>
            </a:pPr>
            <a:endParaRPr lang="en-US" sz="1600" dirty="0"/>
          </a:p>
          <a:p>
            <a:r>
              <a:rPr lang="en-US" sz="1600" dirty="0"/>
              <a:t>Child and Adult Care Food Program</a:t>
            </a:r>
          </a:p>
          <a:p>
            <a:r>
              <a:rPr lang="en-US" sz="1600" dirty="0"/>
              <a:t>Summer EBT Program</a:t>
            </a:r>
          </a:p>
          <a:p>
            <a:r>
              <a:rPr lang="en-US" sz="1600" dirty="0"/>
              <a:t>Food Distribution Cluster</a:t>
            </a:r>
          </a:p>
          <a:p>
            <a:r>
              <a:rPr lang="en-US" sz="1600" dirty="0"/>
              <a:t>Workforce Innovation and Opportunity Act Cluster</a:t>
            </a:r>
          </a:p>
          <a:p>
            <a:r>
              <a:rPr lang="en-US" sz="1600" dirty="0"/>
              <a:t>Social Security Disability Insurance Cluster</a:t>
            </a:r>
          </a:p>
        </p:txBody>
      </p:sp>
    </p:spTree>
    <p:extLst>
      <p:ext uri="{BB962C8B-B14F-4D97-AF65-F5344CB8AC3E}">
        <p14:creationId xmlns:p14="http://schemas.microsoft.com/office/powerpoint/2010/main" val="797968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DCBE2DF-59C9-D221-7FD8-EEA2C2BF71FB}"/>
              </a:ext>
            </a:extLst>
          </p:cNvPr>
          <p:cNvSpPr>
            <a:spLocks noGrp="1"/>
          </p:cNvSpPr>
          <p:nvPr>
            <p:ph type="title"/>
          </p:nvPr>
        </p:nvSpPr>
        <p:spPr>
          <a:xfrm>
            <a:off x="1371597" y="348865"/>
            <a:ext cx="10044023" cy="877729"/>
          </a:xfrm>
        </p:spPr>
        <p:txBody>
          <a:bodyPr anchor="ctr">
            <a:normAutofit/>
          </a:bodyPr>
          <a:lstStyle/>
          <a:p>
            <a:r>
              <a:rPr lang="en-US" sz="4000" dirty="0">
                <a:solidFill>
                  <a:srgbClr val="FFFFFF"/>
                </a:solidFill>
              </a:rPr>
              <a:t>SEFA Preparation</a:t>
            </a:r>
          </a:p>
        </p:txBody>
      </p:sp>
      <p:graphicFrame>
        <p:nvGraphicFramePr>
          <p:cNvPr id="5" name="Content Placeholder 2">
            <a:extLst>
              <a:ext uri="{FF2B5EF4-FFF2-40B4-BE49-F238E27FC236}">
                <a16:creationId xmlns:a16="http://schemas.microsoft.com/office/drawing/2014/main" id="{BAAF5635-6F09-0B4C-60DA-FD8289BA8E77}"/>
              </a:ext>
            </a:extLst>
          </p:cNvPr>
          <p:cNvGraphicFramePr>
            <a:graphicFrameLocks noGrp="1"/>
          </p:cNvGraphicFramePr>
          <p:nvPr>
            <p:ph idx="1"/>
            <p:extLst>
              <p:ext uri="{D42A27DB-BD31-4B8C-83A1-F6EECF244321}">
                <p14:modId xmlns:p14="http://schemas.microsoft.com/office/powerpoint/2010/main" val="975599174"/>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089306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FC2D279-D634-3380-859B-9FB15067932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376" y="1100371"/>
            <a:ext cx="12153624" cy="4223385"/>
          </a:xfrm>
          <a:prstGeom prst="rect">
            <a:avLst/>
          </a:prstGeom>
        </p:spPr>
      </p:pic>
    </p:spTree>
    <p:extLst>
      <p:ext uri="{BB962C8B-B14F-4D97-AF65-F5344CB8AC3E}">
        <p14:creationId xmlns:p14="http://schemas.microsoft.com/office/powerpoint/2010/main" val="1947557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9DDDA2-54E6-4D71-F7E7-327DE20048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530" y="228600"/>
            <a:ext cx="11302003" cy="6343650"/>
          </a:xfrm>
          <a:prstGeom prst="rect">
            <a:avLst/>
          </a:prstGeom>
        </p:spPr>
      </p:pic>
    </p:spTree>
    <p:extLst>
      <p:ext uri="{BB962C8B-B14F-4D97-AF65-F5344CB8AC3E}">
        <p14:creationId xmlns:p14="http://schemas.microsoft.com/office/powerpoint/2010/main" val="37058963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16E8612C-76D9-920A-A76C-7D36D8A331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14" y="514351"/>
            <a:ext cx="12110605" cy="5572124"/>
          </a:xfrm>
          <a:prstGeom prst="rect">
            <a:avLst/>
          </a:prstGeom>
        </p:spPr>
      </p:pic>
      <p:sp>
        <p:nvSpPr>
          <p:cNvPr id="7" name="TextBox 6">
            <a:extLst>
              <a:ext uri="{FF2B5EF4-FFF2-40B4-BE49-F238E27FC236}">
                <a16:creationId xmlns:a16="http://schemas.microsoft.com/office/drawing/2014/main" id="{734474A3-0A48-64D7-6A5E-C8EF1E3ED8BB}"/>
              </a:ext>
            </a:extLst>
          </p:cNvPr>
          <p:cNvSpPr txBox="1"/>
          <p:nvPr/>
        </p:nvSpPr>
        <p:spPr>
          <a:xfrm>
            <a:off x="4407408" y="118872"/>
            <a:ext cx="2350008" cy="369332"/>
          </a:xfrm>
          <a:prstGeom prst="rect">
            <a:avLst/>
          </a:prstGeom>
          <a:noFill/>
        </p:spPr>
        <p:txBody>
          <a:bodyPr wrap="square" rtlCol="0">
            <a:spAutoFit/>
          </a:bodyPr>
          <a:lstStyle/>
          <a:p>
            <a:r>
              <a:rPr lang="en-US" b="1" dirty="0">
                <a:solidFill>
                  <a:srgbClr val="FF0000"/>
                </a:solidFill>
              </a:rPr>
              <a:t>NEW LOOK FY 26</a:t>
            </a:r>
          </a:p>
        </p:txBody>
      </p:sp>
      <mc:AlternateContent xmlns:mc="http://schemas.openxmlformats.org/markup-compatibility/2006" xmlns:p14="http://schemas.microsoft.com/office/powerpoint/2010/main">
        <mc:Choice Requires="p14">
          <p:contentPart p14:bwMode="auto" r:id="rId3">
            <p14:nvContentPartPr>
              <p14:cNvPr id="10" name="Ink 9">
                <a:extLst>
                  <a:ext uri="{FF2B5EF4-FFF2-40B4-BE49-F238E27FC236}">
                    <a16:creationId xmlns:a16="http://schemas.microsoft.com/office/drawing/2014/main" id="{1A8EA0FE-951E-E2AA-F321-6FFF88F62294}"/>
                  </a:ext>
                </a:extLst>
              </p14:cNvPr>
              <p14:cNvContentPartPr/>
              <p14:nvPr/>
            </p14:nvContentPartPr>
            <p14:xfrm>
              <a:off x="1545264" y="3374136"/>
              <a:ext cx="384120" cy="18360"/>
            </p14:xfrm>
          </p:contentPart>
        </mc:Choice>
        <mc:Fallback xmlns="">
          <p:pic>
            <p:nvPicPr>
              <p:cNvPr id="10" name="Ink 9">
                <a:extLst>
                  <a:ext uri="{FF2B5EF4-FFF2-40B4-BE49-F238E27FC236}">
                    <a16:creationId xmlns:a16="http://schemas.microsoft.com/office/drawing/2014/main" id="{1A8EA0FE-951E-E2AA-F321-6FFF88F62294}"/>
                  </a:ext>
                </a:extLst>
              </p:cNvPr>
              <p:cNvPicPr/>
              <p:nvPr/>
            </p:nvPicPr>
            <p:blipFill>
              <a:blip r:embed="rId4"/>
              <a:stretch>
                <a:fillRect/>
              </a:stretch>
            </p:blipFill>
            <p:spPr>
              <a:xfrm>
                <a:off x="1491264" y="3266136"/>
                <a:ext cx="491760" cy="234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2" name="Ink 11">
                <a:extLst>
                  <a:ext uri="{FF2B5EF4-FFF2-40B4-BE49-F238E27FC236}">
                    <a16:creationId xmlns:a16="http://schemas.microsoft.com/office/drawing/2014/main" id="{EDF6A38F-C988-CCAA-4B3A-7A84F56055AF}"/>
                  </a:ext>
                </a:extLst>
              </p14:cNvPr>
              <p14:cNvContentPartPr/>
              <p14:nvPr/>
            </p14:nvContentPartPr>
            <p14:xfrm>
              <a:off x="1545264" y="3593016"/>
              <a:ext cx="531000" cy="28440"/>
            </p14:xfrm>
          </p:contentPart>
        </mc:Choice>
        <mc:Fallback xmlns="">
          <p:pic>
            <p:nvPicPr>
              <p:cNvPr id="12" name="Ink 11">
                <a:extLst>
                  <a:ext uri="{FF2B5EF4-FFF2-40B4-BE49-F238E27FC236}">
                    <a16:creationId xmlns:a16="http://schemas.microsoft.com/office/drawing/2014/main" id="{EDF6A38F-C988-CCAA-4B3A-7A84F56055AF}"/>
                  </a:ext>
                </a:extLst>
              </p:cNvPr>
              <p:cNvPicPr/>
              <p:nvPr/>
            </p:nvPicPr>
            <p:blipFill>
              <a:blip r:embed="rId6"/>
              <a:stretch>
                <a:fillRect/>
              </a:stretch>
            </p:blipFill>
            <p:spPr>
              <a:xfrm>
                <a:off x="1491264" y="3485016"/>
                <a:ext cx="638640" cy="2440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7" name="Ink 16">
                <a:extLst>
                  <a:ext uri="{FF2B5EF4-FFF2-40B4-BE49-F238E27FC236}">
                    <a16:creationId xmlns:a16="http://schemas.microsoft.com/office/drawing/2014/main" id="{A6100C57-10DF-ABA6-D313-DE9E12D525BC}"/>
                  </a:ext>
                </a:extLst>
              </p14:cNvPr>
              <p14:cNvContentPartPr/>
              <p14:nvPr/>
            </p14:nvContentPartPr>
            <p14:xfrm>
              <a:off x="1563624" y="3820896"/>
              <a:ext cx="547200" cy="10440"/>
            </p14:xfrm>
          </p:contentPart>
        </mc:Choice>
        <mc:Fallback xmlns="">
          <p:pic>
            <p:nvPicPr>
              <p:cNvPr id="17" name="Ink 16">
                <a:extLst>
                  <a:ext uri="{FF2B5EF4-FFF2-40B4-BE49-F238E27FC236}">
                    <a16:creationId xmlns:a16="http://schemas.microsoft.com/office/drawing/2014/main" id="{A6100C57-10DF-ABA6-D313-DE9E12D525BC}"/>
                  </a:ext>
                </a:extLst>
              </p:cNvPr>
              <p:cNvPicPr/>
              <p:nvPr/>
            </p:nvPicPr>
            <p:blipFill>
              <a:blip r:embed="rId8"/>
              <a:stretch>
                <a:fillRect/>
              </a:stretch>
            </p:blipFill>
            <p:spPr>
              <a:xfrm>
                <a:off x="1509984" y="3713256"/>
                <a:ext cx="654840" cy="2260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8" name="Ink 17">
                <a:extLst>
                  <a:ext uri="{FF2B5EF4-FFF2-40B4-BE49-F238E27FC236}">
                    <a16:creationId xmlns:a16="http://schemas.microsoft.com/office/drawing/2014/main" id="{91E9F40F-29B3-8E08-CFF3-2A0E90D6700E}"/>
                  </a:ext>
                </a:extLst>
              </p14:cNvPr>
              <p14:cNvContentPartPr/>
              <p14:nvPr/>
            </p14:nvContentPartPr>
            <p14:xfrm>
              <a:off x="1563624" y="4032576"/>
              <a:ext cx="522360" cy="18360"/>
            </p14:xfrm>
          </p:contentPart>
        </mc:Choice>
        <mc:Fallback xmlns="">
          <p:pic>
            <p:nvPicPr>
              <p:cNvPr id="18" name="Ink 17">
                <a:extLst>
                  <a:ext uri="{FF2B5EF4-FFF2-40B4-BE49-F238E27FC236}">
                    <a16:creationId xmlns:a16="http://schemas.microsoft.com/office/drawing/2014/main" id="{91E9F40F-29B3-8E08-CFF3-2A0E90D6700E}"/>
                  </a:ext>
                </a:extLst>
              </p:cNvPr>
              <p:cNvPicPr/>
              <p:nvPr/>
            </p:nvPicPr>
            <p:blipFill>
              <a:blip r:embed="rId10"/>
              <a:stretch>
                <a:fillRect/>
              </a:stretch>
            </p:blipFill>
            <p:spPr>
              <a:xfrm>
                <a:off x="1509984" y="3924576"/>
                <a:ext cx="630000" cy="234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9" name="Ink 18">
                <a:extLst>
                  <a:ext uri="{FF2B5EF4-FFF2-40B4-BE49-F238E27FC236}">
                    <a16:creationId xmlns:a16="http://schemas.microsoft.com/office/drawing/2014/main" id="{4E5498CD-2118-292E-C43D-90AED11B63A7}"/>
                  </a:ext>
                </a:extLst>
              </p14:cNvPr>
              <p14:cNvContentPartPr/>
              <p14:nvPr/>
            </p14:nvContentPartPr>
            <p14:xfrm>
              <a:off x="1563624" y="4223736"/>
              <a:ext cx="520560" cy="28440"/>
            </p14:xfrm>
          </p:contentPart>
        </mc:Choice>
        <mc:Fallback xmlns="">
          <p:pic>
            <p:nvPicPr>
              <p:cNvPr id="19" name="Ink 18">
                <a:extLst>
                  <a:ext uri="{FF2B5EF4-FFF2-40B4-BE49-F238E27FC236}">
                    <a16:creationId xmlns:a16="http://schemas.microsoft.com/office/drawing/2014/main" id="{4E5498CD-2118-292E-C43D-90AED11B63A7}"/>
                  </a:ext>
                </a:extLst>
              </p:cNvPr>
              <p:cNvPicPr/>
              <p:nvPr/>
            </p:nvPicPr>
            <p:blipFill>
              <a:blip r:embed="rId12"/>
              <a:stretch>
                <a:fillRect/>
              </a:stretch>
            </p:blipFill>
            <p:spPr>
              <a:xfrm>
                <a:off x="1509984" y="4116096"/>
                <a:ext cx="628200" cy="2440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0" name="Ink 19">
                <a:extLst>
                  <a:ext uri="{FF2B5EF4-FFF2-40B4-BE49-F238E27FC236}">
                    <a16:creationId xmlns:a16="http://schemas.microsoft.com/office/drawing/2014/main" id="{2B5FD52B-03C5-0638-D348-2B775EBD01FB}"/>
                  </a:ext>
                </a:extLst>
              </p14:cNvPr>
              <p14:cNvContentPartPr/>
              <p14:nvPr/>
            </p14:nvContentPartPr>
            <p14:xfrm>
              <a:off x="3612744" y="3401136"/>
              <a:ext cx="245880" cy="10440"/>
            </p14:xfrm>
          </p:contentPart>
        </mc:Choice>
        <mc:Fallback xmlns="">
          <p:pic>
            <p:nvPicPr>
              <p:cNvPr id="20" name="Ink 19">
                <a:extLst>
                  <a:ext uri="{FF2B5EF4-FFF2-40B4-BE49-F238E27FC236}">
                    <a16:creationId xmlns:a16="http://schemas.microsoft.com/office/drawing/2014/main" id="{2B5FD52B-03C5-0638-D348-2B775EBD01FB}"/>
                  </a:ext>
                </a:extLst>
              </p:cNvPr>
              <p:cNvPicPr/>
              <p:nvPr/>
            </p:nvPicPr>
            <p:blipFill>
              <a:blip r:embed="rId14"/>
              <a:stretch>
                <a:fillRect/>
              </a:stretch>
            </p:blipFill>
            <p:spPr>
              <a:xfrm>
                <a:off x="3559104" y="3293496"/>
                <a:ext cx="353520" cy="2260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2" name="Ink 21">
                <a:extLst>
                  <a:ext uri="{FF2B5EF4-FFF2-40B4-BE49-F238E27FC236}">
                    <a16:creationId xmlns:a16="http://schemas.microsoft.com/office/drawing/2014/main" id="{54E86D90-BF78-54A0-A196-56243927B08D}"/>
                  </a:ext>
                </a:extLst>
              </p14:cNvPr>
              <p14:cNvContentPartPr/>
              <p14:nvPr/>
            </p14:nvContentPartPr>
            <p14:xfrm>
              <a:off x="11076264" y="3401136"/>
              <a:ext cx="542520" cy="920520"/>
            </p14:xfrm>
          </p:contentPart>
        </mc:Choice>
        <mc:Fallback xmlns="">
          <p:pic>
            <p:nvPicPr>
              <p:cNvPr id="22" name="Ink 21">
                <a:extLst>
                  <a:ext uri="{FF2B5EF4-FFF2-40B4-BE49-F238E27FC236}">
                    <a16:creationId xmlns:a16="http://schemas.microsoft.com/office/drawing/2014/main" id="{54E86D90-BF78-54A0-A196-56243927B08D}"/>
                  </a:ext>
                </a:extLst>
              </p:cNvPr>
              <p:cNvPicPr/>
              <p:nvPr/>
            </p:nvPicPr>
            <p:blipFill>
              <a:blip r:embed="rId16"/>
              <a:stretch>
                <a:fillRect/>
              </a:stretch>
            </p:blipFill>
            <p:spPr>
              <a:xfrm>
                <a:off x="11022624" y="3293496"/>
                <a:ext cx="650160" cy="11361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6" name="Ink 25">
                <a:extLst>
                  <a:ext uri="{FF2B5EF4-FFF2-40B4-BE49-F238E27FC236}">
                    <a16:creationId xmlns:a16="http://schemas.microsoft.com/office/drawing/2014/main" id="{3DB25C13-B602-6943-0FC6-C8F6A1FCEBE2}"/>
                  </a:ext>
                </a:extLst>
              </p14:cNvPr>
              <p14:cNvContentPartPr/>
              <p14:nvPr/>
            </p14:nvContentPartPr>
            <p14:xfrm>
              <a:off x="3538944" y="2450376"/>
              <a:ext cx="694800" cy="28080"/>
            </p14:xfrm>
          </p:contentPart>
        </mc:Choice>
        <mc:Fallback xmlns="">
          <p:pic>
            <p:nvPicPr>
              <p:cNvPr id="26" name="Ink 25">
                <a:extLst>
                  <a:ext uri="{FF2B5EF4-FFF2-40B4-BE49-F238E27FC236}">
                    <a16:creationId xmlns:a16="http://schemas.microsoft.com/office/drawing/2014/main" id="{3DB25C13-B602-6943-0FC6-C8F6A1FCEBE2}"/>
                  </a:ext>
                </a:extLst>
              </p:cNvPr>
              <p:cNvPicPr/>
              <p:nvPr/>
            </p:nvPicPr>
            <p:blipFill>
              <a:blip r:embed="rId18"/>
              <a:stretch>
                <a:fillRect/>
              </a:stretch>
            </p:blipFill>
            <p:spPr>
              <a:xfrm>
                <a:off x="3484944" y="2342376"/>
                <a:ext cx="802440" cy="24372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8" name="Ink 27">
                <a:extLst>
                  <a:ext uri="{FF2B5EF4-FFF2-40B4-BE49-F238E27FC236}">
                    <a16:creationId xmlns:a16="http://schemas.microsoft.com/office/drawing/2014/main" id="{C4C20B57-E052-BAD9-09CC-990986ED3734}"/>
                  </a:ext>
                </a:extLst>
              </p14:cNvPr>
              <p14:cNvContentPartPr/>
              <p14:nvPr/>
            </p14:nvContentPartPr>
            <p14:xfrm>
              <a:off x="11100384" y="2459376"/>
              <a:ext cx="639000" cy="28080"/>
            </p14:xfrm>
          </p:contentPart>
        </mc:Choice>
        <mc:Fallback xmlns="">
          <p:pic>
            <p:nvPicPr>
              <p:cNvPr id="28" name="Ink 27">
                <a:extLst>
                  <a:ext uri="{FF2B5EF4-FFF2-40B4-BE49-F238E27FC236}">
                    <a16:creationId xmlns:a16="http://schemas.microsoft.com/office/drawing/2014/main" id="{C4C20B57-E052-BAD9-09CC-990986ED3734}"/>
                  </a:ext>
                </a:extLst>
              </p:cNvPr>
              <p:cNvPicPr/>
              <p:nvPr/>
            </p:nvPicPr>
            <p:blipFill>
              <a:blip r:embed="rId20"/>
              <a:stretch>
                <a:fillRect/>
              </a:stretch>
            </p:blipFill>
            <p:spPr>
              <a:xfrm>
                <a:off x="11046744" y="2351736"/>
                <a:ext cx="746640" cy="2437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31" name="Ink 30">
                <a:extLst>
                  <a:ext uri="{FF2B5EF4-FFF2-40B4-BE49-F238E27FC236}">
                    <a16:creationId xmlns:a16="http://schemas.microsoft.com/office/drawing/2014/main" id="{4B4610E4-009D-FBE7-C6E3-904C0E9EE753}"/>
                  </a:ext>
                </a:extLst>
              </p14:cNvPr>
              <p14:cNvContentPartPr/>
              <p14:nvPr/>
            </p14:nvContentPartPr>
            <p14:xfrm>
              <a:off x="9555264" y="2779416"/>
              <a:ext cx="1268640" cy="201600"/>
            </p14:xfrm>
          </p:contentPart>
        </mc:Choice>
        <mc:Fallback xmlns="">
          <p:pic>
            <p:nvPicPr>
              <p:cNvPr id="31" name="Ink 30">
                <a:extLst>
                  <a:ext uri="{FF2B5EF4-FFF2-40B4-BE49-F238E27FC236}">
                    <a16:creationId xmlns:a16="http://schemas.microsoft.com/office/drawing/2014/main" id="{4B4610E4-009D-FBE7-C6E3-904C0E9EE753}"/>
                  </a:ext>
                </a:extLst>
              </p:cNvPr>
              <p:cNvPicPr/>
              <p:nvPr/>
            </p:nvPicPr>
            <p:blipFill>
              <a:blip r:embed="rId22"/>
              <a:stretch>
                <a:fillRect/>
              </a:stretch>
            </p:blipFill>
            <p:spPr>
              <a:xfrm>
                <a:off x="9501264" y="2671776"/>
                <a:ext cx="1376280" cy="4172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32" name="Ink 31">
                <a:extLst>
                  <a:ext uri="{FF2B5EF4-FFF2-40B4-BE49-F238E27FC236}">
                    <a16:creationId xmlns:a16="http://schemas.microsoft.com/office/drawing/2014/main" id="{39038E1F-7AD3-5E28-DB60-C6BD0EF4D5E0}"/>
                  </a:ext>
                </a:extLst>
              </p14:cNvPr>
              <p14:cNvContentPartPr/>
              <p14:nvPr/>
            </p14:nvContentPartPr>
            <p14:xfrm>
              <a:off x="265824" y="3382416"/>
              <a:ext cx="319680" cy="19080"/>
            </p14:xfrm>
          </p:contentPart>
        </mc:Choice>
        <mc:Fallback xmlns="">
          <p:pic>
            <p:nvPicPr>
              <p:cNvPr id="32" name="Ink 31">
                <a:extLst>
                  <a:ext uri="{FF2B5EF4-FFF2-40B4-BE49-F238E27FC236}">
                    <a16:creationId xmlns:a16="http://schemas.microsoft.com/office/drawing/2014/main" id="{39038E1F-7AD3-5E28-DB60-C6BD0EF4D5E0}"/>
                  </a:ext>
                </a:extLst>
              </p:cNvPr>
              <p:cNvPicPr/>
              <p:nvPr/>
            </p:nvPicPr>
            <p:blipFill>
              <a:blip r:embed="rId24"/>
              <a:stretch>
                <a:fillRect/>
              </a:stretch>
            </p:blipFill>
            <p:spPr>
              <a:xfrm>
                <a:off x="211824" y="3274776"/>
                <a:ext cx="427320" cy="234720"/>
              </a:xfrm>
              <a:prstGeom prst="rect">
                <a:avLst/>
              </a:prstGeom>
            </p:spPr>
          </p:pic>
        </mc:Fallback>
      </mc:AlternateContent>
    </p:spTree>
    <p:extLst>
      <p:ext uri="{BB962C8B-B14F-4D97-AF65-F5344CB8AC3E}">
        <p14:creationId xmlns:p14="http://schemas.microsoft.com/office/powerpoint/2010/main" val="14371724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9DB8B-5E04-49E6-CC5C-93838D3023C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B1D78DA-4129-4D81-3156-5ABD956FE8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18CA41DC-22DC-F860-9F5B-1C6EFD55D5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7F04C304-8F50-B945-A7F1-27BE3C06C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82C4101-CFDA-58CE-333B-EB9F42FDA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B836296-B282-E304-1A58-37AA58156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10BDB1A3-DA30-2653-E39B-1FC6544C8DE3}"/>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Code #5	</a:t>
            </a:r>
          </a:p>
        </p:txBody>
      </p:sp>
      <p:sp>
        <p:nvSpPr>
          <p:cNvPr id="3" name="Content Placeholder 2">
            <a:extLst>
              <a:ext uri="{FF2B5EF4-FFF2-40B4-BE49-F238E27FC236}">
                <a16:creationId xmlns:a16="http://schemas.microsoft.com/office/drawing/2014/main" id="{731292E4-DA53-CF44-D31E-0133237B7DBD}"/>
              </a:ext>
            </a:extLst>
          </p:cNvPr>
          <p:cNvSpPr>
            <a:spLocks noGrp="1"/>
          </p:cNvSpPr>
          <p:nvPr>
            <p:ph idx="1"/>
          </p:nvPr>
        </p:nvSpPr>
        <p:spPr>
          <a:xfrm>
            <a:off x="1371599" y="2318197"/>
            <a:ext cx="9724031" cy="3683358"/>
          </a:xfrm>
        </p:spPr>
        <p:txBody>
          <a:bodyPr anchor="ctr">
            <a:normAutofit/>
          </a:bodyPr>
          <a:lstStyle/>
          <a:p>
            <a:pPr marL="0" indent="0" algn="ctr">
              <a:buNone/>
            </a:pPr>
            <a:r>
              <a:rPr lang="en-US" sz="13800" b="1" dirty="0"/>
              <a:t>M720</a:t>
            </a:r>
            <a:endParaRPr lang="en-US" sz="13800" dirty="0"/>
          </a:p>
        </p:txBody>
      </p:sp>
    </p:spTree>
    <p:extLst>
      <p:ext uri="{BB962C8B-B14F-4D97-AF65-F5344CB8AC3E}">
        <p14:creationId xmlns:p14="http://schemas.microsoft.com/office/powerpoint/2010/main" val="13058900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0C656D2-BF09-8671-0FC7-F97749FF123D}"/>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Program Clusters</a:t>
            </a:r>
          </a:p>
        </p:txBody>
      </p:sp>
      <p:sp>
        <p:nvSpPr>
          <p:cNvPr id="3" name="Content Placeholder 2">
            <a:extLst>
              <a:ext uri="{FF2B5EF4-FFF2-40B4-BE49-F238E27FC236}">
                <a16:creationId xmlns:a16="http://schemas.microsoft.com/office/drawing/2014/main" id="{D9346B37-528D-03EF-1EBF-20A5A54951BC}"/>
              </a:ext>
            </a:extLst>
          </p:cNvPr>
          <p:cNvSpPr>
            <a:spLocks noGrp="1"/>
          </p:cNvSpPr>
          <p:nvPr>
            <p:ph idx="1"/>
          </p:nvPr>
        </p:nvSpPr>
        <p:spPr>
          <a:xfrm>
            <a:off x="6503158" y="649480"/>
            <a:ext cx="4862447" cy="5546047"/>
          </a:xfrm>
        </p:spPr>
        <p:txBody>
          <a:bodyPr anchor="ctr">
            <a:normAutofit fontScale="92500" lnSpcReduction="10000"/>
          </a:bodyPr>
          <a:lstStyle/>
          <a:p>
            <a:pPr marL="0" indent="0">
              <a:buNone/>
            </a:pPr>
            <a:endParaRPr lang="en-US" sz="1700" dirty="0">
              <a:solidFill>
                <a:schemeClr val="accent1">
                  <a:lumMod val="50000"/>
                </a:schemeClr>
              </a:solidFill>
            </a:endParaRPr>
          </a:p>
          <a:p>
            <a:r>
              <a:rPr lang="en-US" sz="2000" dirty="0"/>
              <a:t>Compliance supplement identifies most Program Clusters</a:t>
            </a:r>
          </a:p>
          <a:p>
            <a:pPr lvl="1"/>
            <a:r>
              <a:rPr lang="en-US" sz="2000" dirty="0"/>
              <a:t>Program clusters are to be considered on program for audit testing. An example is the child Nutrition Cluster.</a:t>
            </a:r>
          </a:p>
          <a:p>
            <a:pPr marL="457200" lvl="1" indent="0">
              <a:buNone/>
            </a:pPr>
            <a:endParaRPr lang="en-US" sz="2000" dirty="0"/>
          </a:p>
          <a:p>
            <a:pPr lvl="1"/>
            <a:r>
              <a:rPr lang="en-US" sz="2000" b="1" dirty="0"/>
              <a:t>Child Nutrition Cluster</a:t>
            </a:r>
          </a:p>
          <a:p>
            <a:pPr lvl="2"/>
            <a:r>
              <a:rPr lang="en-US" dirty="0"/>
              <a:t>School Breakfast Program</a:t>
            </a:r>
          </a:p>
          <a:p>
            <a:pPr lvl="2"/>
            <a:r>
              <a:rPr lang="en-US" dirty="0"/>
              <a:t>National School Lunch Program </a:t>
            </a:r>
          </a:p>
          <a:p>
            <a:pPr lvl="2"/>
            <a:r>
              <a:rPr lang="en-US" dirty="0"/>
              <a:t>Special Milk Program for Children </a:t>
            </a:r>
          </a:p>
          <a:p>
            <a:pPr lvl="2"/>
            <a:r>
              <a:rPr lang="en-US" dirty="0"/>
              <a:t>Summer Food Service Program for Children</a:t>
            </a:r>
          </a:p>
          <a:p>
            <a:pPr lvl="2"/>
            <a:r>
              <a:rPr lang="en-US" dirty="0"/>
              <a:t>Fresh Fruit and Vegetable Program</a:t>
            </a:r>
          </a:p>
          <a:p>
            <a:pPr marL="914400" lvl="2" indent="0">
              <a:buNone/>
            </a:pPr>
            <a:endParaRPr lang="en-US" dirty="0"/>
          </a:p>
          <a:p>
            <a:pPr lvl="1"/>
            <a:r>
              <a:rPr lang="en-US" sz="2000" dirty="0"/>
              <a:t>Programs that are a part of the Research &amp; Development Cluster are NOT identified in the compliance supplement. </a:t>
            </a:r>
          </a:p>
          <a:p>
            <a:pPr lvl="2"/>
            <a:endParaRPr lang="en-US" sz="1700" dirty="0"/>
          </a:p>
          <a:p>
            <a:pPr marL="914400" lvl="2" indent="0">
              <a:buNone/>
            </a:pPr>
            <a:endParaRPr lang="en-US" sz="1700" dirty="0"/>
          </a:p>
        </p:txBody>
      </p:sp>
    </p:spTree>
    <p:extLst>
      <p:ext uri="{BB962C8B-B14F-4D97-AF65-F5344CB8AC3E}">
        <p14:creationId xmlns:p14="http://schemas.microsoft.com/office/powerpoint/2010/main" val="5303953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B8866A5-A0BC-652E-9E7F-7685DE8E7928}"/>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Findings/Corrective Action Plans</a:t>
            </a:r>
          </a:p>
        </p:txBody>
      </p:sp>
      <p:sp>
        <p:nvSpPr>
          <p:cNvPr id="3" name="Content Placeholder 2">
            <a:extLst>
              <a:ext uri="{FF2B5EF4-FFF2-40B4-BE49-F238E27FC236}">
                <a16:creationId xmlns:a16="http://schemas.microsoft.com/office/drawing/2014/main" id="{EC621F3B-CC56-98C4-D751-0E72A8AA4A85}"/>
              </a:ext>
            </a:extLst>
          </p:cNvPr>
          <p:cNvSpPr>
            <a:spLocks noGrp="1"/>
          </p:cNvSpPr>
          <p:nvPr>
            <p:ph idx="1"/>
          </p:nvPr>
        </p:nvSpPr>
        <p:spPr>
          <a:xfrm>
            <a:off x="6454879" y="1030480"/>
            <a:ext cx="4862447" cy="5546047"/>
          </a:xfrm>
        </p:spPr>
        <p:txBody>
          <a:bodyPr anchor="ctr">
            <a:normAutofit/>
          </a:bodyPr>
          <a:lstStyle/>
          <a:p>
            <a:r>
              <a:rPr lang="en-US" sz="1900" b="1" u="sng" dirty="0"/>
              <a:t>Single Audit Finding</a:t>
            </a:r>
            <a:r>
              <a:rPr lang="en-US" sz="1900" dirty="0"/>
              <a:t>: A deficiency or non-compliance regarding adherence to a federal program’s requirements. The auditor is required to report all findings in the schedule of findings and questioned costs. </a:t>
            </a:r>
          </a:p>
          <a:p>
            <a:pPr lvl="1"/>
            <a:r>
              <a:rPr lang="en-US" sz="1900" b="1" dirty="0"/>
              <a:t>Significant Deficiency: </a:t>
            </a:r>
            <a:r>
              <a:rPr lang="en-US" sz="1900" dirty="0"/>
              <a:t>Less severe. More of a warning sign. </a:t>
            </a:r>
          </a:p>
          <a:p>
            <a:pPr lvl="1"/>
            <a:endParaRPr lang="en-US" sz="1900" dirty="0"/>
          </a:p>
          <a:p>
            <a:pPr lvl="1"/>
            <a:r>
              <a:rPr lang="en-US" sz="1900" b="1" dirty="0"/>
              <a:t>Material Weakness: </a:t>
            </a:r>
            <a:r>
              <a:rPr lang="en-US" sz="1900" dirty="0"/>
              <a:t>Serious deficiency. Reasonable possibility that a non-compliance is or will occur and will not be prevented, detected, or corrected in a timely manner. </a:t>
            </a:r>
          </a:p>
          <a:p>
            <a:pPr marL="457200" lvl="1" indent="0">
              <a:buNone/>
            </a:pPr>
            <a:endParaRPr lang="en-US" sz="1900" dirty="0"/>
          </a:p>
          <a:p>
            <a:pPr marL="0" indent="0">
              <a:buNone/>
            </a:pPr>
            <a:r>
              <a:rPr lang="en-US" sz="1900" b="1" u="sng" dirty="0"/>
              <a:t>IMPORTANT</a:t>
            </a:r>
            <a:r>
              <a:rPr lang="en-US" sz="1900" dirty="0"/>
              <a:t>: Be sure you agree with the finding content and verbiage prior to writing your corrective action plan. </a:t>
            </a:r>
          </a:p>
          <a:p>
            <a:endParaRPr lang="en-US" sz="1900" dirty="0"/>
          </a:p>
          <a:p>
            <a:pPr marL="457200" lvl="1" indent="0">
              <a:buNone/>
            </a:pPr>
            <a:endParaRPr lang="en-US" sz="1900" dirty="0"/>
          </a:p>
          <a:p>
            <a:endParaRPr lang="en-US" sz="1900" dirty="0"/>
          </a:p>
        </p:txBody>
      </p:sp>
    </p:spTree>
    <p:extLst>
      <p:ext uri="{BB962C8B-B14F-4D97-AF65-F5344CB8AC3E}">
        <p14:creationId xmlns:p14="http://schemas.microsoft.com/office/powerpoint/2010/main" val="28319735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E5208-01E3-F1FA-EAB8-1EA3B1F2250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44F31E6-8973-6E6C-DCB9-E205CFD19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9457CE3-B13B-EECF-E5F9-68FA62540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2788C9C-D4F5-C350-561F-1A2CB98AD7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AC2BCEE-78BE-42F5-A1B1-6BDF203BAC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3252C017-CEBE-A404-CFAD-91F5303AF2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54C8C4AC-50B2-3C49-915C-B35F88120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2F3F815-FBC0-ACC4-1CAE-0B477A8EEF8B}"/>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Findings/Corrective Action Plans</a:t>
            </a:r>
          </a:p>
        </p:txBody>
      </p:sp>
      <p:sp>
        <p:nvSpPr>
          <p:cNvPr id="3" name="Content Placeholder 2">
            <a:extLst>
              <a:ext uri="{FF2B5EF4-FFF2-40B4-BE49-F238E27FC236}">
                <a16:creationId xmlns:a16="http://schemas.microsoft.com/office/drawing/2014/main" id="{37FFEA42-3595-F15C-F633-ABB2DCF0F3BE}"/>
              </a:ext>
            </a:extLst>
          </p:cNvPr>
          <p:cNvSpPr>
            <a:spLocks noGrp="1"/>
          </p:cNvSpPr>
          <p:nvPr>
            <p:ph idx="1"/>
          </p:nvPr>
        </p:nvSpPr>
        <p:spPr>
          <a:xfrm>
            <a:off x="6356298" y="1311950"/>
            <a:ext cx="4862447" cy="5546047"/>
          </a:xfrm>
        </p:spPr>
        <p:txBody>
          <a:bodyPr anchor="ctr">
            <a:normAutofit fontScale="85000" lnSpcReduction="20000"/>
          </a:bodyPr>
          <a:lstStyle/>
          <a:p>
            <a:pPr marL="0" indent="0">
              <a:buNone/>
            </a:pPr>
            <a:r>
              <a:rPr lang="en-US" sz="2200" b="1" u="sng" dirty="0"/>
              <a:t>Corrective Action Plan (CAP)</a:t>
            </a:r>
            <a:r>
              <a:rPr lang="en-US" sz="2200" dirty="0"/>
              <a:t>: A plan written by the audited agency that details the steps that will be taken to correct identified deficiencies and produce recommended improvements.  </a:t>
            </a:r>
          </a:p>
          <a:p>
            <a:pPr marL="0" indent="0">
              <a:buNone/>
            </a:pPr>
            <a:endParaRPr lang="en-US" sz="2200" dirty="0"/>
          </a:p>
          <a:p>
            <a:pPr marL="0" indent="0">
              <a:buNone/>
            </a:pPr>
            <a:r>
              <a:rPr lang="en-US" sz="2200" b="1" u="sng" dirty="0"/>
              <a:t>Key Elements of CAP</a:t>
            </a:r>
            <a:r>
              <a:rPr lang="en-US" sz="2200" dirty="0"/>
              <a:t>: </a:t>
            </a:r>
          </a:p>
          <a:p>
            <a:pPr marL="0" indent="0">
              <a:buNone/>
            </a:pPr>
            <a:r>
              <a:rPr lang="en-US" sz="2200" dirty="0"/>
              <a:t>•Summarize the nature of the finding and its impact</a:t>
            </a:r>
          </a:p>
          <a:p>
            <a:pPr marL="0" indent="0">
              <a:buNone/>
            </a:pPr>
            <a:r>
              <a:rPr lang="en-US" sz="2200" dirty="0"/>
              <a:t>•Specify the actions that will be implemented to correct the finding</a:t>
            </a:r>
          </a:p>
          <a:p>
            <a:pPr marL="0" indent="0">
              <a:buNone/>
            </a:pPr>
            <a:r>
              <a:rPr lang="en-US" sz="2200" dirty="0"/>
              <a:t>•Identify the individual(s) or department(s) accountable for implementing the corrective action. No pronouns (we, he, she). BE SPECIFIC on who exactly will be performing the actions. (Director of Finance, Accounting Section)</a:t>
            </a:r>
          </a:p>
          <a:p>
            <a:pPr marL="0" indent="0">
              <a:buNone/>
            </a:pPr>
            <a:r>
              <a:rPr lang="en-US" sz="2200" dirty="0"/>
              <a:t>•Provide a realistic timeframe for completing each step, including milestones if necessary. </a:t>
            </a:r>
          </a:p>
          <a:p>
            <a:pPr marL="0" indent="0">
              <a:buNone/>
            </a:pPr>
            <a:r>
              <a:rPr lang="en-US" sz="2200" dirty="0"/>
              <a:t>•Describe how your entity will monitor the implementation and effectiveness of the CAP. </a:t>
            </a:r>
          </a:p>
          <a:p>
            <a:pPr marL="0" indent="0">
              <a:buNone/>
            </a:pPr>
            <a:endParaRPr lang="en-US" sz="1900" dirty="0">
              <a:solidFill>
                <a:schemeClr val="accent1">
                  <a:lumMod val="50000"/>
                </a:schemeClr>
              </a:solidFill>
            </a:endParaRPr>
          </a:p>
          <a:p>
            <a:pPr marL="0" indent="0">
              <a:buNone/>
            </a:pPr>
            <a:endParaRPr lang="en-US" sz="1900" dirty="0"/>
          </a:p>
          <a:p>
            <a:endParaRPr lang="en-US" sz="1900" dirty="0"/>
          </a:p>
          <a:p>
            <a:pPr marL="457200" lvl="1" indent="0">
              <a:buNone/>
            </a:pPr>
            <a:endParaRPr lang="en-US" sz="1900" dirty="0"/>
          </a:p>
          <a:p>
            <a:endParaRPr lang="en-US" sz="1900" dirty="0"/>
          </a:p>
        </p:txBody>
      </p:sp>
    </p:spTree>
    <p:extLst>
      <p:ext uri="{BB962C8B-B14F-4D97-AF65-F5344CB8AC3E}">
        <p14:creationId xmlns:p14="http://schemas.microsoft.com/office/powerpoint/2010/main" val="2510313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99F8DE2-3C49-8628-1126-F283544C11AE}"/>
              </a:ext>
            </a:extLst>
          </p:cNvPr>
          <p:cNvSpPr>
            <a:spLocks noGrp="1"/>
          </p:cNvSpPr>
          <p:nvPr>
            <p:ph type="title"/>
          </p:nvPr>
        </p:nvSpPr>
        <p:spPr>
          <a:xfrm>
            <a:off x="1371597" y="348865"/>
            <a:ext cx="10044023" cy="877729"/>
          </a:xfrm>
        </p:spPr>
        <p:txBody>
          <a:bodyPr anchor="ctr">
            <a:normAutofit/>
          </a:bodyPr>
          <a:lstStyle/>
          <a:p>
            <a:r>
              <a:rPr lang="en-US" sz="4000" dirty="0">
                <a:solidFill>
                  <a:srgbClr val="FFFFFF"/>
                </a:solidFill>
              </a:rPr>
              <a:t>Agenda</a:t>
            </a:r>
          </a:p>
        </p:txBody>
      </p:sp>
      <p:sp>
        <p:nvSpPr>
          <p:cNvPr id="4" name="Content Placeholder 3">
            <a:extLst>
              <a:ext uri="{FF2B5EF4-FFF2-40B4-BE49-F238E27FC236}">
                <a16:creationId xmlns:a16="http://schemas.microsoft.com/office/drawing/2014/main" id="{A90FB7A2-C5CE-FC27-621F-A7CA3D56DCF9}"/>
              </a:ext>
            </a:extLst>
          </p:cNvPr>
          <p:cNvSpPr>
            <a:spLocks noGrp="1"/>
          </p:cNvSpPr>
          <p:nvPr>
            <p:ph idx="1"/>
          </p:nvPr>
        </p:nvSpPr>
        <p:spPr>
          <a:xfrm>
            <a:off x="838200" y="1825625"/>
            <a:ext cx="10515600" cy="4830814"/>
          </a:xfrm>
        </p:spPr>
        <p:txBody>
          <a:bodyPr>
            <a:normAutofit fontScale="92500" lnSpcReduction="10000"/>
          </a:bodyPr>
          <a:lstStyle/>
          <a:p>
            <a:r>
              <a:rPr lang="en-US" b="1" dirty="0"/>
              <a:t>What is a Single Audit? </a:t>
            </a:r>
          </a:p>
          <a:p>
            <a:pPr lvl="1"/>
            <a:r>
              <a:rPr lang="en-US" dirty="0"/>
              <a:t>Single Audit Act</a:t>
            </a:r>
          </a:p>
          <a:p>
            <a:pPr lvl="1"/>
            <a:r>
              <a:rPr lang="en-US" dirty="0"/>
              <a:t>Uniform Guidance</a:t>
            </a:r>
          </a:p>
          <a:p>
            <a:pPr lvl="2"/>
            <a:r>
              <a:rPr lang="en-US" dirty="0"/>
              <a:t>Compliance Supplement</a:t>
            </a:r>
          </a:p>
          <a:p>
            <a:r>
              <a:rPr lang="en-US" b="1" dirty="0"/>
              <a:t>Single Audit Key Terms</a:t>
            </a:r>
          </a:p>
          <a:p>
            <a:r>
              <a:rPr lang="en-US" b="1" dirty="0"/>
              <a:t>Determining Major Programs</a:t>
            </a:r>
          </a:p>
          <a:p>
            <a:pPr lvl="1"/>
            <a:r>
              <a:rPr lang="en-US" dirty="0"/>
              <a:t>Preliminary Major Programs for FY 26</a:t>
            </a:r>
          </a:p>
          <a:p>
            <a:r>
              <a:rPr lang="en-US" b="1" dirty="0"/>
              <a:t>SEFA Preparation / Deadlines</a:t>
            </a:r>
          </a:p>
          <a:p>
            <a:pPr lvl="1"/>
            <a:r>
              <a:rPr lang="en-US" dirty="0"/>
              <a:t>Closing Book Forms (Workiva) </a:t>
            </a:r>
          </a:p>
          <a:p>
            <a:pPr lvl="1"/>
            <a:r>
              <a:rPr lang="en-US" dirty="0"/>
              <a:t>SEFA App Data Entry</a:t>
            </a:r>
          </a:p>
          <a:p>
            <a:r>
              <a:rPr lang="en-US" b="1" dirty="0"/>
              <a:t>Single Audit Findings</a:t>
            </a:r>
          </a:p>
          <a:p>
            <a:pPr lvl="1"/>
            <a:r>
              <a:rPr lang="en-US" dirty="0"/>
              <a:t>Corrective Action Plan</a:t>
            </a:r>
          </a:p>
          <a:p>
            <a:pPr lvl="1"/>
            <a:endParaRPr lang="en-US" dirty="0"/>
          </a:p>
          <a:p>
            <a:endParaRPr lang="en-US" dirty="0"/>
          </a:p>
          <a:p>
            <a:endParaRPr lang="en-US" dirty="0"/>
          </a:p>
        </p:txBody>
      </p:sp>
    </p:spTree>
    <p:extLst>
      <p:ext uri="{BB962C8B-B14F-4D97-AF65-F5344CB8AC3E}">
        <p14:creationId xmlns:p14="http://schemas.microsoft.com/office/powerpoint/2010/main" val="3622125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fade">
                                      <p:cBhvr>
                                        <p:cTn id="42" dur="1000"/>
                                        <p:tgtEl>
                                          <p:spTgt spid="4">
                                            <p:txEl>
                                              <p:pRg st="5" end="5"/>
                                            </p:txEl>
                                          </p:spTgt>
                                        </p:tgtEl>
                                      </p:cBhvr>
                                    </p:animEffect>
                                    <p:anim calcmode="lin" valueType="num">
                                      <p:cBhvr>
                                        <p:cTn id="4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4">
                                            <p:txEl>
                                              <p:pRg st="6" end="6"/>
                                            </p:txEl>
                                          </p:spTgt>
                                        </p:tgtEl>
                                        <p:attrNameLst>
                                          <p:attrName>style.visibility</p:attrName>
                                        </p:attrNameLst>
                                      </p:cBhvr>
                                      <p:to>
                                        <p:strVal val="visible"/>
                                      </p:to>
                                    </p:set>
                                    <p:animEffect transition="in" filter="fade">
                                      <p:cBhvr>
                                        <p:cTn id="49" dur="1000"/>
                                        <p:tgtEl>
                                          <p:spTgt spid="4">
                                            <p:txEl>
                                              <p:pRg st="6" end="6"/>
                                            </p:txEl>
                                          </p:spTgt>
                                        </p:tgtEl>
                                      </p:cBhvr>
                                    </p:animEffect>
                                    <p:anim calcmode="lin" valueType="num">
                                      <p:cBhvr>
                                        <p:cTn id="50"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4">
                                            <p:txEl>
                                              <p:pRg st="7" end="7"/>
                                            </p:txEl>
                                          </p:spTgt>
                                        </p:tgtEl>
                                        <p:attrNameLst>
                                          <p:attrName>style.visibility</p:attrName>
                                        </p:attrNameLst>
                                      </p:cBhvr>
                                      <p:to>
                                        <p:strVal val="visible"/>
                                      </p:to>
                                    </p:set>
                                    <p:animEffect transition="in" filter="fade">
                                      <p:cBhvr>
                                        <p:cTn id="56" dur="1000"/>
                                        <p:tgtEl>
                                          <p:spTgt spid="4">
                                            <p:txEl>
                                              <p:pRg st="7" end="7"/>
                                            </p:txEl>
                                          </p:spTgt>
                                        </p:tgtEl>
                                      </p:cBhvr>
                                    </p:animEffect>
                                    <p:anim calcmode="lin" valueType="num">
                                      <p:cBhvr>
                                        <p:cTn id="57"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4">
                                            <p:txEl>
                                              <p:pRg st="8" end="8"/>
                                            </p:txEl>
                                          </p:spTgt>
                                        </p:tgtEl>
                                        <p:attrNameLst>
                                          <p:attrName>style.visibility</p:attrName>
                                        </p:attrNameLst>
                                      </p:cBhvr>
                                      <p:to>
                                        <p:strVal val="visible"/>
                                      </p:to>
                                    </p:set>
                                    <p:animEffect transition="in" filter="fade">
                                      <p:cBhvr>
                                        <p:cTn id="63" dur="1000"/>
                                        <p:tgtEl>
                                          <p:spTgt spid="4">
                                            <p:txEl>
                                              <p:pRg st="8" end="8"/>
                                            </p:txEl>
                                          </p:spTgt>
                                        </p:tgtEl>
                                      </p:cBhvr>
                                    </p:animEffect>
                                    <p:anim calcmode="lin" valueType="num">
                                      <p:cBhvr>
                                        <p:cTn id="64"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4">
                                            <p:txEl>
                                              <p:pRg st="9" end="9"/>
                                            </p:txEl>
                                          </p:spTgt>
                                        </p:tgtEl>
                                        <p:attrNameLst>
                                          <p:attrName>style.visibility</p:attrName>
                                        </p:attrNameLst>
                                      </p:cBhvr>
                                      <p:to>
                                        <p:strVal val="visible"/>
                                      </p:to>
                                    </p:set>
                                    <p:animEffect transition="in" filter="fade">
                                      <p:cBhvr>
                                        <p:cTn id="70" dur="1000"/>
                                        <p:tgtEl>
                                          <p:spTgt spid="4">
                                            <p:txEl>
                                              <p:pRg st="9" end="9"/>
                                            </p:txEl>
                                          </p:spTgt>
                                        </p:tgtEl>
                                      </p:cBhvr>
                                    </p:animEffect>
                                    <p:anim calcmode="lin" valueType="num">
                                      <p:cBhvr>
                                        <p:cTn id="71"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4">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4">
                                            <p:txEl>
                                              <p:pRg st="10" end="10"/>
                                            </p:txEl>
                                          </p:spTgt>
                                        </p:tgtEl>
                                        <p:attrNameLst>
                                          <p:attrName>style.visibility</p:attrName>
                                        </p:attrNameLst>
                                      </p:cBhvr>
                                      <p:to>
                                        <p:strVal val="visible"/>
                                      </p:to>
                                    </p:set>
                                    <p:animEffect transition="in" filter="fade">
                                      <p:cBhvr>
                                        <p:cTn id="77" dur="1000"/>
                                        <p:tgtEl>
                                          <p:spTgt spid="4">
                                            <p:txEl>
                                              <p:pRg st="10" end="10"/>
                                            </p:txEl>
                                          </p:spTgt>
                                        </p:tgtEl>
                                      </p:cBhvr>
                                    </p:animEffect>
                                    <p:anim calcmode="lin" valueType="num">
                                      <p:cBhvr>
                                        <p:cTn id="78"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4">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4">
                                            <p:txEl>
                                              <p:pRg st="11" end="11"/>
                                            </p:txEl>
                                          </p:spTgt>
                                        </p:tgtEl>
                                        <p:attrNameLst>
                                          <p:attrName>style.visibility</p:attrName>
                                        </p:attrNameLst>
                                      </p:cBhvr>
                                      <p:to>
                                        <p:strVal val="visible"/>
                                      </p:to>
                                    </p:set>
                                    <p:animEffect transition="in" filter="fade">
                                      <p:cBhvr>
                                        <p:cTn id="84" dur="1000"/>
                                        <p:tgtEl>
                                          <p:spTgt spid="4">
                                            <p:txEl>
                                              <p:pRg st="11" end="11"/>
                                            </p:txEl>
                                          </p:spTgt>
                                        </p:tgtEl>
                                      </p:cBhvr>
                                    </p:animEffect>
                                    <p:anim calcmode="lin" valueType="num">
                                      <p:cBhvr>
                                        <p:cTn id="85" dur="1000" fill="hold"/>
                                        <p:tgtEl>
                                          <p:spTgt spid="4">
                                            <p:txEl>
                                              <p:pRg st="11" end="11"/>
                                            </p:txEl>
                                          </p:spTgt>
                                        </p:tgtEl>
                                        <p:attrNameLst>
                                          <p:attrName>ppt_x</p:attrName>
                                        </p:attrNameLst>
                                      </p:cBhvr>
                                      <p:tavLst>
                                        <p:tav tm="0">
                                          <p:val>
                                            <p:strVal val="#ppt_x"/>
                                          </p:val>
                                        </p:tav>
                                        <p:tav tm="100000">
                                          <p:val>
                                            <p:strVal val="#ppt_x"/>
                                          </p:val>
                                        </p:tav>
                                      </p:tavLst>
                                    </p:anim>
                                    <p:anim calcmode="lin" valueType="num">
                                      <p:cBhvr>
                                        <p:cTn id="86" dur="1000" fill="hold"/>
                                        <p:tgtEl>
                                          <p:spTgt spid="4">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D9793-5C03-2650-69B5-668F7C22E9FC}"/>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3D80334-7C47-23CD-AB65-5742481D9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53727F8F-2214-256B-49FE-05CE6E2A0E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43D5980D-3604-B338-8809-347B6F3293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01068D1-8FD7-683F-A2E8-A75BD3D0FE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41743BD-865F-2C69-139B-007E3074C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C0FDD71D-28B1-6370-FE0E-B6BC9FF094A0}"/>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Code #6	</a:t>
            </a:r>
          </a:p>
        </p:txBody>
      </p:sp>
      <p:sp>
        <p:nvSpPr>
          <p:cNvPr id="3" name="Content Placeholder 2">
            <a:extLst>
              <a:ext uri="{FF2B5EF4-FFF2-40B4-BE49-F238E27FC236}">
                <a16:creationId xmlns:a16="http://schemas.microsoft.com/office/drawing/2014/main" id="{A84A4531-10C3-4B95-DDFF-5FC18A082F39}"/>
              </a:ext>
            </a:extLst>
          </p:cNvPr>
          <p:cNvSpPr>
            <a:spLocks noGrp="1"/>
          </p:cNvSpPr>
          <p:nvPr>
            <p:ph idx="1"/>
          </p:nvPr>
        </p:nvSpPr>
        <p:spPr>
          <a:xfrm>
            <a:off x="1371599" y="2318197"/>
            <a:ext cx="9724031" cy="3683358"/>
          </a:xfrm>
        </p:spPr>
        <p:txBody>
          <a:bodyPr anchor="ctr">
            <a:normAutofit/>
          </a:bodyPr>
          <a:lstStyle/>
          <a:p>
            <a:pPr marL="0" indent="0" algn="ctr">
              <a:buNone/>
            </a:pPr>
            <a:r>
              <a:rPr lang="en-US" sz="13800" b="1" dirty="0"/>
              <a:t>Y216</a:t>
            </a:r>
            <a:endParaRPr lang="en-US" sz="13800" dirty="0"/>
          </a:p>
        </p:txBody>
      </p:sp>
    </p:spTree>
    <p:extLst>
      <p:ext uri="{BB962C8B-B14F-4D97-AF65-F5344CB8AC3E}">
        <p14:creationId xmlns:p14="http://schemas.microsoft.com/office/powerpoint/2010/main" val="40468695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BBB48-3479-3511-A5C6-4ADB940D8C9C}"/>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EC69C8E9-4A9D-25E7-2436-028CB306B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BF78FFE8-48A5-C5FE-BC9D-3126A2562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31C94C8B-DFAD-C345-62E3-DF73E79F93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5B6C6D6-B52F-A0A0-689A-6F59E70DA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CB26169-00B8-E5B3-9BE3-8DF5EC585875}"/>
              </a:ext>
            </a:extLst>
          </p:cNvPr>
          <p:cNvSpPr>
            <a:spLocks noGrp="1"/>
          </p:cNvSpPr>
          <p:nvPr>
            <p:ph type="title"/>
          </p:nvPr>
        </p:nvSpPr>
        <p:spPr>
          <a:xfrm>
            <a:off x="1371597" y="348865"/>
            <a:ext cx="10044023" cy="877729"/>
          </a:xfrm>
        </p:spPr>
        <p:txBody>
          <a:bodyPr anchor="ctr">
            <a:normAutofit/>
          </a:bodyPr>
          <a:lstStyle/>
          <a:p>
            <a:r>
              <a:rPr lang="en-US" sz="4000" dirty="0">
                <a:solidFill>
                  <a:srgbClr val="FFFFFF"/>
                </a:solidFill>
              </a:rPr>
              <a:t>FY 2025 Findings Summary</a:t>
            </a:r>
          </a:p>
        </p:txBody>
      </p:sp>
      <p:graphicFrame>
        <p:nvGraphicFramePr>
          <p:cNvPr id="5" name="Content Placeholder 2">
            <a:extLst>
              <a:ext uri="{FF2B5EF4-FFF2-40B4-BE49-F238E27FC236}">
                <a16:creationId xmlns:a16="http://schemas.microsoft.com/office/drawing/2014/main" id="{97B43880-14DF-542D-01E1-65D59E3AAE1E}"/>
              </a:ext>
            </a:extLst>
          </p:cNvPr>
          <p:cNvGraphicFramePr>
            <a:graphicFrameLocks noGrp="1"/>
          </p:cNvGraphicFramePr>
          <p:nvPr>
            <p:ph idx="1"/>
            <p:extLst>
              <p:ext uri="{D42A27DB-BD31-4B8C-83A1-F6EECF244321}">
                <p14:modId xmlns:p14="http://schemas.microsoft.com/office/powerpoint/2010/main" val="1895658711"/>
              </p:ext>
            </p:extLst>
          </p:nvPr>
        </p:nvGraphicFramePr>
        <p:xfrm>
          <a:off x="644057" y="6254496"/>
          <a:ext cx="3031832" cy="508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7413EEC0-C35B-51AD-413F-FA2499098684}"/>
              </a:ext>
            </a:extLst>
          </p:cNvPr>
          <p:cNvSpPr txBox="1"/>
          <p:nvPr/>
        </p:nvSpPr>
        <p:spPr>
          <a:xfrm>
            <a:off x="1771650" y="2649856"/>
            <a:ext cx="5962650" cy="1631216"/>
          </a:xfrm>
          <a:prstGeom prst="rect">
            <a:avLst/>
          </a:prstGeom>
          <a:noFill/>
        </p:spPr>
        <p:txBody>
          <a:bodyPr wrap="square" rtlCol="0">
            <a:spAutoFit/>
          </a:bodyPr>
          <a:lstStyle/>
          <a:p>
            <a:r>
              <a:rPr lang="en-US" sz="2000" dirty="0">
                <a:solidFill>
                  <a:schemeClr val="accent1">
                    <a:lumMod val="50000"/>
                  </a:schemeClr>
                </a:solidFill>
              </a:rPr>
              <a:t>Total Findings: 22 (FY 24: 58)</a:t>
            </a:r>
          </a:p>
          <a:p>
            <a:br>
              <a:rPr lang="en-US" sz="2000" dirty="0">
                <a:solidFill>
                  <a:schemeClr val="accent1">
                    <a:lumMod val="50000"/>
                  </a:schemeClr>
                </a:solidFill>
              </a:rPr>
            </a:br>
            <a:r>
              <a:rPr lang="en-US" sz="2000" dirty="0">
                <a:solidFill>
                  <a:schemeClr val="accent1">
                    <a:lumMod val="50000"/>
                  </a:schemeClr>
                </a:solidFill>
              </a:rPr>
              <a:t>Significant Deficiency: 17</a:t>
            </a:r>
          </a:p>
          <a:p>
            <a:endParaRPr lang="en-US" sz="2000" dirty="0">
              <a:solidFill>
                <a:schemeClr val="accent1">
                  <a:lumMod val="50000"/>
                </a:schemeClr>
              </a:solidFill>
            </a:endParaRPr>
          </a:p>
          <a:p>
            <a:r>
              <a:rPr lang="en-US" sz="2000" dirty="0">
                <a:solidFill>
                  <a:schemeClr val="accent1">
                    <a:lumMod val="50000"/>
                  </a:schemeClr>
                </a:solidFill>
              </a:rPr>
              <a:t>Material Weakness: 5</a:t>
            </a:r>
          </a:p>
        </p:txBody>
      </p:sp>
    </p:spTree>
    <p:extLst>
      <p:ext uri="{BB962C8B-B14F-4D97-AF65-F5344CB8AC3E}">
        <p14:creationId xmlns:p14="http://schemas.microsoft.com/office/powerpoint/2010/main" val="17826583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8A688-F637-9086-035C-43E95F09A3C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0747F1-550C-AA72-9139-48E78955D20F}"/>
              </a:ext>
            </a:extLst>
          </p:cNvPr>
          <p:cNvSpPr>
            <a:spLocks noGrp="1"/>
          </p:cNvSpPr>
          <p:nvPr>
            <p:ph idx="1"/>
          </p:nvPr>
        </p:nvSpPr>
        <p:spPr>
          <a:xfrm>
            <a:off x="671052" y="862064"/>
            <a:ext cx="10515600" cy="4351338"/>
          </a:xfrm>
        </p:spPr>
        <p:txBody>
          <a:bodyPr>
            <a:normAutofit lnSpcReduction="10000"/>
          </a:bodyPr>
          <a:lstStyle/>
          <a:p>
            <a:pPr marL="0" indent="0" algn="ctr">
              <a:buNone/>
            </a:pPr>
            <a:endParaRPr lang="en-US" dirty="0"/>
          </a:p>
          <a:p>
            <a:pPr marL="0" indent="0" algn="ctr">
              <a:buNone/>
            </a:pPr>
            <a:r>
              <a:rPr lang="en-US" sz="6600" dirty="0"/>
              <a:t>SEFA CLOSING BOOK FORMS </a:t>
            </a:r>
          </a:p>
          <a:p>
            <a:pPr marL="0" indent="0" algn="ctr">
              <a:buNone/>
            </a:pPr>
            <a:endParaRPr lang="en-US" sz="6600" dirty="0"/>
          </a:p>
          <a:p>
            <a:pPr marL="0" indent="0" algn="ctr">
              <a:buNone/>
            </a:pPr>
            <a:r>
              <a:rPr lang="en-US" sz="6600" dirty="0"/>
              <a:t>FY 2026</a:t>
            </a:r>
          </a:p>
          <a:p>
            <a:pPr marL="0" indent="0" algn="ctr">
              <a:buNone/>
            </a:pPr>
            <a:endParaRPr lang="en-US" sz="6600" dirty="0"/>
          </a:p>
        </p:txBody>
      </p:sp>
    </p:spTree>
    <p:extLst>
      <p:ext uri="{BB962C8B-B14F-4D97-AF65-F5344CB8AC3E}">
        <p14:creationId xmlns:p14="http://schemas.microsoft.com/office/powerpoint/2010/main" val="42139524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F98E9-CC9F-8573-49EC-CA99FD3AB7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DB37E1-D7F7-EE4D-E30F-FC3B087C739E}"/>
              </a:ext>
            </a:extLst>
          </p:cNvPr>
          <p:cNvSpPr>
            <a:spLocks noGrp="1"/>
          </p:cNvSpPr>
          <p:nvPr>
            <p:ph type="title"/>
          </p:nvPr>
        </p:nvSpPr>
        <p:spPr>
          <a:xfrm>
            <a:off x="1255060" y="5279511"/>
            <a:ext cx="9681882" cy="739880"/>
          </a:xfrm>
        </p:spPr>
        <p:txBody>
          <a:bodyPr vert="horz" lIns="91440" tIns="45720" rIns="91440" bIns="45720" rtlCol="0" anchor="b">
            <a:normAutofit/>
          </a:bodyPr>
          <a:lstStyle/>
          <a:p>
            <a:pPr algn="ctr"/>
            <a:r>
              <a:rPr lang="en-US" sz="3600">
                <a:solidFill>
                  <a:schemeClr val="tx1">
                    <a:lumMod val="85000"/>
                    <a:lumOff val="15000"/>
                  </a:schemeClr>
                </a:solidFill>
              </a:rPr>
              <a:t>Q&amp;A </a:t>
            </a:r>
          </a:p>
        </p:txBody>
      </p:sp>
      <p:sp>
        <p:nvSpPr>
          <p:cNvPr id="4" name="TextBox 3">
            <a:extLst>
              <a:ext uri="{FF2B5EF4-FFF2-40B4-BE49-F238E27FC236}">
                <a16:creationId xmlns:a16="http://schemas.microsoft.com/office/drawing/2014/main" id="{D240E634-55AC-93E5-20DE-704805FE6C4B}"/>
              </a:ext>
            </a:extLst>
          </p:cNvPr>
          <p:cNvSpPr txBox="1"/>
          <p:nvPr/>
        </p:nvSpPr>
        <p:spPr>
          <a:xfrm>
            <a:off x="2426447" y="6019391"/>
            <a:ext cx="7315199" cy="365125"/>
          </a:xfrm>
          <a:prstGeom prst="rect">
            <a:avLst/>
          </a:prstGeom>
        </p:spPr>
        <p:txBody>
          <a:bodyPr vert="horz" lIns="91440" tIns="45720" rIns="91440" bIns="45720" rtlCol="0" anchor="t">
            <a:normAutofit/>
          </a:bodyPr>
          <a:lstStyle/>
          <a:p>
            <a:pPr algn="ctr">
              <a:lnSpc>
                <a:spcPct val="90000"/>
              </a:lnSpc>
              <a:spcBef>
                <a:spcPts val="1000"/>
              </a:spcBef>
            </a:pPr>
            <a:r>
              <a:rPr lang="en-US" sz="1600" dirty="0">
                <a:solidFill>
                  <a:schemeClr val="tx1">
                    <a:lumMod val="85000"/>
                    <a:lumOff val="15000"/>
                  </a:schemeClr>
                </a:solidFill>
              </a:rPr>
              <a:t>Contact us by email: </a:t>
            </a:r>
            <a:r>
              <a:rPr lang="en-US" sz="1600" dirty="0">
                <a:solidFill>
                  <a:schemeClr val="bg1"/>
                </a:solidFill>
                <a:hlinkClick r:id="rId2">
                  <a:extLst>
                    <a:ext uri="{A12FA001-AC4F-418D-AE19-62706E023703}">
                      <ahyp:hlinkClr xmlns:ahyp="http://schemas.microsoft.com/office/drawing/2018/hyperlinkcolor" val="tx"/>
                    </a:ext>
                  </a:extLst>
                </a:hlinkClick>
              </a:rPr>
              <a:t>FARSclosingbook@wv.gov</a:t>
            </a:r>
            <a:r>
              <a:rPr lang="en-US" sz="1600" dirty="0">
                <a:solidFill>
                  <a:schemeClr val="bg1"/>
                </a:solidFill>
              </a:rPr>
              <a:t> </a:t>
            </a:r>
            <a:r>
              <a:rPr lang="en-US" sz="1600" dirty="0">
                <a:solidFill>
                  <a:schemeClr val="tx1">
                    <a:lumMod val="85000"/>
                    <a:lumOff val="15000"/>
                  </a:schemeClr>
                </a:solidFill>
              </a:rPr>
              <a:t>or phone (304) 558-4083.</a:t>
            </a:r>
          </a:p>
        </p:txBody>
      </p:sp>
      <p:pic>
        <p:nvPicPr>
          <p:cNvPr id="6" name="Content Placeholder 5">
            <a:extLst>
              <a:ext uri="{FF2B5EF4-FFF2-40B4-BE49-F238E27FC236}">
                <a16:creationId xmlns:a16="http://schemas.microsoft.com/office/drawing/2014/main" id="{6DAE228A-5618-71BF-6EC9-39676A5B1DDA}"/>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501" b="26895"/>
          <a:stretch>
            <a:fillRect/>
          </a:stretch>
        </p:blipFill>
        <p:spPr>
          <a:xfrm>
            <a:off x="20" y="10"/>
            <a:ext cx="12191979" cy="5886523"/>
          </a:xfrm>
          <a:custGeom>
            <a:avLst/>
            <a:gdLst/>
            <a:ahLst/>
            <a:cxnLst/>
            <a:rect l="l" t="t" r="r" b="b"/>
            <a:pathLst>
              <a:path w="12191999" h="5886533">
                <a:moveTo>
                  <a:pt x="4721173" y="4907914"/>
                </a:moveTo>
                <a:lnTo>
                  <a:pt x="4722109" y="4908125"/>
                </a:lnTo>
                <a:cubicBezTo>
                  <a:pt x="4721143" y="4908767"/>
                  <a:pt x="4718263" y="4909373"/>
                  <a:pt x="4717199" y="4909396"/>
                </a:cubicBezTo>
                <a:close/>
                <a:moveTo>
                  <a:pt x="0" y="0"/>
                </a:moveTo>
                <a:lnTo>
                  <a:pt x="12191999" y="0"/>
                </a:lnTo>
                <a:lnTo>
                  <a:pt x="12191999" y="5751311"/>
                </a:lnTo>
                <a:lnTo>
                  <a:pt x="12140860" y="5770509"/>
                </a:lnTo>
                <a:cubicBezTo>
                  <a:pt x="12126656" y="5772723"/>
                  <a:pt x="12093589" y="5827925"/>
                  <a:pt x="12080161" y="5826358"/>
                </a:cubicBezTo>
                <a:cubicBezTo>
                  <a:pt x="11978188" y="5850511"/>
                  <a:pt x="11967361" y="5873564"/>
                  <a:pt x="11917885" y="5861578"/>
                </a:cubicBezTo>
                <a:cubicBezTo>
                  <a:pt x="11872779" y="5859863"/>
                  <a:pt x="11928861" y="5896778"/>
                  <a:pt x="11894610" y="5883738"/>
                </a:cubicBezTo>
                <a:cubicBezTo>
                  <a:pt x="11860359" y="5870698"/>
                  <a:pt x="11736091" y="5807232"/>
                  <a:pt x="11712379" y="5783337"/>
                </a:cubicBezTo>
                <a:cubicBezTo>
                  <a:pt x="11688667" y="5759442"/>
                  <a:pt x="11627912" y="5782933"/>
                  <a:pt x="11585366" y="5740371"/>
                </a:cubicBezTo>
                <a:lnTo>
                  <a:pt x="11516470" y="5663679"/>
                </a:lnTo>
                <a:cubicBezTo>
                  <a:pt x="11468274" y="5661847"/>
                  <a:pt x="11507335" y="5626593"/>
                  <a:pt x="11462692" y="5610127"/>
                </a:cubicBezTo>
                <a:cubicBezTo>
                  <a:pt x="11417567" y="5608500"/>
                  <a:pt x="11408021" y="5556613"/>
                  <a:pt x="11369712" y="5548654"/>
                </a:cubicBezTo>
                <a:cubicBezTo>
                  <a:pt x="11354317" y="5554704"/>
                  <a:pt x="11288328" y="5499810"/>
                  <a:pt x="11273969" y="5488986"/>
                </a:cubicBezTo>
                <a:cubicBezTo>
                  <a:pt x="11231913" y="5490378"/>
                  <a:pt x="11221973" y="5480544"/>
                  <a:pt x="11195084" y="5467967"/>
                </a:cubicBezTo>
                <a:cubicBezTo>
                  <a:pt x="11164086" y="5497749"/>
                  <a:pt x="11171649" y="5471790"/>
                  <a:pt x="11143408" y="5468614"/>
                </a:cubicBezTo>
                <a:cubicBezTo>
                  <a:pt x="11125906" y="5464975"/>
                  <a:pt x="11102603" y="5460835"/>
                  <a:pt x="11085935" y="5459365"/>
                </a:cubicBezTo>
                <a:cubicBezTo>
                  <a:pt x="11057493" y="5459661"/>
                  <a:pt x="11029906" y="5441496"/>
                  <a:pt x="11030953" y="5456484"/>
                </a:cubicBezTo>
                <a:cubicBezTo>
                  <a:pt x="11007784" y="5459001"/>
                  <a:pt x="10982005" y="5463178"/>
                  <a:pt x="10951060" y="5461240"/>
                </a:cubicBezTo>
                <a:cubicBezTo>
                  <a:pt x="10885365" y="5424406"/>
                  <a:pt x="10915288" y="5460968"/>
                  <a:pt x="10857721" y="5448157"/>
                </a:cubicBezTo>
                <a:cubicBezTo>
                  <a:pt x="10806646" y="5435790"/>
                  <a:pt x="10707075" y="5402712"/>
                  <a:pt x="10644616" y="5387039"/>
                </a:cubicBezTo>
                <a:cubicBezTo>
                  <a:pt x="10616446" y="5382224"/>
                  <a:pt x="10558603" y="5371613"/>
                  <a:pt x="10519277" y="5366793"/>
                </a:cubicBezTo>
                <a:cubicBezTo>
                  <a:pt x="10495461" y="5368312"/>
                  <a:pt x="10473830" y="5354868"/>
                  <a:pt x="10445981" y="5364735"/>
                </a:cubicBezTo>
                <a:cubicBezTo>
                  <a:pt x="10436536" y="5368773"/>
                  <a:pt x="10409281" y="5367966"/>
                  <a:pt x="10383865" y="5360888"/>
                </a:cubicBezTo>
                <a:cubicBezTo>
                  <a:pt x="10374827" y="5369095"/>
                  <a:pt x="10347864" y="5360432"/>
                  <a:pt x="10336852" y="5360277"/>
                </a:cubicBezTo>
                <a:cubicBezTo>
                  <a:pt x="10323586" y="5366987"/>
                  <a:pt x="10274741" y="5357921"/>
                  <a:pt x="10261098" y="5350526"/>
                </a:cubicBezTo>
                <a:lnTo>
                  <a:pt x="10126497" y="5339011"/>
                </a:lnTo>
                <a:lnTo>
                  <a:pt x="10082166" y="5336916"/>
                </a:lnTo>
                <a:cubicBezTo>
                  <a:pt x="10074567" y="5338985"/>
                  <a:pt x="10046860" y="5337657"/>
                  <a:pt x="10039237" y="5338580"/>
                </a:cubicBezTo>
                <a:cubicBezTo>
                  <a:pt x="9998458" y="5328479"/>
                  <a:pt x="9984394" y="5327989"/>
                  <a:pt x="9960016" y="5323065"/>
                </a:cubicBezTo>
                <a:cubicBezTo>
                  <a:pt x="9918980" y="5322923"/>
                  <a:pt x="9888741" y="5326122"/>
                  <a:pt x="9847789" y="5316297"/>
                </a:cubicBezTo>
                <a:lnTo>
                  <a:pt x="9728306" y="5296090"/>
                </a:lnTo>
                <a:cubicBezTo>
                  <a:pt x="9675056" y="5305676"/>
                  <a:pt x="9602035" y="5297282"/>
                  <a:pt x="9584504" y="5284670"/>
                </a:cubicBezTo>
                <a:cubicBezTo>
                  <a:pt x="9518952" y="5270394"/>
                  <a:pt x="9415429" y="5244268"/>
                  <a:pt x="9343049" y="5238968"/>
                </a:cubicBezTo>
                <a:lnTo>
                  <a:pt x="9231367" y="5187063"/>
                </a:lnTo>
                <a:lnTo>
                  <a:pt x="9194807" y="5176984"/>
                </a:lnTo>
                <a:lnTo>
                  <a:pt x="9189243" y="5167745"/>
                </a:lnTo>
                <a:lnTo>
                  <a:pt x="9151229" y="5156543"/>
                </a:lnTo>
                <a:lnTo>
                  <a:pt x="9150207" y="5157608"/>
                </a:lnTo>
                <a:cubicBezTo>
                  <a:pt x="9147045" y="5159739"/>
                  <a:pt x="9143081" y="5160831"/>
                  <a:pt x="9137315" y="5159777"/>
                </a:cubicBezTo>
                <a:cubicBezTo>
                  <a:pt x="9138862" y="5179261"/>
                  <a:pt x="9130952" y="5165972"/>
                  <a:pt x="9113809" y="5161143"/>
                </a:cubicBezTo>
                <a:cubicBezTo>
                  <a:pt x="9112388" y="5190326"/>
                  <a:pt x="9068114" y="5155892"/>
                  <a:pt x="9053450" y="5169457"/>
                </a:cubicBezTo>
                <a:lnTo>
                  <a:pt x="9005483" y="5166172"/>
                </a:lnTo>
                <a:lnTo>
                  <a:pt x="9005198" y="5166412"/>
                </a:lnTo>
                <a:cubicBezTo>
                  <a:pt x="9003143" y="5166632"/>
                  <a:pt x="9000324" y="5166304"/>
                  <a:pt x="8996229" y="5165201"/>
                </a:cubicBezTo>
                <a:lnTo>
                  <a:pt x="8990391" y="5163140"/>
                </a:lnTo>
                <a:lnTo>
                  <a:pt x="8974334" y="5159914"/>
                </a:lnTo>
                <a:lnTo>
                  <a:pt x="8968008" y="5160614"/>
                </a:lnTo>
                <a:lnTo>
                  <a:pt x="8963045" y="5162839"/>
                </a:lnTo>
                <a:cubicBezTo>
                  <a:pt x="8954690" y="5154888"/>
                  <a:pt x="8955517" y="5145940"/>
                  <a:pt x="8928985" y="5166027"/>
                </a:cubicBezTo>
                <a:cubicBezTo>
                  <a:pt x="8898031" y="5165007"/>
                  <a:pt x="8789300" y="5150352"/>
                  <a:pt x="8752441" y="5146795"/>
                </a:cubicBezTo>
                <a:cubicBezTo>
                  <a:pt x="8719819" y="5136075"/>
                  <a:pt x="8748194" y="5149736"/>
                  <a:pt x="8707844" y="5144694"/>
                </a:cubicBezTo>
                <a:cubicBezTo>
                  <a:pt x="8671606" y="5125159"/>
                  <a:pt x="8639142" y="5141599"/>
                  <a:pt x="8596068" y="5136122"/>
                </a:cubicBezTo>
                <a:lnTo>
                  <a:pt x="8525227" y="5150964"/>
                </a:lnTo>
                <a:lnTo>
                  <a:pt x="8510980" y="5145049"/>
                </a:lnTo>
                <a:lnTo>
                  <a:pt x="8506164" y="5142048"/>
                </a:lnTo>
                <a:cubicBezTo>
                  <a:pt x="8502646" y="5140271"/>
                  <a:pt x="8500045" y="5139460"/>
                  <a:pt x="8497965" y="5139310"/>
                </a:cubicBezTo>
                <a:lnTo>
                  <a:pt x="8497591" y="5139489"/>
                </a:lnTo>
                <a:lnTo>
                  <a:pt x="8490246" y="5136439"/>
                </a:lnTo>
                <a:lnTo>
                  <a:pt x="8367179" y="5122397"/>
                </a:lnTo>
                <a:cubicBezTo>
                  <a:pt x="8362021" y="5120372"/>
                  <a:pt x="8357730" y="5120720"/>
                  <a:pt x="8353796" y="5122203"/>
                </a:cubicBezTo>
                <a:lnTo>
                  <a:pt x="8352369" y="5123043"/>
                </a:lnTo>
                <a:lnTo>
                  <a:pt x="8320101" y="5105625"/>
                </a:lnTo>
                <a:lnTo>
                  <a:pt x="8314429" y="5105299"/>
                </a:lnTo>
                <a:lnTo>
                  <a:pt x="8295170" y="5091404"/>
                </a:lnTo>
                <a:lnTo>
                  <a:pt x="8284273" y="5085581"/>
                </a:lnTo>
                <a:lnTo>
                  <a:pt x="8283146" y="5081138"/>
                </a:lnTo>
                <a:cubicBezTo>
                  <a:pt x="8280842" y="5077893"/>
                  <a:pt x="8276148" y="5075245"/>
                  <a:pt x="8266072" y="5073963"/>
                </a:cubicBezTo>
                <a:lnTo>
                  <a:pt x="8263373" y="5074193"/>
                </a:lnTo>
                <a:lnTo>
                  <a:pt x="8252030" y="5064350"/>
                </a:lnTo>
                <a:cubicBezTo>
                  <a:pt x="8248856" y="5060500"/>
                  <a:pt x="8246644" y="5056218"/>
                  <a:pt x="8245831" y="5051358"/>
                </a:cubicBezTo>
                <a:cubicBezTo>
                  <a:pt x="8181824" y="5054265"/>
                  <a:pt x="8147127" y="5020143"/>
                  <a:pt x="8090268" y="5005197"/>
                </a:cubicBezTo>
                <a:cubicBezTo>
                  <a:pt x="8025464" y="4982055"/>
                  <a:pt x="7967067" y="4960819"/>
                  <a:pt x="7905404" y="4963224"/>
                </a:cubicBezTo>
                <a:cubicBezTo>
                  <a:pt x="7835116" y="4948312"/>
                  <a:pt x="7780962" y="4946081"/>
                  <a:pt x="7718741" y="4937509"/>
                </a:cubicBezTo>
                <a:lnTo>
                  <a:pt x="7614343" y="4940980"/>
                </a:lnTo>
                <a:lnTo>
                  <a:pt x="7527539" y="4935152"/>
                </a:lnTo>
                <a:lnTo>
                  <a:pt x="7519567" y="4932599"/>
                </a:lnTo>
                <a:cubicBezTo>
                  <a:pt x="7513989" y="4931260"/>
                  <a:pt x="7510169" y="4930910"/>
                  <a:pt x="7507408" y="4931264"/>
                </a:cubicBezTo>
                <a:lnTo>
                  <a:pt x="7507036" y="4931591"/>
                </a:lnTo>
                <a:lnTo>
                  <a:pt x="7495791" y="4929639"/>
                </a:lnTo>
                <a:cubicBezTo>
                  <a:pt x="7476982" y="4925521"/>
                  <a:pt x="7422524" y="4942937"/>
                  <a:pt x="7405387" y="4937744"/>
                </a:cubicBezTo>
                <a:cubicBezTo>
                  <a:pt x="7374785" y="4940694"/>
                  <a:pt x="7333986" y="4941799"/>
                  <a:pt x="7312176" y="4947339"/>
                </a:cubicBezTo>
                <a:lnTo>
                  <a:pt x="7310849" y="4948781"/>
                </a:lnTo>
                <a:lnTo>
                  <a:pt x="7218556" y="4923532"/>
                </a:lnTo>
                <a:lnTo>
                  <a:pt x="7201098" y="4918982"/>
                </a:lnTo>
                <a:lnTo>
                  <a:pt x="7197000" y="4913624"/>
                </a:lnTo>
                <a:cubicBezTo>
                  <a:pt x="7192108" y="4910101"/>
                  <a:pt x="7184502" y="4907962"/>
                  <a:pt x="7170804" y="4908976"/>
                </a:cubicBezTo>
                <a:lnTo>
                  <a:pt x="7096984" y="4896748"/>
                </a:lnTo>
                <a:cubicBezTo>
                  <a:pt x="7061144" y="4895770"/>
                  <a:pt x="7050185" y="4894793"/>
                  <a:pt x="7018492" y="4897122"/>
                </a:cubicBezTo>
                <a:cubicBezTo>
                  <a:pt x="6937524" y="4886184"/>
                  <a:pt x="6943641" y="4862018"/>
                  <a:pt x="6904142" y="4867616"/>
                </a:cubicBezTo>
                <a:cubicBezTo>
                  <a:pt x="6871918" y="4872824"/>
                  <a:pt x="6787985" y="4853750"/>
                  <a:pt x="6708218" y="4839661"/>
                </a:cubicBezTo>
                <a:cubicBezTo>
                  <a:pt x="6649102" y="4830206"/>
                  <a:pt x="6628102" y="4816105"/>
                  <a:pt x="6549451" y="4810885"/>
                </a:cubicBezTo>
                <a:cubicBezTo>
                  <a:pt x="6472150" y="4766795"/>
                  <a:pt x="6409692" y="4790518"/>
                  <a:pt x="6317556" y="4764085"/>
                </a:cubicBezTo>
                <a:cubicBezTo>
                  <a:pt x="6297547" y="4748563"/>
                  <a:pt x="6209288" y="4765756"/>
                  <a:pt x="6168670" y="4761998"/>
                </a:cubicBezTo>
                <a:cubicBezTo>
                  <a:pt x="6128052" y="4758240"/>
                  <a:pt x="6090536" y="4744692"/>
                  <a:pt x="6073844" y="4741536"/>
                </a:cubicBezTo>
                <a:lnTo>
                  <a:pt x="6068526" y="4743073"/>
                </a:lnTo>
                <a:lnTo>
                  <a:pt x="6048634" y="4742390"/>
                </a:lnTo>
                <a:lnTo>
                  <a:pt x="6041279" y="4750739"/>
                </a:lnTo>
                <a:lnTo>
                  <a:pt x="6010088" y="4755832"/>
                </a:lnTo>
                <a:cubicBezTo>
                  <a:pt x="5998677" y="4756419"/>
                  <a:pt x="5970124" y="4755506"/>
                  <a:pt x="5957373" y="4752188"/>
                </a:cubicBezTo>
                <a:lnTo>
                  <a:pt x="5758915" y="4736496"/>
                </a:lnTo>
                <a:lnTo>
                  <a:pt x="5626957" y="4735473"/>
                </a:lnTo>
                <a:lnTo>
                  <a:pt x="5470902" y="4749493"/>
                </a:lnTo>
                <a:cubicBezTo>
                  <a:pt x="5478131" y="4762521"/>
                  <a:pt x="5439006" y="4748455"/>
                  <a:pt x="5432757" y="4760746"/>
                </a:cubicBezTo>
                <a:cubicBezTo>
                  <a:pt x="5429365" y="4770778"/>
                  <a:pt x="5391824" y="4775462"/>
                  <a:pt x="5381664" y="4778448"/>
                </a:cubicBezTo>
                <a:lnTo>
                  <a:pt x="5261760" y="4798865"/>
                </a:lnTo>
                <a:cubicBezTo>
                  <a:pt x="5251595" y="4799049"/>
                  <a:pt x="5230547" y="4807359"/>
                  <a:pt x="5222959" y="4809989"/>
                </a:cubicBezTo>
                <a:lnTo>
                  <a:pt x="5174657" y="4812979"/>
                </a:lnTo>
                <a:lnTo>
                  <a:pt x="5156551" y="4820202"/>
                </a:lnTo>
                <a:lnTo>
                  <a:pt x="5142595" y="4823602"/>
                </a:lnTo>
                <a:lnTo>
                  <a:pt x="5139593" y="4825703"/>
                </a:lnTo>
                <a:cubicBezTo>
                  <a:pt x="5133873" y="4829743"/>
                  <a:pt x="5128076" y="4833554"/>
                  <a:pt x="5121656" y="4836556"/>
                </a:cubicBezTo>
                <a:cubicBezTo>
                  <a:pt x="5108317" y="4807937"/>
                  <a:pt x="5064853" y="4857373"/>
                  <a:pt x="5065787" y="4829985"/>
                </a:cubicBezTo>
                <a:cubicBezTo>
                  <a:pt x="5028193" y="4841501"/>
                  <a:pt x="5038944" y="4812412"/>
                  <a:pt x="5011510" y="4846366"/>
                </a:cubicBezTo>
                <a:cubicBezTo>
                  <a:pt x="4937023" y="4845983"/>
                  <a:pt x="4916353" y="4832976"/>
                  <a:pt x="4840437" y="4870383"/>
                </a:cubicBezTo>
                <a:cubicBezTo>
                  <a:pt x="4806739" y="4887025"/>
                  <a:pt x="4784106" y="4898171"/>
                  <a:pt x="4762444" y="4898151"/>
                </a:cubicBezTo>
                <a:cubicBezTo>
                  <a:pt x="4741323" y="4902652"/>
                  <a:pt x="4729481" y="4905474"/>
                  <a:pt x="4723182" y="4907166"/>
                </a:cubicBezTo>
                <a:lnTo>
                  <a:pt x="4721173" y="4907914"/>
                </a:lnTo>
                <a:lnTo>
                  <a:pt x="4715524" y="4906639"/>
                </a:lnTo>
                <a:cubicBezTo>
                  <a:pt x="4680148" y="4913595"/>
                  <a:pt x="4524744" y="4914403"/>
                  <a:pt x="4515810" y="4916541"/>
                </a:cubicBezTo>
                <a:cubicBezTo>
                  <a:pt x="4457819" y="4929653"/>
                  <a:pt x="4462659" y="4930394"/>
                  <a:pt x="4428539" y="4927192"/>
                </a:cubicBezTo>
                <a:cubicBezTo>
                  <a:pt x="4423303" y="4923821"/>
                  <a:pt x="4368974" y="4930115"/>
                  <a:pt x="4362872" y="4928538"/>
                </a:cubicBezTo>
                <a:lnTo>
                  <a:pt x="4316962" y="4921923"/>
                </a:lnTo>
                <a:lnTo>
                  <a:pt x="4315106" y="4923264"/>
                </a:lnTo>
                <a:cubicBezTo>
                  <a:pt x="4306123" y="4926635"/>
                  <a:pt x="4299993" y="4926634"/>
                  <a:pt x="4295140" y="4925143"/>
                </a:cubicBezTo>
                <a:lnTo>
                  <a:pt x="4290059" y="4922226"/>
                </a:lnTo>
                <a:lnTo>
                  <a:pt x="4276138" y="4922472"/>
                </a:lnTo>
                <a:lnTo>
                  <a:pt x="4248113" y="4920148"/>
                </a:lnTo>
                <a:lnTo>
                  <a:pt x="4202046" y="4922943"/>
                </a:lnTo>
                <a:cubicBezTo>
                  <a:pt x="4201945" y="4923363"/>
                  <a:pt x="4201842" y="4923782"/>
                  <a:pt x="4201741" y="4924202"/>
                </a:cubicBezTo>
                <a:cubicBezTo>
                  <a:pt x="4200116" y="4927039"/>
                  <a:pt x="4197140" y="4929158"/>
                  <a:pt x="4191245" y="4929836"/>
                </a:cubicBezTo>
                <a:cubicBezTo>
                  <a:pt x="4204212" y="4947125"/>
                  <a:pt x="4161274" y="4945230"/>
                  <a:pt x="4142742" y="4945701"/>
                </a:cubicBezTo>
                <a:cubicBezTo>
                  <a:pt x="4124717" y="4952767"/>
                  <a:pt x="4099099" y="4966347"/>
                  <a:pt x="4083094" y="4972234"/>
                </a:cubicBezTo>
                <a:lnTo>
                  <a:pt x="4074543" y="4973069"/>
                </a:lnTo>
                <a:cubicBezTo>
                  <a:pt x="4074504" y="4973170"/>
                  <a:pt x="4074463" y="4973269"/>
                  <a:pt x="4074424" y="4973368"/>
                </a:cubicBezTo>
                <a:cubicBezTo>
                  <a:pt x="4072678" y="4974152"/>
                  <a:pt x="4069906" y="4974653"/>
                  <a:pt x="4065507" y="4974812"/>
                </a:cubicBezTo>
                <a:lnTo>
                  <a:pt x="4058951" y="4974594"/>
                </a:lnTo>
                <a:lnTo>
                  <a:pt x="4042361" y="4976215"/>
                </a:lnTo>
                <a:lnTo>
                  <a:pt x="4036993" y="4978649"/>
                </a:lnTo>
                <a:lnTo>
                  <a:pt x="4035360" y="4982316"/>
                </a:lnTo>
                <a:lnTo>
                  <a:pt x="4033775" y="4982081"/>
                </a:lnTo>
                <a:cubicBezTo>
                  <a:pt x="4021424" y="4977217"/>
                  <a:pt x="4016874" y="4968841"/>
                  <a:pt x="4004535" y="4994649"/>
                </a:cubicBezTo>
                <a:cubicBezTo>
                  <a:pt x="3976667" y="4987584"/>
                  <a:pt x="3972977" y="5002913"/>
                  <a:pt x="3936843" y="5012106"/>
                </a:cubicBezTo>
                <a:cubicBezTo>
                  <a:pt x="3920506" y="5004382"/>
                  <a:pt x="3908535" y="5009071"/>
                  <a:pt x="3897272" y="5017761"/>
                </a:cubicBezTo>
                <a:cubicBezTo>
                  <a:pt x="3861092" y="5017265"/>
                  <a:pt x="3829628" y="5031135"/>
                  <a:pt x="3789757" y="5037999"/>
                </a:cubicBezTo>
                <a:cubicBezTo>
                  <a:pt x="3741007" y="5052705"/>
                  <a:pt x="3725129" y="5054682"/>
                  <a:pt x="3682510" y="5061922"/>
                </a:cubicBezTo>
                <a:lnTo>
                  <a:pt x="3610032" y="5094193"/>
                </a:lnTo>
                <a:lnTo>
                  <a:pt x="3603852" y="5092831"/>
                </a:lnTo>
                <a:cubicBezTo>
                  <a:pt x="3599580" y="5092212"/>
                  <a:pt x="3596726" y="5092212"/>
                  <a:pt x="3594733" y="5092667"/>
                </a:cubicBezTo>
                <a:lnTo>
                  <a:pt x="3594498" y="5092936"/>
                </a:lnTo>
                <a:lnTo>
                  <a:pt x="3585975" y="5092246"/>
                </a:lnTo>
                <a:cubicBezTo>
                  <a:pt x="3571623" y="5090455"/>
                  <a:pt x="3549389" y="5104654"/>
                  <a:pt x="3536132" y="5101945"/>
                </a:cubicBezTo>
                <a:cubicBezTo>
                  <a:pt x="3513940" y="5106241"/>
                  <a:pt x="3488622" y="5099976"/>
                  <a:pt x="3473220" y="5105606"/>
                </a:cubicBezTo>
                <a:lnTo>
                  <a:pt x="3400725" y="5117654"/>
                </a:lnTo>
                <a:lnTo>
                  <a:pt x="3375935" y="5106247"/>
                </a:lnTo>
                <a:lnTo>
                  <a:pt x="3348219" y="5109860"/>
                </a:lnTo>
                <a:cubicBezTo>
                  <a:pt x="3337206" y="5110533"/>
                  <a:pt x="3327054" y="5111295"/>
                  <a:pt x="3319639" y="5114795"/>
                </a:cubicBezTo>
                <a:lnTo>
                  <a:pt x="3248529" y="5133347"/>
                </a:lnTo>
                <a:lnTo>
                  <a:pt x="3210308" y="5119794"/>
                </a:lnTo>
                <a:cubicBezTo>
                  <a:pt x="3206088" y="5117870"/>
                  <a:pt x="3200152" y="5117326"/>
                  <a:pt x="3190375" y="5119915"/>
                </a:cubicBezTo>
                <a:lnTo>
                  <a:pt x="3188145" y="5121096"/>
                </a:lnTo>
                <a:cubicBezTo>
                  <a:pt x="3182625" y="5119116"/>
                  <a:pt x="3141856" y="5121682"/>
                  <a:pt x="3108596" y="5122416"/>
                </a:cubicBezTo>
                <a:cubicBezTo>
                  <a:pt x="3055968" y="5124842"/>
                  <a:pt x="3048940" y="5117475"/>
                  <a:pt x="2988584" y="5125502"/>
                </a:cubicBezTo>
                <a:cubicBezTo>
                  <a:pt x="2928853" y="5129690"/>
                  <a:pt x="2917951" y="5124649"/>
                  <a:pt x="2876540" y="5133019"/>
                </a:cubicBezTo>
                <a:lnTo>
                  <a:pt x="2626864" y="5133771"/>
                </a:lnTo>
                <a:cubicBezTo>
                  <a:pt x="2562348" y="5111858"/>
                  <a:pt x="2563422" y="5142456"/>
                  <a:pt x="2491422" y="5135486"/>
                </a:cubicBezTo>
                <a:cubicBezTo>
                  <a:pt x="2433091" y="5200962"/>
                  <a:pt x="2455709" y="5160483"/>
                  <a:pt x="2415617" y="5168715"/>
                </a:cubicBezTo>
                <a:lnTo>
                  <a:pt x="2290098" y="5166151"/>
                </a:lnTo>
                <a:cubicBezTo>
                  <a:pt x="2257057" y="5152522"/>
                  <a:pt x="2202458" y="5187690"/>
                  <a:pt x="2161714" y="5169302"/>
                </a:cubicBezTo>
                <a:cubicBezTo>
                  <a:pt x="2122714" y="5172302"/>
                  <a:pt x="2080450" y="5180350"/>
                  <a:pt x="2056089" y="5184144"/>
                </a:cubicBezTo>
                <a:cubicBezTo>
                  <a:pt x="2019828" y="5191108"/>
                  <a:pt x="1978839" y="5203797"/>
                  <a:pt x="1944153" y="5211084"/>
                </a:cubicBezTo>
                <a:cubicBezTo>
                  <a:pt x="1925867" y="5199079"/>
                  <a:pt x="1896027" y="5224183"/>
                  <a:pt x="1847968" y="5227868"/>
                </a:cubicBezTo>
                <a:cubicBezTo>
                  <a:pt x="1827977" y="5213971"/>
                  <a:pt x="1815570" y="5230544"/>
                  <a:pt x="1777083" y="5212267"/>
                </a:cubicBezTo>
                <a:cubicBezTo>
                  <a:pt x="1775439" y="5214216"/>
                  <a:pt x="1773397" y="5216035"/>
                  <a:pt x="1771025" y="5217668"/>
                </a:cubicBezTo>
                <a:cubicBezTo>
                  <a:pt x="1757251" y="5227146"/>
                  <a:pt x="1735528" y="5228402"/>
                  <a:pt x="1722509" y="5220470"/>
                </a:cubicBezTo>
                <a:cubicBezTo>
                  <a:pt x="1691779" y="5208440"/>
                  <a:pt x="1662321" y="5203305"/>
                  <a:pt x="1633941" y="5200774"/>
                </a:cubicBezTo>
                <a:lnTo>
                  <a:pt x="1586145" y="5210184"/>
                </a:lnTo>
                <a:cubicBezTo>
                  <a:pt x="1567948" y="5215416"/>
                  <a:pt x="1545900" y="5226363"/>
                  <a:pt x="1524748" y="5232173"/>
                </a:cubicBezTo>
                <a:cubicBezTo>
                  <a:pt x="1502586" y="5235395"/>
                  <a:pt x="1478013" y="5230993"/>
                  <a:pt x="1459242" y="5245044"/>
                </a:cubicBezTo>
                <a:cubicBezTo>
                  <a:pt x="1421474" y="5260197"/>
                  <a:pt x="1374524" y="5244220"/>
                  <a:pt x="1349457" y="5280705"/>
                </a:cubicBezTo>
                <a:cubicBezTo>
                  <a:pt x="1273276" y="5302389"/>
                  <a:pt x="1121512" y="5336260"/>
                  <a:pt x="1009212" y="5361227"/>
                </a:cubicBezTo>
                <a:cubicBezTo>
                  <a:pt x="939016" y="5373529"/>
                  <a:pt x="866895" y="5370149"/>
                  <a:pt x="808572" y="5377024"/>
                </a:cubicBezTo>
                <a:cubicBezTo>
                  <a:pt x="802823" y="5374184"/>
                  <a:pt x="726016" y="5397963"/>
                  <a:pt x="719549" y="5396991"/>
                </a:cubicBezTo>
                <a:lnTo>
                  <a:pt x="698795" y="5397657"/>
                </a:lnTo>
                <a:cubicBezTo>
                  <a:pt x="689833" y="5401894"/>
                  <a:pt x="683492" y="5402495"/>
                  <a:pt x="678327" y="5401487"/>
                </a:cubicBezTo>
                <a:lnTo>
                  <a:pt x="672784" y="5399085"/>
                </a:lnTo>
                <a:lnTo>
                  <a:pt x="658406" y="5400696"/>
                </a:lnTo>
                <a:lnTo>
                  <a:pt x="629185" y="5401132"/>
                </a:lnTo>
                <a:lnTo>
                  <a:pt x="624558" y="5403782"/>
                </a:lnTo>
                <a:lnTo>
                  <a:pt x="581798" y="5408438"/>
                </a:lnTo>
                <a:cubicBezTo>
                  <a:pt x="581736" y="5408865"/>
                  <a:pt x="581671" y="5409294"/>
                  <a:pt x="581608" y="5409722"/>
                </a:cubicBezTo>
                <a:cubicBezTo>
                  <a:pt x="580204" y="5412704"/>
                  <a:pt x="577331" y="5415106"/>
                  <a:pt x="571299" y="5416358"/>
                </a:cubicBezTo>
                <a:cubicBezTo>
                  <a:pt x="551623" y="5426267"/>
                  <a:pt x="484499" y="5459654"/>
                  <a:pt x="463549" y="5469173"/>
                </a:cubicBezTo>
                <a:cubicBezTo>
                  <a:pt x="453136" y="5470720"/>
                  <a:pt x="449731" y="5472678"/>
                  <a:pt x="445606" y="5473465"/>
                </a:cubicBezTo>
                <a:lnTo>
                  <a:pt x="438799" y="5473893"/>
                </a:lnTo>
                <a:cubicBezTo>
                  <a:pt x="417222" y="5482183"/>
                  <a:pt x="343312" y="5513407"/>
                  <a:pt x="316138" y="5523213"/>
                </a:cubicBezTo>
                <a:cubicBezTo>
                  <a:pt x="298481" y="5517132"/>
                  <a:pt x="286556" y="5522972"/>
                  <a:pt x="275748" y="5532726"/>
                </a:cubicBezTo>
                <a:cubicBezTo>
                  <a:pt x="238274" y="5535784"/>
                  <a:pt x="207076" y="5552679"/>
                  <a:pt x="166496" y="5563424"/>
                </a:cubicBezTo>
                <a:lnTo>
                  <a:pt x="0" y="5629888"/>
                </a:lnTo>
                <a:close/>
              </a:path>
            </a:pathLst>
          </a:custGeom>
        </p:spPr>
      </p:pic>
    </p:spTree>
    <p:extLst>
      <p:ext uri="{BB962C8B-B14F-4D97-AF65-F5344CB8AC3E}">
        <p14:creationId xmlns:p14="http://schemas.microsoft.com/office/powerpoint/2010/main" val="24749990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C30C2-549E-288A-28D9-428A15EEC7C2}"/>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0923418-6F03-84AE-B5B9-1A83053691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CB1D04A-94ED-6DBF-F993-1094DBCDC7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2302150-187A-991E-3DA8-1FEA33815A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2985122-35A3-8A69-B4C5-8203DFE3B4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7C844A6-148F-6663-ED2E-1E898CFD9B58}"/>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What is a Single Audit? </a:t>
            </a:r>
          </a:p>
        </p:txBody>
      </p:sp>
      <p:graphicFrame>
        <p:nvGraphicFramePr>
          <p:cNvPr id="5" name="Content Placeholder 2">
            <a:extLst>
              <a:ext uri="{FF2B5EF4-FFF2-40B4-BE49-F238E27FC236}">
                <a16:creationId xmlns:a16="http://schemas.microsoft.com/office/drawing/2014/main" id="{0BD931B1-FBD8-EE4C-AF71-E1829B64E994}"/>
              </a:ext>
            </a:extLst>
          </p:cNvPr>
          <p:cNvGraphicFramePr>
            <a:graphicFrameLocks noGrp="1"/>
          </p:cNvGraphicFramePr>
          <p:nvPr>
            <p:ph idx="1"/>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2229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362ED-BE9D-C428-9B23-15DF71CF0F3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9DCEAFB-4EE8-4973-80B4-FE8BC7E8A5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7C493B89-DAF5-587A-5F28-E0B549E548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A68D558C-6859-62A2-A9E4-B910C2EF2B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28C477B-7EFB-D769-8E0A-2A47DA3ED6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8DDED81-DAF5-BC63-193D-F06F80797A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2E74790D-FC60-2E91-CB4B-5EC3C4CE1F7E}"/>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Code #4	</a:t>
            </a:r>
          </a:p>
        </p:txBody>
      </p:sp>
      <p:sp>
        <p:nvSpPr>
          <p:cNvPr id="3" name="Content Placeholder 2">
            <a:extLst>
              <a:ext uri="{FF2B5EF4-FFF2-40B4-BE49-F238E27FC236}">
                <a16:creationId xmlns:a16="http://schemas.microsoft.com/office/drawing/2014/main" id="{0EA2FBD6-6BC0-4D8F-91CD-E846A7102028}"/>
              </a:ext>
            </a:extLst>
          </p:cNvPr>
          <p:cNvSpPr>
            <a:spLocks noGrp="1"/>
          </p:cNvSpPr>
          <p:nvPr>
            <p:ph idx="1"/>
          </p:nvPr>
        </p:nvSpPr>
        <p:spPr>
          <a:xfrm>
            <a:off x="1371599" y="2318197"/>
            <a:ext cx="9724031" cy="3683358"/>
          </a:xfrm>
        </p:spPr>
        <p:txBody>
          <a:bodyPr anchor="ctr">
            <a:normAutofit/>
          </a:bodyPr>
          <a:lstStyle/>
          <a:p>
            <a:pPr marL="0" indent="0" algn="ctr">
              <a:buNone/>
            </a:pPr>
            <a:r>
              <a:rPr lang="en-US" sz="13800" b="1" dirty="0"/>
              <a:t>H693</a:t>
            </a:r>
            <a:endParaRPr lang="en-US" sz="13800" dirty="0"/>
          </a:p>
        </p:txBody>
      </p:sp>
    </p:spTree>
    <p:extLst>
      <p:ext uri="{BB962C8B-B14F-4D97-AF65-F5344CB8AC3E}">
        <p14:creationId xmlns:p14="http://schemas.microsoft.com/office/powerpoint/2010/main" val="1030526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A361E92-0785-126D-42C8-B088A8D2154A}"/>
              </a:ext>
            </a:extLst>
          </p:cNvPr>
          <p:cNvSpPr>
            <a:spLocks noGrp="1"/>
          </p:cNvSpPr>
          <p:nvPr>
            <p:ph type="title"/>
          </p:nvPr>
        </p:nvSpPr>
        <p:spPr>
          <a:xfrm>
            <a:off x="1371597" y="348865"/>
            <a:ext cx="10044023" cy="877729"/>
          </a:xfrm>
        </p:spPr>
        <p:txBody>
          <a:bodyPr anchor="ctr">
            <a:normAutofit/>
          </a:bodyPr>
          <a:lstStyle/>
          <a:p>
            <a:r>
              <a:rPr lang="en-US" sz="4000" dirty="0">
                <a:solidFill>
                  <a:srgbClr val="FFFFFF"/>
                </a:solidFill>
              </a:rPr>
              <a:t>Key Terms for Single Audit</a:t>
            </a:r>
          </a:p>
        </p:txBody>
      </p:sp>
      <p:graphicFrame>
        <p:nvGraphicFramePr>
          <p:cNvPr id="5" name="Content Placeholder 2">
            <a:extLst>
              <a:ext uri="{FF2B5EF4-FFF2-40B4-BE49-F238E27FC236}">
                <a16:creationId xmlns:a16="http://schemas.microsoft.com/office/drawing/2014/main" id="{5FCB591F-D96B-0299-D126-76CDD94917AE}"/>
              </a:ext>
            </a:extLst>
          </p:cNvPr>
          <p:cNvGraphicFramePr>
            <a:graphicFrameLocks noGrp="1"/>
          </p:cNvGraphicFramePr>
          <p:nvPr>
            <p:ph idx="1"/>
            <p:extLst>
              <p:ext uri="{D42A27DB-BD31-4B8C-83A1-F6EECF244321}">
                <p14:modId xmlns:p14="http://schemas.microsoft.com/office/powerpoint/2010/main" val="1479533074"/>
              </p:ext>
            </p:extLst>
          </p:nvPr>
        </p:nvGraphicFramePr>
        <p:xfrm>
          <a:off x="644056" y="2112580"/>
          <a:ext cx="10927829" cy="42980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396392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0CE204D-A243-9C5A-253F-6F20C2F2AB2B}"/>
              </a:ext>
            </a:extLst>
          </p:cNvPr>
          <p:cNvSpPr>
            <a:spLocks noGrp="1"/>
          </p:cNvSpPr>
          <p:nvPr>
            <p:ph type="title"/>
          </p:nvPr>
        </p:nvSpPr>
        <p:spPr>
          <a:xfrm>
            <a:off x="1371597" y="348865"/>
            <a:ext cx="10044023" cy="877729"/>
          </a:xfrm>
        </p:spPr>
        <p:txBody>
          <a:bodyPr anchor="ctr">
            <a:normAutofit/>
          </a:bodyPr>
          <a:lstStyle/>
          <a:p>
            <a:r>
              <a:rPr lang="en-US" sz="4000" dirty="0">
                <a:solidFill>
                  <a:srgbClr val="FFFFFF"/>
                </a:solidFill>
              </a:rPr>
              <a:t>Key Terms for Single Audit (cont.)</a:t>
            </a:r>
          </a:p>
        </p:txBody>
      </p:sp>
      <p:graphicFrame>
        <p:nvGraphicFramePr>
          <p:cNvPr id="5" name="Content Placeholder 2">
            <a:extLst>
              <a:ext uri="{FF2B5EF4-FFF2-40B4-BE49-F238E27FC236}">
                <a16:creationId xmlns:a16="http://schemas.microsoft.com/office/drawing/2014/main" id="{5E3A8ED1-B1A3-56B2-FF36-4D3DFBBC5BE3}"/>
              </a:ext>
            </a:extLst>
          </p:cNvPr>
          <p:cNvGraphicFramePr>
            <a:graphicFrameLocks noGrp="1"/>
          </p:cNvGraphicFramePr>
          <p:nvPr>
            <p:ph idx="1"/>
            <p:extLst>
              <p:ext uri="{D42A27DB-BD31-4B8C-83A1-F6EECF244321}">
                <p14:modId xmlns:p14="http://schemas.microsoft.com/office/powerpoint/2010/main" val="3155972831"/>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97175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3223CBD-8505-C27A-610E-FBBA367BA9A3}"/>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Key Terms for Single Audit (cont.)</a:t>
            </a:r>
          </a:p>
        </p:txBody>
      </p:sp>
      <p:graphicFrame>
        <p:nvGraphicFramePr>
          <p:cNvPr id="5" name="Content Placeholder 2">
            <a:extLst>
              <a:ext uri="{FF2B5EF4-FFF2-40B4-BE49-F238E27FC236}">
                <a16:creationId xmlns:a16="http://schemas.microsoft.com/office/drawing/2014/main" id="{7376C621-1E49-1AC2-E2FD-8E5CA60AE402}"/>
              </a:ext>
            </a:extLst>
          </p:cNvPr>
          <p:cNvGraphicFramePr>
            <a:graphicFrameLocks noGrp="1"/>
          </p:cNvGraphicFramePr>
          <p:nvPr>
            <p:ph idx="1"/>
            <p:extLst>
              <p:ext uri="{D42A27DB-BD31-4B8C-83A1-F6EECF244321}">
                <p14:modId xmlns:p14="http://schemas.microsoft.com/office/powerpoint/2010/main" val="3934750240"/>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9031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ABC1-F15F-6EE6-2BDD-5381409EB820}"/>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FA7C0AF-51C4-F1CC-1F52-583FF55FDB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A66A709-F9DF-63F6-4DE7-A14D54690C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462797E-B8A4-0205-7925-2EE2944568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3B92A40-DD82-C6D1-7CED-946DE3E6DD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1860239-B608-C8CB-61EE-0154989258A2}"/>
              </a:ext>
            </a:extLst>
          </p:cNvPr>
          <p:cNvSpPr>
            <a:spLocks noGrp="1"/>
          </p:cNvSpPr>
          <p:nvPr>
            <p:ph type="title"/>
          </p:nvPr>
        </p:nvSpPr>
        <p:spPr>
          <a:xfrm>
            <a:off x="1371597" y="348865"/>
            <a:ext cx="10044023" cy="877729"/>
          </a:xfrm>
        </p:spPr>
        <p:txBody>
          <a:bodyPr anchor="ctr">
            <a:normAutofit/>
          </a:bodyPr>
          <a:lstStyle/>
          <a:p>
            <a:r>
              <a:rPr lang="en-US" sz="4000" dirty="0">
                <a:solidFill>
                  <a:srgbClr val="FFFFFF"/>
                </a:solidFill>
              </a:rPr>
              <a:t>Determining Major Programs</a:t>
            </a:r>
          </a:p>
        </p:txBody>
      </p:sp>
      <p:sp>
        <p:nvSpPr>
          <p:cNvPr id="4" name="Content Placeholder 3">
            <a:extLst>
              <a:ext uri="{FF2B5EF4-FFF2-40B4-BE49-F238E27FC236}">
                <a16:creationId xmlns:a16="http://schemas.microsoft.com/office/drawing/2014/main" id="{2EC68C9B-1D14-46CC-79DE-B48DE9F9AE8B}"/>
              </a:ext>
            </a:extLst>
          </p:cNvPr>
          <p:cNvSpPr>
            <a:spLocks noGrp="1"/>
          </p:cNvSpPr>
          <p:nvPr>
            <p:ph idx="1"/>
          </p:nvPr>
        </p:nvSpPr>
        <p:spPr/>
        <p:txBody>
          <a:bodyPr>
            <a:normAutofit fontScale="25000" lnSpcReduction="20000"/>
          </a:bodyPr>
          <a:lstStyle/>
          <a:p>
            <a:r>
              <a:rPr lang="en-US" sz="12000" dirty="0"/>
              <a:t>Auditor determines major programs based on a risk approach</a:t>
            </a:r>
          </a:p>
          <a:p>
            <a:pPr marL="0" indent="0">
              <a:buNone/>
            </a:pPr>
            <a:endParaRPr lang="en-US" sz="12000" dirty="0"/>
          </a:p>
          <a:p>
            <a:pPr lvl="1"/>
            <a:r>
              <a:rPr lang="en-US" sz="10000" dirty="0"/>
              <a:t>Identifies programs as </a:t>
            </a:r>
            <a:r>
              <a:rPr lang="en-US" sz="10000" b="1" dirty="0"/>
              <a:t>Type A </a:t>
            </a:r>
            <a:r>
              <a:rPr lang="en-US" sz="10000" dirty="0"/>
              <a:t>or </a:t>
            </a:r>
            <a:r>
              <a:rPr lang="en-US" sz="10000" b="1" dirty="0"/>
              <a:t>Type B</a:t>
            </a:r>
          </a:p>
          <a:p>
            <a:pPr marL="457200" lvl="1" indent="0">
              <a:buNone/>
            </a:pPr>
            <a:endParaRPr lang="en-US" sz="10000" dirty="0"/>
          </a:p>
          <a:p>
            <a:pPr lvl="1"/>
            <a:r>
              <a:rPr lang="en-US" sz="10400" dirty="0"/>
              <a:t>WV Type A threshold = Programs with expenditures over .3% of the total federal awards expended</a:t>
            </a:r>
          </a:p>
          <a:p>
            <a:pPr marL="457200" lvl="1" indent="0">
              <a:buNone/>
            </a:pPr>
            <a:endParaRPr lang="en-US" sz="10400" dirty="0"/>
          </a:p>
          <a:p>
            <a:pPr lvl="1"/>
            <a:r>
              <a:rPr lang="en-US" sz="10400" dirty="0"/>
              <a:t>Type A programs are around at least </a:t>
            </a:r>
            <a:r>
              <a:rPr lang="en-US" sz="10400" dirty="0">
                <a:highlight>
                  <a:srgbClr val="FFFF00"/>
                </a:highlight>
              </a:rPr>
              <a:t>$25M </a:t>
            </a:r>
            <a:r>
              <a:rPr lang="en-US" sz="10400" dirty="0"/>
              <a:t>in expenditures  </a:t>
            </a:r>
          </a:p>
          <a:p>
            <a:pPr lvl="1"/>
            <a:endParaRPr lang="en-US" sz="10400" dirty="0"/>
          </a:p>
          <a:p>
            <a:pPr lvl="1"/>
            <a:r>
              <a:rPr lang="en-US" sz="10400" dirty="0"/>
              <a:t>All other programs are Type B </a:t>
            </a:r>
          </a:p>
          <a:p>
            <a:endParaRPr lang="en-US" sz="10400" dirty="0"/>
          </a:p>
          <a:p>
            <a:endParaRPr lang="en-US" sz="10400" dirty="0"/>
          </a:p>
          <a:p>
            <a:endParaRPr lang="en-US" sz="10400" dirty="0"/>
          </a:p>
          <a:p>
            <a:endParaRPr lang="en-US" sz="10400" dirty="0"/>
          </a:p>
          <a:p>
            <a:endParaRPr lang="en-US" sz="10400" dirty="0"/>
          </a:p>
          <a:p>
            <a:r>
              <a:rPr lang="en-US" sz="10400" dirty="0"/>
              <a:t>	Identify high risk Type A and Type B programs </a:t>
            </a:r>
          </a:p>
          <a:p>
            <a:endParaRPr lang="en-US" sz="10400" dirty="0"/>
          </a:p>
          <a:p>
            <a:r>
              <a:rPr lang="en-US" sz="10400" dirty="0"/>
              <a:t>	All high-risk Type A  and Type B programs are major</a:t>
            </a:r>
          </a:p>
          <a:p>
            <a:r>
              <a:rPr lang="en-US" sz="10400" dirty="0"/>
              <a:t>	A risk assessment is performed on all type A programs to determine low or high risk</a:t>
            </a:r>
          </a:p>
          <a:p>
            <a:endParaRPr lang="en-US" sz="10400" dirty="0"/>
          </a:p>
          <a:p>
            <a:r>
              <a:rPr lang="en-US" sz="10400" dirty="0"/>
              <a:t>	A risk assessment is only performed on Type B programs with expenditures that are over 25% of the Type A threshold or around $6M in expenditures in our case. </a:t>
            </a:r>
          </a:p>
          <a:p>
            <a:endParaRPr lang="en-US" sz="10400" dirty="0"/>
          </a:p>
          <a:p>
            <a:r>
              <a:rPr lang="en-US" sz="10400" dirty="0"/>
              <a:t>	A lot of our high-risk programs are dropping to low risk due to them being selected as major in the last two years and less findings – mention R&amp;D possibly not being major this year but will still have to be presented correctly on the SEFA. </a:t>
            </a:r>
          </a:p>
          <a:p>
            <a:endParaRPr lang="en-US" sz="10400" dirty="0"/>
          </a:p>
          <a:p>
            <a:r>
              <a:rPr lang="en-US" sz="10400" dirty="0"/>
              <a:t>	Other programs identified as major to meet the percentage of coverage rule</a:t>
            </a:r>
          </a:p>
          <a:p>
            <a:endParaRPr lang="en-US" sz="10400" dirty="0"/>
          </a:p>
          <a:p>
            <a:r>
              <a:rPr lang="en-US" sz="10400" dirty="0"/>
              <a:t>	Total major programs must be at least 40% of total federal award expenditures. </a:t>
            </a:r>
          </a:p>
          <a:p>
            <a:endParaRPr lang="en-US" dirty="0"/>
          </a:p>
          <a:p>
            <a:pPr marL="0" indent="0">
              <a:buNone/>
            </a:pPr>
            <a:r>
              <a:rPr lang="en-US" dirty="0"/>
              <a:t>	</a:t>
            </a:r>
          </a:p>
          <a:p>
            <a:endParaRPr lang="en-US" dirty="0"/>
          </a:p>
        </p:txBody>
      </p:sp>
    </p:spTree>
    <p:extLst>
      <p:ext uri="{BB962C8B-B14F-4D97-AF65-F5344CB8AC3E}">
        <p14:creationId xmlns:p14="http://schemas.microsoft.com/office/powerpoint/2010/main" val="14677552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015DD-079B-F534-8E43-7475E16131D7}"/>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500B6F7-063D-784C-7399-736B693F30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25470C4-88EB-6333-0678-6D9F72876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B4D72D7-A3C3-3D8E-09CB-D8F4E73F10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DB809D2-3783-2B4D-96CB-F7ACCC1526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54E78FF-D228-CEEA-7C0B-8F7EF3585985}"/>
              </a:ext>
            </a:extLst>
          </p:cNvPr>
          <p:cNvSpPr>
            <a:spLocks noGrp="1"/>
          </p:cNvSpPr>
          <p:nvPr>
            <p:ph type="title"/>
          </p:nvPr>
        </p:nvSpPr>
        <p:spPr>
          <a:xfrm>
            <a:off x="1371597" y="348865"/>
            <a:ext cx="10044023" cy="877729"/>
          </a:xfrm>
        </p:spPr>
        <p:txBody>
          <a:bodyPr anchor="ctr">
            <a:normAutofit/>
          </a:bodyPr>
          <a:lstStyle/>
          <a:p>
            <a:r>
              <a:rPr lang="en-US" sz="4000" dirty="0">
                <a:solidFill>
                  <a:srgbClr val="FFFFFF"/>
                </a:solidFill>
              </a:rPr>
              <a:t>Determining Major Programs (cont.)</a:t>
            </a:r>
          </a:p>
        </p:txBody>
      </p:sp>
      <p:sp>
        <p:nvSpPr>
          <p:cNvPr id="4" name="Content Placeholder 3">
            <a:extLst>
              <a:ext uri="{FF2B5EF4-FFF2-40B4-BE49-F238E27FC236}">
                <a16:creationId xmlns:a16="http://schemas.microsoft.com/office/drawing/2014/main" id="{C04EAE92-9015-6FED-DAAA-D8B1670E3C9E}"/>
              </a:ext>
            </a:extLst>
          </p:cNvPr>
          <p:cNvSpPr>
            <a:spLocks noGrp="1"/>
          </p:cNvSpPr>
          <p:nvPr>
            <p:ph idx="1"/>
          </p:nvPr>
        </p:nvSpPr>
        <p:spPr>
          <a:xfrm>
            <a:off x="838200" y="1825624"/>
            <a:ext cx="10515600" cy="6168001"/>
          </a:xfrm>
        </p:spPr>
        <p:txBody>
          <a:bodyPr>
            <a:normAutofit fontScale="25000" lnSpcReduction="20000"/>
          </a:bodyPr>
          <a:lstStyle/>
          <a:p>
            <a:r>
              <a:rPr lang="en-US" sz="8000" dirty="0"/>
              <a:t>Identify high risk Type A and Type B programs </a:t>
            </a:r>
          </a:p>
          <a:p>
            <a:endParaRPr lang="en-US" sz="8000" dirty="0"/>
          </a:p>
          <a:p>
            <a:r>
              <a:rPr lang="en-US" sz="8000" dirty="0"/>
              <a:t>A risk assessment is performed on all </a:t>
            </a:r>
            <a:r>
              <a:rPr lang="en-US" sz="8000" b="1" dirty="0"/>
              <a:t>Type A</a:t>
            </a:r>
            <a:r>
              <a:rPr lang="en-US" sz="8000" dirty="0"/>
              <a:t> programs to determine low or high risk</a:t>
            </a:r>
          </a:p>
          <a:p>
            <a:endParaRPr lang="en-US" sz="8000" dirty="0"/>
          </a:p>
          <a:p>
            <a:r>
              <a:rPr lang="en-US" sz="8000" dirty="0"/>
              <a:t>A risk assessment is only performed on </a:t>
            </a:r>
            <a:r>
              <a:rPr lang="en-US" sz="8000" b="1" dirty="0"/>
              <a:t>Type B</a:t>
            </a:r>
            <a:r>
              <a:rPr lang="en-US" sz="8000" dirty="0"/>
              <a:t> programs with expenditures that are over 25% of the Type A threshold or around </a:t>
            </a:r>
            <a:r>
              <a:rPr lang="en-US" sz="8000" dirty="0">
                <a:highlight>
                  <a:srgbClr val="FFFF00"/>
                </a:highlight>
              </a:rPr>
              <a:t>$6M </a:t>
            </a:r>
            <a:r>
              <a:rPr lang="en-US" sz="8000" dirty="0"/>
              <a:t>in expenditures in our case. </a:t>
            </a:r>
          </a:p>
          <a:p>
            <a:endParaRPr lang="en-US" sz="8000" dirty="0"/>
          </a:p>
          <a:p>
            <a:r>
              <a:rPr lang="en-US" sz="8000" dirty="0"/>
              <a:t>All high-risk Type A and Type B programs are considered major. </a:t>
            </a:r>
          </a:p>
          <a:p>
            <a:endParaRPr lang="en-US" sz="8000" dirty="0"/>
          </a:p>
          <a:p>
            <a:r>
              <a:rPr lang="en-US" sz="8000" dirty="0"/>
              <a:t>Other programs identified as major to meet the percentage of coverage rule</a:t>
            </a:r>
          </a:p>
          <a:p>
            <a:endParaRPr lang="en-US" sz="8000" dirty="0"/>
          </a:p>
          <a:p>
            <a:r>
              <a:rPr lang="en-US" sz="8000" dirty="0"/>
              <a:t>Total major programs must be at least </a:t>
            </a:r>
            <a:r>
              <a:rPr lang="en-US" sz="8000" dirty="0">
                <a:highlight>
                  <a:srgbClr val="FFFF00"/>
                </a:highlight>
              </a:rPr>
              <a:t>40%</a:t>
            </a:r>
            <a:r>
              <a:rPr lang="en-US" sz="8000" dirty="0"/>
              <a:t> of total federal award expenditures for non-low-risk clients. </a:t>
            </a:r>
          </a:p>
          <a:p>
            <a:endParaRPr lang="en-US" sz="2000" dirty="0"/>
          </a:p>
          <a:p>
            <a:pPr marL="0" indent="0">
              <a:buNone/>
            </a:pPr>
            <a:r>
              <a:rPr lang="en-US" sz="2000" dirty="0"/>
              <a:t>	</a:t>
            </a:r>
          </a:p>
          <a:p>
            <a:endParaRPr lang="en-US" dirty="0"/>
          </a:p>
        </p:txBody>
      </p:sp>
    </p:spTree>
    <p:extLst>
      <p:ext uri="{BB962C8B-B14F-4D97-AF65-F5344CB8AC3E}">
        <p14:creationId xmlns:p14="http://schemas.microsoft.com/office/powerpoint/2010/main" val="17031141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docProps/app.xml><?xml version="1.0" encoding="utf-8"?>
<Properties xmlns="http://schemas.openxmlformats.org/officeDocument/2006/extended-properties" xmlns:vt="http://schemas.openxmlformats.org/officeDocument/2006/docPropsVTypes">
  <Template/>
  <TotalTime>1508</TotalTime>
  <Words>1465</Words>
  <Application>Microsoft Office PowerPoint</Application>
  <PresentationFormat>Widescreen</PresentationFormat>
  <Paragraphs>190</Paragraphs>
  <Slides>23</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Aptos</vt:lpstr>
      <vt:lpstr>Aptos Display</vt:lpstr>
      <vt:lpstr>Arial</vt:lpstr>
      <vt:lpstr>Office Theme</vt:lpstr>
      <vt:lpstr>Single Audit / SEFA Preparation Process</vt:lpstr>
      <vt:lpstr>Agenda</vt:lpstr>
      <vt:lpstr>What is a Single Audit? </vt:lpstr>
      <vt:lpstr>Code #4 </vt:lpstr>
      <vt:lpstr>Key Terms for Single Audit</vt:lpstr>
      <vt:lpstr>Key Terms for Single Audit (cont.)</vt:lpstr>
      <vt:lpstr>Key Terms for Single Audit (cont.)</vt:lpstr>
      <vt:lpstr>Determining Major Programs</vt:lpstr>
      <vt:lpstr>Determining Major Programs (cont.)</vt:lpstr>
      <vt:lpstr>Potential Major Programs FY 2026</vt:lpstr>
      <vt:lpstr>Potential Major Programs FY 2026</vt:lpstr>
      <vt:lpstr>SEFA Preparation</vt:lpstr>
      <vt:lpstr>PowerPoint Presentation</vt:lpstr>
      <vt:lpstr>PowerPoint Presentation</vt:lpstr>
      <vt:lpstr>PowerPoint Presentation</vt:lpstr>
      <vt:lpstr>Code #5 </vt:lpstr>
      <vt:lpstr>Program Clusters</vt:lpstr>
      <vt:lpstr>Findings/Corrective Action Plans</vt:lpstr>
      <vt:lpstr>Findings/Corrective Action Plans</vt:lpstr>
      <vt:lpstr>Code #6 </vt:lpstr>
      <vt:lpstr>FY 2025 Findings Summary</vt:lpstr>
      <vt:lpstr>PowerPoint Presentation</vt:lpstr>
      <vt:lpstr>Q&amp;A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Davis, Kari L</dc:creator>
  <cp:lastModifiedBy>Wade, Corey D</cp:lastModifiedBy>
  <cp:revision>57</cp:revision>
  <dcterms:created xsi:type="dcterms:W3CDTF">2026-05-27T14:15:00Z</dcterms:created>
  <dcterms:modified xsi:type="dcterms:W3CDTF">2026-06-22T23:37:35Z</dcterms:modified>
</cp:coreProperties>
</file>