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2" r:id="rId3"/>
    <p:sldId id="295" r:id="rId4"/>
    <p:sldId id="302" r:id="rId5"/>
    <p:sldId id="273" r:id="rId6"/>
    <p:sldId id="278" r:id="rId7"/>
    <p:sldId id="279" r:id="rId8"/>
    <p:sldId id="296" r:id="rId9"/>
    <p:sldId id="297" r:id="rId10"/>
    <p:sldId id="298" r:id="rId11"/>
    <p:sldId id="300" r:id="rId12"/>
    <p:sldId id="274" r:id="rId13"/>
    <p:sldId id="275" r:id="rId14"/>
    <p:sldId id="281" r:id="rId15"/>
    <p:sldId id="280" r:id="rId16"/>
    <p:sldId id="303" r:id="rId17"/>
    <p:sldId id="283" r:id="rId18"/>
    <p:sldId id="276" r:id="rId19"/>
    <p:sldId id="294" r:id="rId20"/>
    <p:sldId id="304" r:id="rId21"/>
    <p:sldId id="288" r:id="rId22"/>
    <p:sldId id="307"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3E51CC-E42F-4187-ACB5-B38F86D819B3}">
          <p14:sldIdLst>
            <p14:sldId id="256"/>
            <p14:sldId id="272"/>
            <p14:sldId id="295"/>
            <p14:sldId id="302"/>
            <p14:sldId id="273"/>
            <p14:sldId id="278"/>
            <p14:sldId id="279"/>
            <p14:sldId id="296"/>
            <p14:sldId id="297"/>
            <p14:sldId id="298"/>
            <p14:sldId id="300"/>
            <p14:sldId id="274"/>
            <p14:sldId id="275"/>
            <p14:sldId id="281"/>
            <p14:sldId id="280"/>
            <p14:sldId id="303"/>
            <p14:sldId id="283"/>
            <p14:sldId id="276"/>
            <p14:sldId id="294"/>
            <p14:sldId id="304"/>
            <p14:sldId id="288"/>
            <p14:sldId id="307"/>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1A862-7FCE-43FA-9ACB-640171F08AA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8CBD23A7-B0F1-44E1-82A0-5A802C321536}">
      <dgm:prSet/>
      <dgm:spPr>
        <a:solidFill>
          <a:schemeClr val="accent1">
            <a:lumMod val="50000"/>
          </a:schemeClr>
        </a:solidFill>
      </dgm:spPr>
      <dgm:t>
        <a:bodyPr/>
        <a:lstStyle/>
        <a:p>
          <a:r>
            <a:rPr lang="en-US"/>
            <a:t>Single Audit </a:t>
          </a:r>
        </a:p>
      </dgm:t>
    </dgm:pt>
    <dgm:pt modelId="{3021CEB9-EE86-4933-87F7-C41B4BB891F2}" type="parTrans" cxnId="{39E5348F-B9DC-48A6-9AE0-BFAB59D6F507}">
      <dgm:prSet/>
      <dgm:spPr/>
      <dgm:t>
        <a:bodyPr/>
        <a:lstStyle/>
        <a:p>
          <a:endParaRPr lang="en-US"/>
        </a:p>
      </dgm:t>
    </dgm:pt>
    <dgm:pt modelId="{A8EB1911-BC83-421F-AB59-F35AA39D7FBC}" type="sibTrans" cxnId="{39E5348F-B9DC-48A6-9AE0-BFAB59D6F507}">
      <dgm:prSet/>
      <dgm:spPr/>
      <dgm:t>
        <a:bodyPr/>
        <a:lstStyle/>
        <a:p>
          <a:endParaRPr lang="en-US"/>
        </a:p>
      </dgm:t>
    </dgm:pt>
    <dgm:pt modelId="{8A6569A0-1BFF-4D6B-B1C9-31E4BE4DA5A0}">
      <dgm:prSet/>
      <dgm:spPr>
        <a:ln>
          <a:solidFill>
            <a:schemeClr val="accent1">
              <a:lumMod val="50000"/>
            </a:schemeClr>
          </a:solidFill>
        </a:ln>
      </dgm:spPr>
      <dgm:t>
        <a:bodyPr/>
        <a:lstStyle/>
        <a:p>
          <a:r>
            <a:rPr lang="en-US" dirty="0"/>
            <a:t>Mandated by the Single Audit Act of 1984</a:t>
          </a:r>
        </a:p>
      </dgm:t>
    </dgm:pt>
    <dgm:pt modelId="{9AB6748A-B70E-418A-8742-31A20974D511}" type="parTrans" cxnId="{5FC702F4-EE74-4F19-AAC2-3FA8270C04B5}">
      <dgm:prSet/>
      <dgm:spPr/>
      <dgm:t>
        <a:bodyPr/>
        <a:lstStyle/>
        <a:p>
          <a:endParaRPr lang="en-US"/>
        </a:p>
      </dgm:t>
    </dgm:pt>
    <dgm:pt modelId="{C9C49220-9ED0-4C51-A132-BFD272BC2604}" type="sibTrans" cxnId="{5FC702F4-EE74-4F19-AAC2-3FA8270C04B5}">
      <dgm:prSet/>
      <dgm:spPr/>
      <dgm:t>
        <a:bodyPr/>
        <a:lstStyle/>
        <a:p>
          <a:endParaRPr lang="en-US"/>
        </a:p>
      </dgm:t>
    </dgm:pt>
    <dgm:pt modelId="{7A3CDC75-9D76-45B2-960D-96073DBD8A17}">
      <dgm:prSet/>
      <dgm:spPr>
        <a:ln>
          <a:solidFill>
            <a:schemeClr val="accent1">
              <a:lumMod val="50000"/>
            </a:schemeClr>
          </a:solidFill>
        </a:ln>
      </dgm:spPr>
      <dgm:t>
        <a:bodyPr/>
        <a:lstStyle/>
        <a:p>
          <a:r>
            <a:rPr lang="en-US" dirty="0"/>
            <a:t>An organization-wide financial and compliance audit of non-federal entities exceeding $1 million dollars in federal awards.</a:t>
          </a:r>
        </a:p>
      </dgm:t>
    </dgm:pt>
    <dgm:pt modelId="{8C6FA087-DFA5-44E0-A5EF-EF1EC7843F05}" type="parTrans" cxnId="{16F8B28C-615F-4E86-BA33-1E029F77D7CB}">
      <dgm:prSet/>
      <dgm:spPr/>
      <dgm:t>
        <a:bodyPr/>
        <a:lstStyle/>
        <a:p>
          <a:endParaRPr lang="en-US"/>
        </a:p>
      </dgm:t>
    </dgm:pt>
    <dgm:pt modelId="{AADC3F3B-A694-4149-8B15-382A3598606B}" type="sibTrans" cxnId="{16F8B28C-615F-4E86-BA33-1E029F77D7CB}">
      <dgm:prSet/>
      <dgm:spPr/>
      <dgm:t>
        <a:bodyPr/>
        <a:lstStyle/>
        <a:p>
          <a:endParaRPr lang="en-US"/>
        </a:p>
      </dgm:t>
    </dgm:pt>
    <dgm:pt modelId="{2224DA0C-A586-46C6-8213-FBE4F9DE0B3B}">
      <dgm:prSet/>
      <dgm:spPr>
        <a:solidFill>
          <a:schemeClr val="accent1">
            <a:lumMod val="50000"/>
          </a:schemeClr>
        </a:solidFill>
      </dgm:spPr>
      <dgm:t>
        <a:bodyPr/>
        <a:lstStyle/>
        <a:p>
          <a:r>
            <a:rPr lang="en-US"/>
            <a:t>Uniform Guidance</a:t>
          </a:r>
        </a:p>
      </dgm:t>
    </dgm:pt>
    <dgm:pt modelId="{647092FA-28A5-4895-A455-93EF8AA344E8}" type="parTrans" cxnId="{D6907288-78CC-4B43-A5FE-BF8975E5A9FE}">
      <dgm:prSet/>
      <dgm:spPr/>
      <dgm:t>
        <a:bodyPr/>
        <a:lstStyle/>
        <a:p>
          <a:endParaRPr lang="en-US"/>
        </a:p>
      </dgm:t>
    </dgm:pt>
    <dgm:pt modelId="{8F6EAD39-50E7-4F7A-9DE1-D7EAAAE5664C}" type="sibTrans" cxnId="{D6907288-78CC-4B43-A5FE-BF8975E5A9FE}">
      <dgm:prSet/>
      <dgm:spPr/>
      <dgm:t>
        <a:bodyPr/>
        <a:lstStyle/>
        <a:p>
          <a:endParaRPr lang="en-US"/>
        </a:p>
      </dgm:t>
    </dgm:pt>
    <dgm:pt modelId="{55BEC183-582B-45F8-BBF5-34F61370ED5F}">
      <dgm:prSet/>
      <dgm:spPr>
        <a:ln>
          <a:solidFill>
            <a:schemeClr val="accent1">
              <a:lumMod val="50000"/>
            </a:schemeClr>
          </a:solidFill>
        </a:ln>
      </dgm:spPr>
      <dgm:t>
        <a:bodyPr/>
        <a:lstStyle/>
        <a:p>
          <a:r>
            <a:rPr lang="en-US"/>
            <a:t>Comprehensive framework for managing federal  awards.</a:t>
          </a:r>
        </a:p>
      </dgm:t>
    </dgm:pt>
    <dgm:pt modelId="{54998EE2-122B-4A3F-97BA-6986839AC439}" type="parTrans" cxnId="{6F6EEDDA-A70D-437D-9B73-EABDB5FAB966}">
      <dgm:prSet/>
      <dgm:spPr/>
      <dgm:t>
        <a:bodyPr/>
        <a:lstStyle/>
        <a:p>
          <a:endParaRPr lang="en-US"/>
        </a:p>
      </dgm:t>
    </dgm:pt>
    <dgm:pt modelId="{6D95E8B5-99C2-4C04-8F2E-CAAF320732BC}" type="sibTrans" cxnId="{6F6EEDDA-A70D-437D-9B73-EABDB5FAB966}">
      <dgm:prSet/>
      <dgm:spPr/>
      <dgm:t>
        <a:bodyPr/>
        <a:lstStyle/>
        <a:p>
          <a:endParaRPr lang="en-US"/>
        </a:p>
      </dgm:t>
    </dgm:pt>
    <dgm:pt modelId="{50D90F47-3CEC-4B0E-80E4-41EFD467BC3B}">
      <dgm:prSet/>
      <dgm:spPr>
        <a:ln>
          <a:solidFill>
            <a:schemeClr val="accent1">
              <a:lumMod val="50000"/>
            </a:schemeClr>
          </a:solidFill>
        </a:ln>
      </dgm:spPr>
      <dgm:t>
        <a:bodyPr/>
        <a:lstStyle/>
        <a:p>
          <a:r>
            <a:rPr lang="en-US"/>
            <a:t>Organized into six subparts, covering distinct aspects of federal award management.</a:t>
          </a:r>
        </a:p>
      </dgm:t>
    </dgm:pt>
    <dgm:pt modelId="{2950B643-52C3-452E-86FA-D8FF403E2FE7}" type="parTrans" cxnId="{E79091AE-4EEA-42C8-9963-DE0F1F7152A0}">
      <dgm:prSet/>
      <dgm:spPr/>
      <dgm:t>
        <a:bodyPr/>
        <a:lstStyle/>
        <a:p>
          <a:endParaRPr lang="en-US"/>
        </a:p>
      </dgm:t>
    </dgm:pt>
    <dgm:pt modelId="{8B86080D-1120-4066-8B4C-0AF5787A443E}" type="sibTrans" cxnId="{E79091AE-4EEA-42C8-9963-DE0F1F7152A0}">
      <dgm:prSet/>
      <dgm:spPr/>
      <dgm:t>
        <a:bodyPr/>
        <a:lstStyle/>
        <a:p>
          <a:endParaRPr lang="en-US"/>
        </a:p>
      </dgm:t>
    </dgm:pt>
    <dgm:pt modelId="{FECFB5A7-F813-4FF7-AFC6-91B336F5D9FC}">
      <dgm:prSet/>
      <dgm:spPr>
        <a:ln>
          <a:solidFill>
            <a:schemeClr val="accent1">
              <a:lumMod val="50000"/>
            </a:schemeClr>
          </a:solidFill>
        </a:ln>
      </dgm:spPr>
      <dgm:t>
        <a:bodyPr/>
        <a:lstStyle/>
        <a:p>
          <a:r>
            <a:rPr lang="en-US" dirty="0"/>
            <a:t>Acronyms and definitions</a:t>
          </a:r>
        </a:p>
      </dgm:t>
    </dgm:pt>
    <dgm:pt modelId="{A367742C-A0B8-4A26-8198-780D15B6793D}" type="parTrans" cxnId="{9A69EF62-541D-4504-AAF7-53CCBBCBBF7B}">
      <dgm:prSet/>
      <dgm:spPr/>
      <dgm:t>
        <a:bodyPr/>
        <a:lstStyle/>
        <a:p>
          <a:endParaRPr lang="en-US"/>
        </a:p>
      </dgm:t>
    </dgm:pt>
    <dgm:pt modelId="{FEAB9EFA-157F-48F3-B681-019F12C35AD1}" type="sibTrans" cxnId="{9A69EF62-541D-4504-AAF7-53CCBBCBBF7B}">
      <dgm:prSet/>
      <dgm:spPr/>
      <dgm:t>
        <a:bodyPr/>
        <a:lstStyle/>
        <a:p>
          <a:endParaRPr lang="en-US"/>
        </a:p>
      </dgm:t>
    </dgm:pt>
    <dgm:pt modelId="{611DAC93-CE56-4FDA-96E4-16F12C4CAC9F}">
      <dgm:prSet/>
      <dgm:spPr>
        <a:ln>
          <a:solidFill>
            <a:schemeClr val="accent1">
              <a:lumMod val="50000"/>
            </a:schemeClr>
          </a:solidFill>
        </a:ln>
      </dgm:spPr>
      <dgm:t>
        <a:bodyPr/>
        <a:lstStyle/>
        <a:p>
          <a:r>
            <a:rPr lang="en-US"/>
            <a:t>General provisions</a:t>
          </a:r>
        </a:p>
      </dgm:t>
    </dgm:pt>
    <dgm:pt modelId="{6C5B7925-55F3-4E31-8345-5B62D00FCC5D}" type="parTrans" cxnId="{85370732-DA63-4B48-AD15-BC80167B9B7A}">
      <dgm:prSet/>
      <dgm:spPr/>
      <dgm:t>
        <a:bodyPr/>
        <a:lstStyle/>
        <a:p>
          <a:endParaRPr lang="en-US"/>
        </a:p>
      </dgm:t>
    </dgm:pt>
    <dgm:pt modelId="{DCECC18C-992E-4AAE-8941-1B5C57E48C26}" type="sibTrans" cxnId="{85370732-DA63-4B48-AD15-BC80167B9B7A}">
      <dgm:prSet/>
      <dgm:spPr/>
      <dgm:t>
        <a:bodyPr/>
        <a:lstStyle/>
        <a:p>
          <a:endParaRPr lang="en-US"/>
        </a:p>
      </dgm:t>
    </dgm:pt>
    <dgm:pt modelId="{6A0073FD-0635-47B6-BE15-AEBC6275FF30}">
      <dgm:prSet/>
      <dgm:spPr>
        <a:ln>
          <a:solidFill>
            <a:schemeClr val="accent1">
              <a:lumMod val="50000"/>
            </a:schemeClr>
          </a:solidFill>
        </a:ln>
      </dgm:spPr>
      <dgm:t>
        <a:bodyPr/>
        <a:lstStyle/>
        <a:p>
          <a:r>
            <a:rPr lang="en-US"/>
            <a:t>Pre-award requirements</a:t>
          </a:r>
        </a:p>
      </dgm:t>
    </dgm:pt>
    <dgm:pt modelId="{5382FF11-3ACE-4F4B-99C1-9798E739F65D}" type="parTrans" cxnId="{090DC3EF-D021-4E55-BCCA-EC2377A763E6}">
      <dgm:prSet/>
      <dgm:spPr/>
      <dgm:t>
        <a:bodyPr/>
        <a:lstStyle/>
        <a:p>
          <a:endParaRPr lang="en-US"/>
        </a:p>
      </dgm:t>
    </dgm:pt>
    <dgm:pt modelId="{BFE34105-C154-4B24-AF18-3F91DE822595}" type="sibTrans" cxnId="{090DC3EF-D021-4E55-BCCA-EC2377A763E6}">
      <dgm:prSet/>
      <dgm:spPr/>
      <dgm:t>
        <a:bodyPr/>
        <a:lstStyle/>
        <a:p>
          <a:endParaRPr lang="en-US"/>
        </a:p>
      </dgm:t>
    </dgm:pt>
    <dgm:pt modelId="{11F056ED-8D37-4AB8-84B0-96F2C27E166C}">
      <dgm:prSet/>
      <dgm:spPr>
        <a:ln>
          <a:solidFill>
            <a:schemeClr val="accent1">
              <a:lumMod val="50000"/>
            </a:schemeClr>
          </a:solidFill>
        </a:ln>
      </dgm:spPr>
      <dgm:t>
        <a:bodyPr/>
        <a:lstStyle/>
        <a:p>
          <a:r>
            <a:rPr lang="en-US" dirty="0"/>
            <a:t>Post-award requirements</a:t>
          </a:r>
        </a:p>
      </dgm:t>
    </dgm:pt>
    <dgm:pt modelId="{5C544DA9-88D5-481D-9C2F-C43C476AD7C1}" type="parTrans" cxnId="{A152EEA1-548E-40B6-97D4-A45DC8D27C3B}">
      <dgm:prSet/>
      <dgm:spPr/>
      <dgm:t>
        <a:bodyPr/>
        <a:lstStyle/>
        <a:p>
          <a:endParaRPr lang="en-US"/>
        </a:p>
      </dgm:t>
    </dgm:pt>
    <dgm:pt modelId="{C3C93169-A6CC-487C-9872-D6662E25424B}" type="sibTrans" cxnId="{A152EEA1-548E-40B6-97D4-A45DC8D27C3B}">
      <dgm:prSet/>
      <dgm:spPr/>
      <dgm:t>
        <a:bodyPr/>
        <a:lstStyle/>
        <a:p>
          <a:endParaRPr lang="en-US"/>
        </a:p>
      </dgm:t>
    </dgm:pt>
    <dgm:pt modelId="{6CCBF9B2-C6B4-4770-9E08-F200854A6058}">
      <dgm:prSet/>
      <dgm:spPr>
        <a:ln>
          <a:solidFill>
            <a:schemeClr val="accent1">
              <a:lumMod val="50000"/>
            </a:schemeClr>
          </a:solidFill>
        </a:ln>
      </dgm:spPr>
      <dgm:t>
        <a:bodyPr/>
        <a:lstStyle/>
        <a:p>
          <a:r>
            <a:rPr lang="en-US"/>
            <a:t>Cost principles</a:t>
          </a:r>
        </a:p>
      </dgm:t>
    </dgm:pt>
    <dgm:pt modelId="{06A62821-4624-4F9D-8A03-CDBB3768D15C}" type="parTrans" cxnId="{2F99F229-A3F6-4558-87EF-5E76C0C60F2F}">
      <dgm:prSet/>
      <dgm:spPr/>
      <dgm:t>
        <a:bodyPr/>
        <a:lstStyle/>
        <a:p>
          <a:endParaRPr lang="en-US"/>
        </a:p>
      </dgm:t>
    </dgm:pt>
    <dgm:pt modelId="{6F339AF9-0EB8-4510-9421-2E0831D67645}" type="sibTrans" cxnId="{2F99F229-A3F6-4558-87EF-5E76C0C60F2F}">
      <dgm:prSet/>
      <dgm:spPr/>
      <dgm:t>
        <a:bodyPr/>
        <a:lstStyle/>
        <a:p>
          <a:endParaRPr lang="en-US"/>
        </a:p>
      </dgm:t>
    </dgm:pt>
    <dgm:pt modelId="{63696DE9-16FC-4061-8248-70697EB6C11F}">
      <dgm:prSet/>
      <dgm:spPr>
        <a:ln>
          <a:solidFill>
            <a:schemeClr val="accent1">
              <a:lumMod val="50000"/>
            </a:schemeClr>
          </a:solidFill>
        </a:ln>
      </dgm:spPr>
      <dgm:t>
        <a:bodyPr/>
        <a:lstStyle/>
        <a:p>
          <a:r>
            <a:rPr lang="en-US" dirty="0"/>
            <a:t>Audit requirements</a:t>
          </a:r>
        </a:p>
      </dgm:t>
    </dgm:pt>
    <dgm:pt modelId="{53822818-75C8-4681-8E38-B50FDD451FFD}" type="parTrans" cxnId="{FC7E5CB3-0C35-4D57-AD9D-B619A33B9FDA}">
      <dgm:prSet/>
      <dgm:spPr/>
      <dgm:t>
        <a:bodyPr/>
        <a:lstStyle/>
        <a:p>
          <a:endParaRPr lang="en-US"/>
        </a:p>
      </dgm:t>
    </dgm:pt>
    <dgm:pt modelId="{D0998102-6D60-4E43-88A2-9672CDF68DD7}" type="sibTrans" cxnId="{FC7E5CB3-0C35-4D57-AD9D-B619A33B9FDA}">
      <dgm:prSet/>
      <dgm:spPr/>
      <dgm:t>
        <a:bodyPr/>
        <a:lstStyle/>
        <a:p>
          <a:endParaRPr lang="en-US"/>
        </a:p>
      </dgm:t>
    </dgm:pt>
    <dgm:pt modelId="{E9C7C606-E299-4EF1-B379-3B29FDEBE01A}" type="pres">
      <dgm:prSet presAssocID="{92F1A862-7FCE-43FA-9ACB-640171F08AA6}" presName="linear" presStyleCnt="0">
        <dgm:presLayoutVars>
          <dgm:dir/>
          <dgm:animLvl val="lvl"/>
          <dgm:resizeHandles val="exact"/>
        </dgm:presLayoutVars>
      </dgm:prSet>
      <dgm:spPr/>
    </dgm:pt>
    <dgm:pt modelId="{685FC321-A485-4249-B601-0AFCB5CA0BDD}" type="pres">
      <dgm:prSet presAssocID="{8CBD23A7-B0F1-44E1-82A0-5A802C321536}" presName="parentLin" presStyleCnt="0"/>
      <dgm:spPr/>
    </dgm:pt>
    <dgm:pt modelId="{8F5658AE-A837-4C1D-B0B6-F4636F3F4220}" type="pres">
      <dgm:prSet presAssocID="{8CBD23A7-B0F1-44E1-82A0-5A802C321536}" presName="parentLeftMargin" presStyleLbl="node1" presStyleIdx="0" presStyleCnt="2"/>
      <dgm:spPr/>
    </dgm:pt>
    <dgm:pt modelId="{DEFD8E2D-CF67-402B-AB6B-76FCA9914E52}" type="pres">
      <dgm:prSet presAssocID="{8CBD23A7-B0F1-44E1-82A0-5A802C321536}" presName="parentText" presStyleLbl="node1" presStyleIdx="0" presStyleCnt="2">
        <dgm:presLayoutVars>
          <dgm:chMax val="0"/>
          <dgm:bulletEnabled val="1"/>
        </dgm:presLayoutVars>
      </dgm:prSet>
      <dgm:spPr/>
    </dgm:pt>
    <dgm:pt modelId="{6C9AE2B8-AB15-4617-BD3F-6ADB4FD8C675}" type="pres">
      <dgm:prSet presAssocID="{8CBD23A7-B0F1-44E1-82A0-5A802C321536}" presName="negativeSpace" presStyleCnt="0"/>
      <dgm:spPr/>
    </dgm:pt>
    <dgm:pt modelId="{245BAAF4-83D5-4880-B609-1C333842AF94}" type="pres">
      <dgm:prSet presAssocID="{8CBD23A7-B0F1-44E1-82A0-5A802C321536}" presName="childText" presStyleLbl="conFgAcc1" presStyleIdx="0" presStyleCnt="2">
        <dgm:presLayoutVars>
          <dgm:bulletEnabled val="1"/>
        </dgm:presLayoutVars>
      </dgm:prSet>
      <dgm:spPr/>
    </dgm:pt>
    <dgm:pt modelId="{666E91A1-2064-42C2-8937-5B7AB5D59589}" type="pres">
      <dgm:prSet presAssocID="{A8EB1911-BC83-421F-AB59-F35AA39D7FBC}" presName="spaceBetweenRectangles" presStyleCnt="0"/>
      <dgm:spPr/>
    </dgm:pt>
    <dgm:pt modelId="{23B89AC8-2AFB-4E46-8C25-761265491E20}" type="pres">
      <dgm:prSet presAssocID="{2224DA0C-A586-46C6-8213-FBE4F9DE0B3B}" presName="parentLin" presStyleCnt="0"/>
      <dgm:spPr/>
    </dgm:pt>
    <dgm:pt modelId="{2048163D-3EC8-4046-B9A6-5E9F7B0EDFC7}" type="pres">
      <dgm:prSet presAssocID="{2224DA0C-A586-46C6-8213-FBE4F9DE0B3B}" presName="parentLeftMargin" presStyleLbl="node1" presStyleIdx="0" presStyleCnt="2"/>
      <dgm:spPr/>
    </dgm:pt>
    <dgm:pt modelId="{89835206-1303-4745-A48D-B4873DC16D47}" type="pres">
      <dgm:prSet presAssocID="{2224DA0C-A586-46C6-8213-FBE4F9DE0B3B}" presName="parentText" presStyleLbl="node1" presStyleIdx="1" presStyleCnt="2">
        <dgm:presLayoutVars>
          <dgm:chMax val="0"/>
          <dgm:bulletEnabled val="1"/>
        </dgm:presLayoutVars>
      </dgm:prSet>
      <dgm:spPr/>
    </dgm:pt>
    <dgm:pt modelId="{D4E49395-D1E7-48E7-B2DB-281853956E29}" type="pres">
      <dgm:prSet presAssocID="{2224DA0C-A586-46C6-8213-FBE4F9DE0B3B}" presName="negativeSpace" presStyleCnt="0"/>
      <dgm:spPr/>
    </dgm:pt>
    <dgm:pt modelId="{3DE55E8F-D99A-4764-985A-E89A04A8ED5F}" type="pres">
      <dgm:prSet presAssocID="{2224DA0C-A586-46C6-8213-FBE4F9DE0B3B}" presName="childText" presStyleLbl="conFgAcc1" presStyleIdx="1" presStyleCnt="2">
        <dgm:presLayoutVars>
          <dgm:bulletEnabled val="1"/>
        </dgm:presLayoutVars>
      </dgm:prSet>
      <dgm:spPr/>
    </dgm:pt>
  </dgm:ptLst>
  <dgm:cxnLst>
    <dgm:cxn modelId="{C29C2008-361E-447F-8C7A-FD2E3F01ABD1}" type="presOf" srcId="{11F056ED-8D37-4AB8-84B0-96F2C27E166C}" destId="{3DE55E8F-D99A-4764-985A-E89A04A8ED5F}" srcOrd="0" destOrd="5" presId="urn:microsoft.com/office/officeart/2005/8/layout/list1"/>
    <dgm:cxn modelId="{5A64B10F-8262-4BFF-8CF1-FD3358A237D8}" type="presOf" srcId="{55BEC183-582B-45F8-BBF5-34F61370ED5F}" destId="{3DE55E8F-D99A-4764-985A-E89A04A8ED5F}" srcOrd="0" destOrd="0" presId="urn:microsoft.com/office/officeart/2005/8/layout/list1"/>
    <dgm:cxn modelId="{2F99F229-A3F6-4558-87EF-5E76C0C60F2F}" srcId="{50D90F47-3CEC-4B0E-80E4-41EFD467BC3B}" destId="{6CCBF9B2-C6B4-4770-9E08-F200854A6058}" srcOrd="4" destOrd="0" parTransId="{06A62821-4624-4F9D-8A03-CDBB3768D15C}" sibTransId="{6F339AF9-0EB8-4510-9421-2E0831D67645}"/>
    <dgm:cxn modelId="{08E75D2D-ABC4-42D7-A849-57A3FB275C76}" type="presOf" srcId="{2224DA0C-A586-46C6-8213-FBE4F9DE0B3B}" destId="{89835206-1303-4745-A48D-B4873DC16D47}" srcOrd="1" destOrd="0" presId="urn:microsoft.com/office/officeart/2005/8/layout/list1"/>
    <dgm:cxn modelId="{85370732-DA63-4B48-AD15-BC80167B9B7A}" srcId="{50D90F47-3CEC-4B0E-80E4-41EFD467BC3B}" destId="{611DAC93-CE56-4FDA-96E4-16F12C4CAC9F}" srcOrd="1" destOrd="0" parTransId="{6C5B7925-55F3-4E31-8345-5B62D00FCC5D}" sibTransId="{DCECC18C-992E-4AAE-8941-1B5C57E48C26}"/>
    <dgm:cxn modelId="{9A69EF62-541D-4504-AAF7-53CCBBCBBF7B}" srcId="{50D90F47-3CEC-4B0E-80E4-41EFD467BC3B}" destId="{FECFB5A7-F813-4FF7-AFC6-91B336F5D9FC}" srcOrd="0" destOrd="0" parTransId="{A367742C-A0B8-4A26-8198-780D15B6793D}" sibTransId="{FEAB9EFA-157F-48F3-B681-019F12C35AD1}"/>
    <dgm:cxn modelId="{AC8C986A-C517-4656-B1CB-DEA1270184EC}" type="presOf" srcId="{63696DE9-16FC-4061-8248-70697EB6C11F}" destId="{3DE55E8F-D99A-4764-985A-E89A04A8ED5F}" srcOrd="0" destOrd="7" presId="urn:microsoft.com/office/officeart/2005/8/layout/list1"/>
    <dgm:cxn modelId="{C7520E7D-6AA1-44E2-BA21-CC61ED50704A}" type="presOf" srcId="{92F1A862-7FCE-43FA-9ACB-640171F08AA6}" destId="{E9C7C606-E299-4EF1-B379-3B29FDEBE01A}" srcOrd="0" destOrd="0" presId="urn:microsoft.com/office/officeart/2005/8/layout/list1"/>
    <dgm:cxn modelId="{D6907288-78CC-4B43-A5FE-BF8975E5A9FE}" srcId="{92F1A862-7FCE-43FA-9ACB-640171F08AA6}" destId="{2224DA0C-A586-46C6-8213-FBE4F9DE0B3B}" srcOrd="1" destOrd="0" parTransId="{647092FA-28A5-4895-A455-93EF8AA344E8}" sibTransId="{8F6EAD39-50E7-4F7A-9DE1-D7EAAAE5664C}"/>
    <dgm:cxn modelId="{16F8B28C-615F-4E86-BA33-1E029F77D7CB}" srcId="{8CBD23A7-B0F1-44E1-82A0-5A802C321536}" destId="{7A3CDC75-9D76-45B2-960D-96073DBD8A17}" srcOrd="1" destOrd="0" parTransId="{8C6FA087-DFA5-44E0-A5EF-EF1EC7843F05}" sibTransId="{AADC3F3B-A694-4149-8B15-382A3598606B}"/>
    <dgm:cxn modelId="{39E5348F-B9DC-48A6-9AE0-BFAB59D6F507}" srcId="{92F1A862-7FCE-43FA-9ACB-640171F08AA6}" destId="{8CBD23A7-B0F1-44E1-82A0-5A802C321536}" srcOrd="0" destOrd="0" parTransId="{3021CEB9-EE86-4933-87F7-C41B4BB891F2}" sibTransId="{A8EB1911-BC83-421F-AB59-F35AA39D7FBC}"/>
    <dgm:cxn modelId="{A152EEA1-548E-40B6-97D4-A45DC8D27C3B}" srcId="{50D90F47-3CEC-4B0E-80E4-41EFD467BC3B}" destId="{11F056ED-8D37-4AB8-84B0-96F2C27E166C}" srcOrd="3" destOrd="0" parTransId="{5C544DA9-88D5-481D-9C2F-C43C476AD7C1}" sibTransId="{C3C93169-A6CC-487C-9872-D6662E25424B}"/>
    <dgm:cxn modelId="{E79091AE-4EEA-42C8-9963-DE0F1F7152A0}" srcId="{2224DA0C-A586-46C6-8213-FBE4F9DE0B3B}" destId="{50D90F47-3CEC-4B0E-80E4-41EFD467BC3B}" srcOrd="1" destOrd="0" parTransId="{2950B643-52C3-452E-86FA-D8FF403E2FE7}" sibTransId="{8B86080D-1120-4066-8B4C-0AF5787A443E}"/>
    <dgm:cxn modelId="{B0D399B0-2DC4-4441-A434-6C00E1E01F1A}" type="presOf" srcId="{FECFB5A7-F813-4FF7-AFC6-91B336F5D9FC}" destId="{3DE55E8F-D99A-4764-985A-E89A04A8ED5F}" srcOrd="0" destOrd="2" presId="urn:microsoft.com/office/officeart/2005/8/layout/list1"/>
    <dgm:cxn modelId="{FC7E5CB3-0C35-4D57-AD9D-B619A33B9FDA}" srcId="{50D90F47-3CEC-4B0E-80E4-41EFD467BC3B}" destId="{63696DE9-16FC-4061-8248-70697EB6C11F}" srcOrd="5" destOrd="0" parTransId="{53822818-75C8-4681-8E38-B50FDD451FFD}" sibTransId="{D0998102-6D60-4E43-88A2-9672CDF68DD7}"/>
    <dgm:cxn modelId="{5A84A0B4-6D7A-4725-BB90-D1C49A07015D}" type="presOf" srcId="{611DAC93-CE56-4FDA-96E4-16F12C4CAC9F}" destId="{3DE55E8F-D99A-4764-985A-E89A04A8ED5F}" srcOrd="0" destOrd="3" presId="urn:microsoft.com/office/officeart/2005/8/layout/list1"/>
    <dgm:cxn modelId="{822A8BCA-08B4-4BA2-AF1C-55F504BAA2AE}" type="presOf" srcId="{7A3CDC75-9D76-45B2-960D-96073DBD8A17}" destId="{245BAAF4-83D5-4880-B609-1C333842AF94}" srcOrd="0" destOrd="1" presId="urn:microsoft.com/office/officeart/2005/8/layout/list1"/>
    <dgm:cxn modelId="{DF2204D0-2028-4A00-BF93-2FDC124F37C4}" type="presOf" srcId="{8CBD23A7-B0F1-44E1-82A0-5A802C321536}" destId="{DEFD8E2D-CF67-402B-AB6B-76FCA9914E52}" srcOrd="1" destOrd="0" presId="urn:microsoft.com/office/officeart/2005/8/layout/list1"/>
    <dgm:cxn modelId="{D28C49D3-BF5E-4C7E-B79D-9F60D4A7B069}" type="presOf" srcId="{50D90F47-3CEC-4B0E-80E4-41EFD467BC3B}" destId="{3DE55E8F-D99A-4764-985A-E89A04A8ED5F}" srcOrd="0" destOrd="1" presId="urn:microsoft.com/office/officeart/2005/8/layout/list1"/>
    <dgm:cxn modelId="{444425D5-5AA4-4D4B-B11D-BF5EAFB68C80}" type="presOf" srcId="{8CBD23A7-B0F1-44E1-82A0-5A802C321536}" destId="{8F5658AE-A837-4C1D-B0B6-F4636F3F4220}" srcOrd="0" destOrd="0" presId="urn:microsoft.com/office/officeart/2005/8/layout/list1"/>
    <dgm:cxn modelId="{B6E92BD5-0AE1-4008-ACB1-676346F46D0E}" type="presOf" srcId="{2224DA0C-A586-46C6-8213-FBE4F9DE0B3B}" destId="{2048163D-3EC8-4046-B9A6-5E9F7B0EDFC7}" srcOrd="0" destOrd="0" presId="urn:microsoft.com/office/officeart/2005/8/layout/list1"/>
    <dgm:cxn modelId="{6F6EEDDA-A70D-437D-9B73-EABDB5FAB966}" srcId="{2224DA0C-A586-46C6-8213-FBE4F9DE0B3B}" destId="{55BEC183-582B-45F8-BBF5-34F61370ED5F}" srcOrd="0" destOrd="0" parTransId="{54998EE2-122B-4A3F-97BA-6986839AC439}" sibTransId="{6D95E8B5-99C2-4C04-8F2E-CAAF320732BC}"/>
    <dgm:cxn modelId="{ABEA6DE4-D803-4262-AEC5-74EBC13AA945}" type="presOf" srcId="{6A0073FD-0635-47B6-BE15-AEBC6275FF30}" destId="{3DE55E8F-D99A-4764-985A-E89A04A8ED5F}" srcOrd="0" destOrd="4" presId="urn:microsoft.com/office/officeart/2005/8/layout/list1"/>
    <dgm:cxn modelId="{AC9886E5-E438-4177-A0C1-A479B3EF8201}" type="presOf" srcId="{6CCBF9B2-C6B4-4770-9E08-F200854A6058}" destId="{3DE55E8F-D99A-4764-985A-E89A04A8ED5F}" srcOrd="0" destOrd="6" presId="urn:microsoft.com/office/officeart/2005/8/layout/list1"/>
    <dgm:cxn modelId="{60B35DE7-8C89-45CE-A54B-434A7C949568}" type="presOf" srcId="{8A6569A0-1BFF-4D6B-B1C9-31E4BE4DA5A0}" destId="{245BAAF4-83D5-4880-B609-1C333842AF94}" srcOrd="0" destOrd="0" presId="urn:microsoft.com/office/officeart/2005/8/layout/list1"/>
    <dgm:cxn modelId="{090DC3EF-D021-4E55-BCCA-EC2377A763E6}" srcId="{50D90F47-3CEC-4B0E-80E4-41EFD467BC3B}" destId="{6A0073FD-0635-47B6-BE15-AEBC6275FF30}" srcOrd="2" destOrd="0" parTransId="{5382FF11-3ACE-4F4B-99C1-9798E739F65D}" sibTransId="{BFE34105-C154-4B24-AF18-3F91DE822595}"/>
    <dgm:cxn modelId="{5FC702F4-EE74-4F19-AAC2-3FA8270C04B5}" srcId="{8CBD23A7-B0F1-44E1-82A0-5A802C321536}" destId="{8A6569A0-1BFF-4D6B-B1C9-31E4BE4DA5A0}" srcOrd="0" destOrd="0" parTransId="{9AB6748A-B70E-418A-8742-31A20974D511}" sibTransId="{C9C49220-9ED0-4C51-A132-BFD272BC2604}"/>
    <dgm:cxn modelId="{E42F840C-EE87-4E6D-A4A4-8B95C6BA88B3}" type="presParOf" srcId="{E9C7C606-E299-4EF1-B379-3B29FDEBE01A}" destId="{685FC321-A485-4249-B601-0AFCB5CA0BDD}" srcOrd="0" destOrd="0" presId="urn:microsoft.com/office/officeart/2005/8/layout/list1"/>
    <dgm:cxn modelId="{06E4A6E2-EBB3-4098-8124-99D61C719BF9}" type="presParOf" srcId="{685FC321-A485-4249-B601-0AFCB5CA0BDD}" destId="{8F5658AE-A837-4C1D-B0B6-F4636F3F4220}" srcOrd="0" destOrd="0" presId="urn:microsoft.com/office/officeart/2005/8/layout/list1"/>
    <dgm:cxn modelId="{FBD3A6ED-65BA-4ED5-9F23-6199A5033505}" type="presParOf" srcId="{685FC321-A485-4249-B601-0AFCB5CA0BDD}" destId="{DEFD8E2D-CF67-402B-AB6B-76FCA9914E52}" srcOrd="1" destOrd="0" presId="urn:microsoft.com/office/officeart/2005/8/layout/list1"/>
    <dgm:cxn modelId="{FCB6B1BC-109B-4BA4-B186-F46620031C1B}" type="presParOf" srcId="{E9C7C606-E299-4EF1-B379-3B29FDEBE01A}" destId="{6C9AE2B8-AB15-4617-BD3F-6ADB4FD8C675}" srcOrd="1" destOrd="0" presId="urn:microsoft.com/office/officeart/2005/8/layout/list1"/>
    <dgm:cxn modelId="{288DF813-558C-4BCF-9F75-E79C7FACFB8D}" type="presParOf" srcId="{E9C7C606-E299-4EF1-B379-3B29FDEBE01A}" destId="{245BAAF4-83D5-4880-B609-1C333842AF94}" srcOrd="2" destOrd="0" presId="urn:microsoft.com/office/officeart/2005/8/layout/list1"/>
    <dgm:cxn modelId="{D32C87B7-2C9F-4AC4-9397-B23641778AB8}" type="presParOf" srcId="{E9C7C606-E299-4EF1-B379-3B29FDEBE01A}" destId="{666E91A1-2064-42C2-8937-5B7AB5D59589}" srcOrd="3" destOrd="0" presId="urn:microsoft.com/office/officeart/2005/8/layout/list1"/>
    <dgm:cxn modelId="{35301F6A-C550-4057-92A2-760B14E9F3B2}" type="presParOf" srcId="{E9C7C606-E299-4EF1-B379-3B29FDEBE01A}" destId="{23B89AC8-2AFB-4E46-8C25-761265491E20}" srcOrd="4" destOrd="0" presId="urn:microsoft.com/office/officeart/2005/8/layout/list1"/>
    <dgm:cxn modelId="{AC4ADE1C-470D-4A3E-BB8E-B592751E0D40}" type="presParOf" srcId="{23B89AC8-2AFB-4E46-8C25-761265491E20}" destId="{2048163D-3EC8-4046-B9A6-5E9F7B0EDFC7}" srcOrd="0" destOrd="0" presId="urn:microsoft.com/office/officeart/2005/8/layout/list1"/>
    <dgm:cxn modelId="{C034329E-6D0A-46B6-AF2B-C64C3E3C0AFA}" type="presParOf" srcId="{23B89AC8-2AFB-4E46-8C25-761265491E20}" destId="{89835206-1303-4745-A48D-B4873DC16D47}" srcOrd="1" destOrd="0" presId="urn:microsoft.com/office/officeart/2005/8/layout/list1"/>
    <dgm:cxn modelId="{1A90E2E2-B4C5-41B4-9C64-626A053A5250}" type="presParOf" srcId="{E9C7C606-E299-4EF1-B379-3B29FDEBE01A}" destId="{D4E49395-D1E7-48E7-B2DB-281853956E29}" srcOrd="5" destOrd="0" presId="urn:microsoft.com/office/officeart/2005/8/layout/list1"/>
    <dgm:cxn modelId="{5876F0E8-5FD4-453F-B037-1E199F39660D}" type="presParOf" srcId="{E9C7C606-E299-4EF1-B379-3B29FDEBE01A}" destId="{3DE55E8F-D99A-4764-985A-E89A04A8ED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20DBB-6599-4CA1-8AC3-651CD20E080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0B3B6695-5768-40F8-B4C9-A0DAED63BDB4}">
      <dgm:prSet/>
      <dgm:spPr/>
      <dgm:t>
        <a:bodyPr/>
        <a:lstStyle/>
        <a:p>
          <a:pPr>
            <a:lnSpc>
              <a:spcPct val="100000"/>
            </a:lnSpc>
          </a:pPr>
          <a:r>
            <a:rPr lang="en-US" b="1" u="sng" dirty="0"/>
            <a:t>SEFA (Schedule of Expenditures of Federal Awards)</a:t>
          </a:r>
          <a:r>
            <a:rPr lang="en-US" b="1" dirty="0"/>
            <a:t>: </a:t>
          </a:r>
          <a:r>
            <a:rPr lang="en-US" dirty="0"/>
            <a:t>Schedule that includes the total federal expenditures (WV expenditures + subrecipient awards) per program/ALN  and federal grantor.</a:t>
          </a:r>
        </a:p>
      </dgm:t>
    </dgm:pt>
    <dgm:pt modelId="{1F0B1CAF-C977-414E-8849-8E03F62D81CA}" type="parTrans" cxnId="{ABBAB974-96F9-458C-8F9B-5732BBE65A58}">
      <dgm:prSet/>
      <dgm:spPr/>
      <dgm:t>
        <a:bodyPr/>
        <a:lstStyle/>
        <a:p>
          <a:endParaRPr lang="en-US"/>
        </a:p>
      </dgm:t>
    </dgm:pt>
    <dgm:pt modelId="{18CD99B2-A482-430E-B7FB-9A2AB3D94AE6}" type="sibTrans" cxnId="{ABBAB974-96F9-458C-8F9B-5732BBE65A58}">
      <dgm:prSet/>
      <dgm:spPr/>
      <dgm:t>
        <a:bodyPr/>
        <a:lstStyle/>
        <a:p>
          <a:endParaRPr lang="en-US"/>
        </a:p>
      </dgm:t>
    </dgm:pt>
    <dgm:pt modelId="{A03E4611-9756-4A88-9164-252131CD521F}">
      <dgm:prSet/>
      <dgm:spPr/>
      <dgm:t>
        <a:bodyPr/>
        <a:lstStyle/>
        <a:p>
          <a:pPr>
            <a:lnSpc>
              <a:spcPct val="100000"/>
            </a:lnSpc>
          </a:pPr>
          <a:r>
            <a:rPr lang="en-US" b="1" u="sng"/>
            <a:t>ALN (Assistant Listing Number)</a:t>
          </a:r>
          <a:r>
            <a:rPr lang="en-US" b="1"/>
            <a:t>: </a:t>
          </a:r>
          <a:r>
            <a:rPr lang="en-US"/>
            <a:t>Unique number assigned to a federal program.  (CFDA previously)</a:t>
          </a:r>
        </a:p>
      </dgm:t>
    </dgm:pt>
    <dgm:pt modelId="{55BEAA1B-EAC5-4BD4-BB50-0C659007C747}" type="parTrans" cxnId="{1D2DC813-8F1D-46F5-BB39-CF32230180AD}">
      <dgm:prSet/>
      <dgm:spPr/>
      <dgm:t>
        <a:bodyPr/>
        <a:lstStyle/>
        <a:p>
          <a:endParaRPr lang="en-US"/>
        </a:p>
      </dgm:t>
    </dgm:pt>
    <dgm:pt modelId="{2506F9F3-4CBB-406B-9490-561AD309DACE}" type="sibTrans" cxnId="{1D2DC813-8F1D-46F5-BB39-CF32230180AD}">
      <dgm:prSet/>
      <dgm:spPr/>
      <dgm:t>
        <a:bodyPr/>
        <a:lstStyle/>
        <a:p>
          <a:endParaRPr lang="en-US"/>
        </a:p>
      </dgm:t>
    </dgm:pt>
    <dgm:pt modelId="{FA91D8AF-8026-42D1-8EB2-951C3344A795}">
      <dgm:prSet/>
      <dgm:spPr/>
      <dgm:t>
        <a:bodyPr/>
        <a:lstStyle/>
        <a:p>
          <a:pPr>
            <a:lnSpc>
              <a:spcPct val="100000"/>
            </a:lnSpc>
          </a:pPr>
          <a:r>
            <a:rPr lang="en-US" b="1" u="sng" dirty="0"/>
            <a:t>Cluster of programs</a:t>
          </a:r>
          <a:r>
            <a:rPr lang="en-US" dirty="0"/>
            <a:t>:  A grouping of programs considered one program for audit testing purposes.</a:t>
          </a:r>
        </a:p>
      </dgm:t>
    </dgm:pt>
    <dgm:pt modelId="{9B5B9DE1-4909-4291-88F9-5EF7E7963681}" type="parTrans" cxnId="{8302733A-F778-41AE-A90B-656DF3EA7CEA}">
      <dgm:prSet/>
      <dgm:spPr/>
      <dgm:t>
        <a:bodyPr/>
        <a:lstStyle/>
        <a:p>
          <a:endParaRPr lang="en-US"/>
        </a:p>
      </dgm:t>
    </dgm:pt>
    <dgm:pt modelId="{B9FD78C7-E1A2-4EF8-B779-BBDF91003A5D}" type="sibTrans" cxnId="{8302733A-F778-41AE-A90B-656DF3EA7CEA}">
      <dgm:prSet/>
      <dgm:spPr/>
      <dgm:t>
        <a:bodyPr/>
        <a:lstStyle/>
        <a:p>
          <a:endParaRPr lang="en-US"/>
        </a:p>
      </dgm:t>
    </dgm:pt>
    <dgm:pt modelId="{58770567-FC7B-45B5-B3CC-A01DF35D2348}">
      <dgm:prSet custT="1"/>
      <dgm:spPr/>
      <dgm:t>
        <a:bodyPr/>
        <a:lstStyle/>
        <a:p>
          <a:pPr>
            <a:lnSpc>
              <a:spcPct val="100000"/>
            </a:lnSpc>
          </a:pPr>
          <a:endParaRPr lang="en-US" sz="1600" b="1" u="sng" dirty="0"/>
        </a:p>
        <a:p>
          <a:pPr>
            <a:lnSpc>
              <a:spcPct val="100000"/>
            </a:lnSpc>
          </a:pPr>
          <a:r>
            <a:rPr lang="en-US" sz="1600" b="1" u="sng" dirty="0"/>
            <a:t>Compliance Supplement</a:t>
          </a:r>
          <a:r>
            <a:rPr lang="en-US" sz="1600" dirty="0"/>
            <a:t>: Authoritative source of information used to understand the programs objectives , procedures, compliance requirements, and suggested audit procedures.  (Updated annually)</a:t>
          </a:r>
          <a:br>
            <a:rPr lang="en-US" sz="1400" dirty="0"/>
          </a:br>
          <a:endParaRPr lang="en-US" sz="1400" dirty="0"/>
        </a:p>
      </dgm:t>
    </dgm:pt>
    <dgm:pt modelId="{0CF88DF3-53BA-41AA-8B6B-2083F74E196B}" type="parTrans" cxnId="{E866DBBB-3AA6-40B8-8C43-DFC49BBC4AF7}">
      <dgm:prSet/>
      <dgm:spPr/>
      <dgm:t>
        <a:bodyPr/>
        <a:lstStyle/>
        <a:p>
          <a:endParaRPr lang="en-US"/>
        </a:p>
      </dgm:t>
    </dgm:pt>
    <dgm:pt modelId="{E998D24C-AE23-4AA0-9C9C-07EB141D9B3B}" type="sibTrans" cxnId="{E866DBBB-3AA6-40B8-8C43-DFC49BBC4AF7}">
      <dgm:prSet/>
      <dgm:spPr/>
      <dgm:t>
        <a:bodyPr/>
        <a:lstStyle/>
        <a:p>
          <a:endParaRPr lang="en-US"/>
        </a:p>
      </dgm:t>
    </dgm:pt>
    <dgm:pt modelId="{1D7E1EED-6439-4609-B890-AAFAAA35AF79}" type="pres">
      <dgm:prSet presAssocID="{3E320DBB-6599-4CA1-8AC3-651CD20E080D}" presName="root" presStyleCnt="0">
        <dgm:presLayoutVars>
          <dgm:dir/>
          <dgm:resizeHandles val="exact"/>
        </dgm:presLayoutVars>
      </dgm:prSet>
      <dgm:spPr/>
    </dgm:pt>
    <dgm:pt modelId="{9A17D6C8-7BC4-4EFD-9D08-411377E0FA39}" type="pres">
      <dgm:prSet presAssocID="{0B3B6695-5768-40F8-B4C9-A0DAED63BDB4}" presName="compNode" presStyleCnt="0"/>
      <dgm:spPr/>
    </dgm:pt>
    <dgm:pt modelId="{67AE1CAA-4295-4BDC-9F90-95ED1062FD27}" type="pres">
      <dgm:prSet presAssocID="{0B3B6695-5768-40F8-B4C9-A0DAED63BDB4}" presName="bgRect" presStyleLbl="bgShp" presStyleIdx="0" presStyleCnt="4"/>
      <dgm:spPr/>
    </dgm:pt>
    <dgm:pt modelId="{5493DFF1-F72D-4AF0-A33B-7FE5E170D7B3}" type="pres">
      <dgm:prSet presAssocID="{0B3B6695-5768-40F8-B4C9-A0DAED63BDB4}"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oney"/>
        </a:ext>
      </dgm:extLst>
    </dgm:pt>
    <dgm:pt modelId="{0CFCDBDB-73D3-48AE-9C2D-F85E84665591}" type="pres">
      <dgm:prSet presAssocID="{0B3B6695-5768-40F8-B4C9-A0DAED63BDB4}" presName="spaceRect" presStyleCnt="0"/>
      <dgm:spPr/>
    </dgm:pt>
    <dgm:pt modelId="{35FC1287-645F-4974-822A-8377D735526B}" type="pres">
      <dgm:prSet presAssocID="{0B3B6695-5768-40F8-B4C9-A0DAED63BDB4}" presName="parTx" presStyleLbl="revTx" presStyleIdx="0" presStyleCnt="4">
        <dgm:presLayoutVars>
          <dgm:chMax val="0"/>
          <dgm:chPref val="0"/>
        </dgm:presLayoutVars>
      </dgm:prSet>
      <dgm:spPr/>
    </dgm:pt>
    <dgm:pt modelId="{1BA036E5-F204-4613-8004-051C9BD4D856}" type="pres">
      <dgm:prSet presAssocID="{18CD99B2-A482-430E-B7FB-9A2AB3D94AE6}" presName="sibTrans" presStyleCnt="0"/>
      <dgm:spPr/>
    </dgm:pt>
    <dgm:pt modelId="{485876A0-A8A5-4A95-B26A-0BABD432BD0C}" type="pres">
      <dgm:prSet presAssocID="{A03E4611-9756-4A88-9164-252131CD521F}" presName="compNode" presStyleCnt="0"/>
      <dgm:spPr/>
    </dgm:pt>
    <dgm:pt modelId="{E62B3F3A-8EF7-4076-B7FB-B1CCD3B9A7B1}" type="pres">
      <dgm:prSet presAssocID="{A03E4611-9756-4A88-9164-252131CD521F}" presName="bgRect" presStyleLbl="bgShp" presStyleIdx="1" presStyleCnt="4"/>
      <dgm:spPr/>
    </dgm:pt>
    <dgm:pt modelId="{C488682E-F7DD-4ECF-92B2-3525E119D377}" type="pres">
      <dgm:prSet presAssocID="{A03E4611-9756-4A88-9164-252131CD521F}"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me"/>
        </a:ext>
      </dgm:extLst>
    </dgm:pt>
    <dgm:pt modelId="{1EF9CBDD-3AC5-4687-8D87-B86327DE12CE}" type="pres">
      <dgm:prSet presAssocID="{A03E4611-9756-4A88-9164-252131CD521F}" presName="spaceRect" presStyleCnt="0"/>
      <dgm:spPr/>
    </dgm:pt>
    <dgm:pt modelId="{7F75887B-406C-4E1E-B104-27974DA774E0}" type="pres">
      <dgm:prSet presAssocID="{A03E4611-9756-4A88-9164-252131CD521F}" presName="parTx" presStyleLbl="revTx" presStyleIdx="1" presStyleCnt="4">
        <dgm:presLayoutVars>
          <dgm:chMax val="0"/>
          <dgm:chPref val="0"/>
        </dgm:presLayoutVars>
      </dgm:prSet>
      <dgm:spPr/>
    </dgm:pt>
    <dgm:pt modelId="{846E4397-F945-4EBA-94CC-53795D36DA8E}" type="pres">
      <dgm:prSet presAssocID="{2506F9F3-4CBB-406B-9490-561AD309DACE}" presName="sibTrans" presStyleCnt="0"/>
      <dgm:spPr/>
    </dgm:pt>
    <dgm:pt modelId="{7A12BA30-6E08-4892-8EE5-3796D05D6590}" type="pres">
      <dgm:prSet presAssocID="{FA91D8AF-8026-42D1-8EB2-951C3344A795}" presName="compNode" presStyleCnt="0"/>
      <dgm:spPr/>
    </dgm:pt>
    <dgm:pt modelId="{ED29B072-9CC2-42B0-8ED3-21C96505CF65}" type="pres">
      <dgm:prSet presAssocID="{FA91D8AF-8026-42D1-8EB2-951C3344A795}" presName="bgRect" presStyleLbl="bgShp" presStyleIdx="2" presStyleCnt="4"/>
      <dgm:spPr/>
    </dgm:pt>
    <dgm:pt modelId="{54E6680C-94C7-44F0-9688-616AB0D82EB9}" type="pres">
      <dgm:prSet presAssocID="{FA91D8AF-8026-42D1-8EB2-951C3344A79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eeting"/>
        </a:ext>
      </dgm:extLst>
    </dgm:pt>
    <dgm:pt modelId="{E22B7DFA-BAAC-4B60-A53F-016CA263E729}" type="pres">
      <dgm:prSet presAssocID="{FA91D8AF-8026-42D1-8EB2-951C3344A795}" presName="spaceRect" presStyleCnt="0"/>
      <dgm:spPr/>
    </dgm:pt>
    <dgm:pt modelId="{8F26BDFB-2544-4A3A-8904-6FA63BB0164A}" type="pres">
      <dgm:prSet presAssocID="{FA91D8AF-8026-42D1-8EB2-951C3344A795}" presName="parTx" presStyleLbl="revTx" presStyleIdx="2" presStyleCnt="4">
        <dgm:presLayoutVars>
          <dgm:chMax val="0"/>
          <dgm:chPref val="0"/>
        </dgm:presLayoutVars>
      </dgm:prSet>
      <dgm:spPr/>
    </dgm:pt>
    <dgm:pt modelId="{33A53F1F-EC84-4F7F-B7B9-A550FF5A058B}" type="pres">
      <dgm:prSet presAssocID="{B9FD78C7-E1A2-4EF8-B779-BBDF91003A5D}" presName="sibTrans" presStyleCnt="0"/>
      <dgm:spPr/>
    </dgm:pt>
    <dgm:pt modelId="{C3159CAE-F276-46A9-9B71-620376A175A8}" type="pres">
      <dgm:prSet presAssocID="{58770567-FC7B-45B5-B3CC-A01DF35D2348}" presName="compNode" presStyleCnt="0"/>
      <dgm:spPr/>
    </dgm:pt>
    <dgm:pt modelId="{CBA5FA5A-4EDC-4746-BD0C-B7EC0E0CE34A}" type="pres">
      <dgm:prSet presAssocID="{58770567-FC7B-45B5-B3CC-A01DF35D2348}" presName="bgRect" presStyleLbl="bgShp" presStyleIdx="3" presStyleCnt="4"/>
      <dgm:spPr/>
    </dgm:pt>
    <dgm:pt modelId="{5413463C-054B-4305-A5C9-77E908BCB63F}" type="pres">
      <dgm:prSet presAssocID="{58770567-FC7B-45B5-B3CC-A01DF35D2348}"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a:ext>
      </dgm:extLst>
    </dgm:pt>
    <dgm:pt modelId="{715B5291-718B-48F0-8001-6C92FE71FC4A}" type="pres">
      <dgm:prSet presAssocID="{58770567-FC7B-45B5-B3CC-A01DF35D2348}" presName="spaceRect" presStyleCnt="0"/>
      <dgm:spPr/>
    </dgm:pt>
    <dgm:pt modelId="{7C8E1D75-610C-473A-AFEB-705A34266414}" type="pres">
      <dgm:prSet presAssocID="{58770567-FC7B-45B5-B3CC-A01DF35D2348}" presName="parTx" presStyleLbl="revTx" presStyleIdx="3" presStyleCnt="4" custLinFactNeighborX="-198" custLinFactNeighborY="13175">
        <dgm:presLayoutVars>
          <dgm:chMax val="0"/>
          <dgm:chPref val="0"/>
        </dgm:presLayoutVars>
      </dgm:prSet>
      <dgm:spPr/>
    </dgm:pt>
  </dgm:ptLst>
  <dgm:cxnLst>
    <dgm:cxn modelId="{1D2DC813-8F1D-46F5-BB39-CF32230180AD}" srcId="{3E320DBB-6599-4CA1-8AC3-651CD20E080D}" destId="{A03E4611-9756-4A88-9164-252131CD521F}" srcOrd="1" destOrd="0" parTransId="{55BEAA1B-EAC5-4BD4-BB50-0C659007C747}" sibTransId="{2506F9F3-4CBB-406B-9490-561AD309DACE}"/>
    <dgm:cxn modelId="{91266539-B978-43B8-98BF-108259C9C433}" type="presOf" srcId="{0B3B6695-5768-40F8-B4C9-A0DAED63BDB4}" destId="{35FC1287-645F-4974-822A-8377D735526B}" srcOrd="0" destOrd="0" presId="urn:microsoft.com/office/officeart/2018/2/layout/IconVerticalSolidList"/>
    <dgm:cxn modelId="{8302733A-F778-41AE-A90B-656DF3EA7CEA}" srcId="{3E320DBB-6599-4CA1-8AC3-651CD20E080D}" destId="{FA91D8AF-8026-42D1-8EB2-951C3344A795}" srcOrd="2" destOrd="0" parTransId="{9B5B9DE1-4909-4291-88F9-5EF7E7963681}" sibTransId="{B9FD78C7-E1A2-4EF8-B779-BBDF91003A5D}"/>
    <dgm:cxn modelId="{50D4826B-A587-4FF9-BA13-3337B2419BB0}" type="presOf" srcId="{A03E4611-9756-4A88-9164-252131CD521F}" destId="{7F75887B-406C-4E1E-B104-27974DA774E0}" srcOrd="0" destOrd="0" presId="urn:microsoft.com/office/officeart/2018/2/layout/IconVerticalSolidList"/>
    <dgm:cxn modelId="{ABBAB974-96F9-458C-8F9B-5732BBE65A58}" srcId="{3E320DBB-6599-4CA1-8AC3-651CD20E080D}" destId="{0B3B6695-5768-40F8-B4C9-A0DAED63BDB4}" srcOrd="0" destOrd="0" parTransId="{1F0B1CAF-C977-414E-8849-8E03F62D81CA}" sibTransId="{18CD99B2-A482-430E-B7FB-9A2AB3D94AE6}"/>
    <dgm:cxn modelId="{69FA2A8B-603D-4205-99A8-CE7E925CAAEB}" type="presOf" srcId="{FA91D8AF-8026-42D1-8EB2-951C3344A795}" destId="{8F26BDFB-2544-4A3A-8904-6FA63BB0164A}" srcOrd="0" destOrd="0" presId="urn:microsoft.com/office/officeart/2018/2/layout/IconVerticalSolidList"/>
    <dgm:cxn modelId="{B7E6DA9D-AE90-4B0B-A318-94071E3164BB}" type="presOf" srcId="{58770567-FC7B-45B5-B3CC-A01DF35D2348}" destId="{7C8E1D75-610C-473A-AFEB-705A34266414}" srcOrd="0" destOrd="0" presId="urn:microsoft.com/office/officeart/2018/2/layout/IconVerticalSolidList"/>
    <dgm:cxn modelId="{788DE4A2-D889-45F3-B894-E4C5219031FC}" type="presOf" srcId="{3E320DBB-6599-4CA1-8AC3-651CD20E080D}" destId="{1D7E1EED-6439-4609-B890-AAFAAA35AF79}" srcOrd="0" destOrd="0" presId="urn:microsoft.com/office/officeart/2018/2/layout/IconVerticalSolidList"/>
    <dgm:cxn modelId="{E866DBBB-3AA6-40B8-8C43-DFC49BBC4AF7}" srcId="{3E320DBB-6599-4CA1-8AC3-651CD20E080D}" destId="{58770567-FC7B-45B5-B3CC-A01DF35D2348}" srcOrd="3" destOrd="0" parTransId="{0CF88DF3-53BA-41AA-8B6B-2083F74E196B}" sibTransId="{E998D24C-AE23-4AA0-9C9C-07EB141D9B3B}"/>
    <dgm:cxn modelId="{D9915E7A-FAC0-4236-AC97-82CCA529053F}" type="presParOf" srcId="{1D7E1EED-6439-4609-B890-AAFAAA35AF79}" destId="{9A17D6C8-7BC4-4EFD-9D08-411377E0FA39}" srcOrd="0" destOrd="0" presId="urn:microsoft.com/office/officeart/2018/2/layout/IconVerticalSolidList"/>
    <dgm:cxn modelId="{19305C4D-C3B2-4D3B-9B8C-65A2EC20A70E}" type="presParOf" srcId="{9A17D6C8-7BC4-4EFD-9D08-411377E0FA39}" destId="{67AE1CAA-4295-4BDC-9F90-95ED1062FD27}" srcOrd="0" destOrd="0" presId="urn:microsoft.com/office/officeart/2018/2/layout/IconVerticalSolidList"/>
    <dgm:cxn modelId="{8303AA70-BDF2-4D57-8C0C-36BA983398B3}" type="presParOf" srcId="{9A17D6C8-7BC4-4EFD-9D08-411377E0FA39}" destId="{5493DFF1-F72D-4AF0-A33B-7FE5E170D7B3}" srcOrd="1" destOrd="0" presId="urn:microsoft.com/office/officeart/2018/2/layout/IconVerticalSolidList"/>
    <dgm:cxn modelId="{0B4EAE8E-CA13-4C1C-9F43-CC101D2BC3E2}" type="presParOf" srcId="{9A17D6C8-7BC4-4EFD-9D08-411377E0FA39}" destId="{0CFCDBDB-73D3-48AE-9C2D-F85E84665591}" srcOrd="2" destOrd="0" presId="urn:microsoft.com/office/officeart/2018/2/layout/IconVerticalSolidList"/>
    <dgm:cxn modelId="{8FB6719A-C5D3-488A-A6E9-312709C1D13E}" type="presParOf" srcId="{9A17D6C8-7BC4-4EFD-9D08-411377E0FA39}" destId="{35FC1287-645F-4974-822A-8377D735526B}" srcOrd="3" destOrd="0" presId="urn:microsoft.com/office/officeart/2018/2/layout/IconVerticalSolidList"/>
    <dgm:cxn modelId="{9B653FDC-390A-4FCB-8239-240BDDDE5538}" type="presParOf" srcId="{1D7E1EED-6439-4609-B890-AAFAAA35AF79}" destId="{1BA036E5-F204-4613-8004-051C9BD4D856}" srcOrd="1" destOrd="0" presId="urn:microsoft.com/office/officeart/2018/2/layout/IconVerticalSolidList"/>
    <dgm:cxn modelId="{5F1DA939-847E-4E3F-9B6D-08C497F1F029}" type="presParOf" srcId="{1D7E1EED-6439-4609-B890-AAFAAA35AF79}" destId="{485876A0-A8A5-4A95-B26A-0BABD432BD0C}" srcOrd="2" destOrd="0" presId="urn:microsoft.com/office/officeart/2018/2/layout/IconVerticalSolidList"/>
    <dgm:cxn modelId="{07D47D2D-5DEC-4124-AB89-5D7A9C51031A}" type="presParOf" srcId="{485876A0-A8A5-4A95-B26A-0BABD432BD0C}" destId="{E62B3F3A-8EF7-4076-B7FB-B1CCD3B9A7B1}" srcOrd="0" destOrd="0" presId="urn:microsoft.com/office/officeart/2018/2/layout/IconVerticalSolidList"/>
    <dgm:cxn modelId="{1B852CBC-BB74-4253-9A97-FBF7D10797C9}" type="presParOf" srcId="{485876A0-A8A5-4A95-B26A-0BABD432BD0C}" destId="{C488682E-F7DD-4ECF-92B2-3525E119D377}" srcOrd="1" destOrd="0" presId="urn:microsoft.com/office/officeart/2018/2/layout/IconVerticalSolidList"/>
    <dgm:cxn modelId="{931B54C4-A425-4F48-BB4D-D85125A0B27E}" type="presParOf" srcId="{485876A0-A8A5-4A95-B26A-0BABD432BD0C}" destId="{1EF9CBDD-3AC5-4687-8D87-B86327DE12CE}" srcOrd="2" destOrd="0" presId="urn:microsoft.com/office/officeart/2018/2/layout/IconVerticalSolidList"/>
    <dgm:cxn modelId="{8FFB7FC6-43F0-4AA4-A9D7-60958C76EDD2}" type="presParOf" srcId="{485876A0-A8A5-4A95-B26A-0BABD432BD0C}" destId="{7F75887B-406C-4E1E-B104-27974DA774E0}" srcOrd="3" destOrd="0" presId="urn:microsoft.com/office/officeart/2018/2/layout/IconVerticalSolidList"/>
    <dgm:cxn modelId="{81DB48C5-6D8F-421F-A082-A5D26F41CFA4}" type="presParOf" srcId="{1D7E1EED-6439-4609-B890-AAFAAA35AF79}" destId="{846E4397-F945-4EBA-94CC-53795D36DA8E}" srcOrd="3" destOrd="0" presId="urn:microsoft.com/office/officeart/2018/2/layout/IconVerticalSolidList"/>
    <dgm:cxn modelId="{E3365ECC-ECDD-405E-B2ED-6B129B408929}" type="presParOf" srcId="{1D7E1EED-6439-4609-B890-AAFAAA35AF79}" destId="{7A12BA30-6E08-4892-8EE5-3796D05D6590}" srcOrd="4" destOrd="0" presId="urn:microsoft.com/office/officeart/2018/2/layout/IconVerticalSolidList"/>
    <dgm:cxn modelId="{6A4ED0DB-732B-464F-97E8-AEF73A55251F}" type="presParOf" srcId="{7A12BA30-6E08-4892-8EE5-3796D05D6590}" destId="{ED29B072-9CC2-42B0-8ED3-21C96505CF65}" srcOrd="0" destOrd="0" presId="urn:microsoft.com/office/officeart/2018/2/layout/IconVerticalSolidList"/>
    <dgm:cxn modelId="{A1F5ECB6-238E-4B72-9933-37F59FEDAD03}" type="presParOf" srcId="{7A12BA30-6E08-4892-8EE5-3796D05D6590}" destId="{54E6680C-94C7-44F0-9688-616AB0D82EB9}" srcOrd="1" destOrd="0" presId="urn:microsoft.com/office/officeart/2018/2/layout/IconVerticalSolidList"/>
    <dgm:cxn modelId="{EFC9A5F7-189C-4FEC-8D70-B06D2BAA1AF2}" type="presParOf" srcId="{7A12BA30-6E08-4892-8EE5-3796D05D6590}" destId="{E22B7DFA-BAAC-4B60-A53F-016CA263E729}" srcOrd="2" destOrd="0" presId="urn:microsoft.com/office/officeart/2018/2/layout/IconVerticalSolidList"/>
    <dgm:cxn modelId="{837FD181-0E93-4B70-90B1-62B14CC2BE76}" type="presParOf" srcId="{7A12BA30-6E08-4892-8EE5-3796D05D6590}" destId="{8F26BDFB-2544-4A3A-8904-6FA63BB0164A}" srcOrd="3" destOrd="0" presId="urn:microsoft.com/office/officeart/2018/2/layout/IconVerticalSolidList"/>
    <dgm:cxn modelId="{0FFDA069-6665-4F86-BC06-14F0A96D6E6C}" type="presParOf" srcId="{1D7E1EED-6439-4609-B890-AAFAAA35AF79}" destId="{33A53F1F-EC84-4F7F-B7B9-A550FF5A058B}" srcOrd="5" destOrd="0" presId="urn:microsoft.com/office/officeart/2018/2/layout/IconVerticalSolidList"/>
    <dgm:cxn modelId="{71114F63-3F7E-4200-B935-570542F624F4}" type="presParOf" srcId="{1D7E1EED-6439-4609-B890-AAFAAA35AF79}" destId="{C3159CAE-F276-46A9-9B71-620376A175A8}" srcOrd="6" destOrd="0" presId="urn:microsoft.com/office/officeart/2018/2/layout/IconVerticalSolidList"/>
    <dgm:cxn modelId="{FD7F95AC-BDDF-4225-AFB3-7673F0704AA6}" type="presParOf" srcId="{C3159CAE-F276-46A9-9B71-620376A175A8}" destId="{CBA5FA5A-4EDC-4746-BD0C-B7EC0E0CE34A}" srcOrd="0" destOrd="0" presId="urn:microsoft.com/office/officeart/2018/2/layout/IconVerticalSolidList"/>
    <dgm:cxn modelId="{C9424311-DF4A-48DA-B03F-C0034506DFAF}" type="presParOf" srcId="{C3159CAE-F276-46A9-9B71-620376A175A8}" destId="{5413463C-054B-4305-A5C9-77E908BCB63F}" srcOrd="1" destOrd="0" presId="urn:microsoft.com/office/officeart/2018/2/layout/IconVerticalSolidList"/>
    <dgm:cxn modelId="{6006E6AD-5455-4426-8573-84D8E97E07E7}" type="presParOf" srcId="{C3159CAE-F276-46A9-9B71-620376A175A8}" destId="{715B5291-718B-48F0-8001-6C92FE71FC4A}" srcOrd="2" destOrd="0" presId="urn:microsoft.com/office/officeart/2018/2/layout/IconVerticalSolidList"/>
    <dgm:cxn modelId="{9743FED9-5C15-421C-AAD8-8FFA0F881AC8}" type="presParOf" srcId="{C3159CAE-F276-46A9-9B71-620376A175A8}" destId="{7C8E1D75-610C-473A-AFEB-705A342664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3EDF9D-613E-49E6-BAA4-4154BC8FF2F4}"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21DD62C6-5F00-4D37-BD4A-E08701B2A343}">
      <dgm:prSet/>
      <dgm:spPr/>
      <dgm:t>
        <a:bodyPr/>
        <a:lstStyle/>
        <a:p>
          <a:pPr>
            <a:lnSpc>
              <a:spcPct val="100000"/>
            </a:lnSpc>
          </a:pPr>
          <a:r>
            <a:rPr lang="en-US" b="1" u="sng" dirty="0"/>
            <a:t>Disbursements</a:t>
          </a:r>
          <a:r>
            <a:rPr lang="en-US" dirty="0"/>
            <a:t>: The movement of funds from one location to another. Includes expenditures and transfers. </a:t>
          </a:r>
        </a:p>
      </dgm:t>
    </dgm:pt>
    <dgm:pt modelId="{8CF0D1FD-D15F-4664-A7F5-C02AC362991D}" type="parTrans" cxnId="{3597C80D-5EF6-46BB-91DB-5B349BEE6383}">
      <dgm:prSet/>
      <dgm:spPr/>
      <dgm:t>
        <a:bodyPr/>
        <a:lstStyle/>
        <a:p>
          <a:endParaRPr lang="en-US"/>
        </a:p>
      </dgm:t>
    </dgm:pt>
    <dgm:pt modelId="{C2AD5513-B594-41DE-A355-A3B1581A711E}" type="sibTrans" cxnId="{3597C80D-5EF6-46BB-91DB-5B349BEE6383}">
      <dgm:prSet/>
      <dgm:spPr/>
      <dgm:t>
        <a:bodyPr/>
        <a:lstStyle/>
        <a:p>
          <a:endParaRPr lang="en-US"/>
        </a:p>
      </dgm:t>
    </dgm:pt>
    <dgm:pt modelId="{E72DB067-8911-4432-BCF9-53CBDE1D117D}">
      <dgm:prSet/>
      <dgm:spPr/>
      <dgm:t>
        <a:bodyPr/>
        <a:lstStyle/>
        <a:p>
          <a:pPr>
            <a:lnSpc>
              <a:spcPct val="100000"/>
            </a:lnSpc>
          </a:pPr>
          <a:r>
            <a:rPr lang="en-US" b="1" u="sng" dirty="0"/>
            <a:t>Expenditures</a:t>
          </a:r>
          <a:r>
            <a:rPr lang="en-US" dirty="0"/>
            <a:t>: Charges made by recipient or subrecipient to a federal program.</a:t>
          </a:r>
        </a:p>
      </dgm:t>
    </dgm:pt>
    <dgm:pt modelId="{6E765E85-0EA1-442F-88BE-3E25E460471F}" type="parTrans" cxnId="{64170B40-758A-4DB9-A5AC-12756A560D19}">
      <dgm:prSet/>
      <dgm:spPr/>
      <dgm:t>
        <a:bodyPr/>
        <a:lstStyle/>
        <a:p>
          <a:endParaRPr lang="en-US"/>
        </a:p>
      </dgm:t>
    </dgm:pt>
    <dgm:pt modelId="{4A84F182-8D18-405F-AE31-AB7FA8FA4DA2}" type="sibTrans" cxnId="{64170B40-758A-4DB9-A5AC-12756A560D19}">
      <dgm:prSet/>
      <dgm:spPr/>
      <dgm:t>
        <a:bodyPr/>
        <a:lstStyle/>
        <a:p>
          <a:endParaRPr lang="en-US"/>
        </a:p>
      </dgm:t>
    </dgm:pt>
    <dgm:pt modelId="{397E3EDE-921C-4654-8042-A48777073C8C}">
      <dgm:prSet/>
      <dgm:spPr/>
      <dgm:t>
        <a:bodyPr/>
        <a:lstStyle/>
        <a:p>
          <a:pPr>
            <a:lnSpc>
              <a:spcPct val="100000"/>
            </a:lnSpc>
          </a:pPr>
          <a:r>
            <a:rPr lang="en-US"/>
            <a:t>Cash disbursements for direct charges for properties and services. </a:t>
          </a:r>
        </a:p>
      </dgm:t>
    </dgm:pt>
    <dgm:pt modelId="{2E6CD581-C946-4F1F-A1C1-6AA0F12C4AF1}" type="parTrans" cxnId="{D546B7D2-C5CB-4B49-8350-F6316BE828EC}">
      <dgm:prSet/>
      <dgm:spPr/>
      <dgm:t>
        <a:bodyPr/>
        <a:lstStyle/>
        <a:p>
          <a:endParaRPr lang="en-US"/>
        </a:p>
      </dgm:t>
    </dgm:pt>
    <dgm:pt modelId="{B2F7FDCD-08F2-45D3-8D1C-BBC16A0068DE}" type="sibTrans" cxnId="{D546B7D2-C5CB-4B49-8350-F6316BE828EC}">
      <dgm:prSet/>
      <dgm:spPr/>
      <dgm:t>
        <a:bodyPr/>
        <a:lstStyle/>
        <a:p>
          <a:endParaRPr lang="en-US"/>
        </a:p>
      </dgm:t>
    </dgm:pt>
    <dgm:pt modelId="{FA14B0D5-19A2-4730-B0E7-87FFD26361DA}">
      <dgm:prSet/>
      <dgm:spPr/>
      <dgm:t>
        <a:bodyPr/>
        <a:lstStyle/>
        <a:p>
          <a:pPr>
            <a:lnSpc>
              <a:spcPct val="100000"/>
            </a:lnSpc>
          </a:pPr>
          <a:r>
            <a:rPr lang="en-US" dirty="0"/>
            <a:t>Amount of indirect expense charge</a:t>
          </a:r>
        </a:p>
      </dgm:t>
    </dgm:pt>
    <dgm:pt modelId="{3244EFBE-CF6B-4D4F-A8FE-CE02291CA01A}" type="parTrans" cxnId="{A62BC48D-6380-4AED-82DA-AC892A35A495}">
      <dgm:prSet/>
      <dgm:spPr/>
      <dgm:t>
        <a:bodyPr/>
        <a:lstStyle/>
        <a:p>
          <a:endParaRPr lang="en-US"/>
        </a:p>
      </dgm:t>
    </dgm:pt>
    <dgm:pt modelId="{C966D4D6-177D-4398-9D93-ED25ACC766C8}" type="sibTrans" cxnId="{A62BC48D-6380-4AED-82DA-AC892A35A495}">
      <dgm:prSet/>
      <dgm:spPr/>
      <dgm:t>
        <a:bodyPr/>
        <a:lstStyle/>
        <a:p>
          <a:endParaRPr lang="en-US"/>
        </a:p>
      </dgm:t>
    </dgm:pt>
    <dgm:pt modelId="{69D3FC66-EA33-4258-AFDE-468B4F7FAFF4}">
      <dgm:prSet/>
      <dgm:spPr/>
      <dgm:t>
        <a:bodyPr/>
        <a:lstStyle/>
        <a:p>
          <a:pPr>
            <a:lnSpc>
              <a:spcPct val="100000"/>
            </a:lnSpc>
          </a:pPr>
          <a:r>
            <a:rPr lang="en-US"/>
            <a:t>Amount of cash advance payments</a:t>
          </a:r>
        </a:p>
      </dgm:t>
    </dgm:pt>
    <dgm:pt modelId="{41617766-75BB-4513-880A-93BA917DB4F1}" type="parTrans" cxnId="{C8400A50-9110-44A2-A93A-4962E200620B}">
      <dgm:prSet/>
      <dgm:spPr/>
      <dgm:t>
        <a:bodyPr/>
        <a:lstStyle/>
        <a:p>
          <a:endParaRPr lang="en-US"/>
        </a:p>
      </dgm:t>
    </dgm:pt>
    <dgm:pt modelId="{19C05E59-1D2A-4B9A-BB09-3E7EC0204B71}" type="sibTrans" cxnId="{C8400A50-9110-44A2-A93A-4962E200620B}">
      <dgm:prSet/>
      <dgm:spPr/>
      <dgm:t>
        <a:bodyPr/>
        <a:lstStyle/>
        <a:p>
          <a:endParaRPr lang="en-US"/>
        </a:p>
      </dgm:t>
    </dgm:pt>
    <dgm:pt modelId="{1C89DFAF-7595-417A-8431-03E000A17C87}">
      <dgm:prSet/>
      <dgm:spPr/>
      <dgm:t>
        <a:bodyPr/>
        <a:lstStyle/>
        <a:p>
          <a:pPr>
            <a:lnSpc>
              <a:spcPct val="100000"/>
            </a:lnSpc>
          </a:pPr>
          <a:r>
            <a:rPr lang="en-US" dirty="0"/>
            <a:t>Payments made to subrecipients</a:t>
          </a:r>
        </a:p>
      </dgm:t>
    </dgm:pt>
    <dgm:pt modelId="{95486A6C-B197-4F2E-817F-674A207A51B8}" type="parTrans" cxnId="{92FBFCA8-83DD-4112-9724-41F28DBA87A3}">
      <dgm:prSet/>
      <dgm:spPr/>
      <dgm:t>
        <a:bodyPr/>
        <a:lstStyle/>
        <a:p>
          <a:endParaRPr lang="en-US"/>
        </a:p>
      </dgm:t>
    </dgm:pt>
    <dgm:pt modelId="{76526FFB-8B9C-4405-B81D-1B55915A57F7}" type="sibTrans" cxnId="{92FBFCA8-83DD-4112-9724-41F28DBA87A3}">
      <dgm:prSet/>
      <dgm:spPr/>
      <dgm:t>
        <a:bodyPr/>
        <a:lstStyle/>
        <a:p>
          <a:endParaRPr lang="en-US"/>
        </a:p>
      </dgm:t>
    </dgm:pt>
    <dgm:pt modelId="{7EB2465C-D79C-4005-97FC-2F8339EF3735}">
      <dgm:prSet/>
      <dgm:spPr/>
      <dgm:t>
        <a:bodyPr/>
        <a:lstStyle/>
        <a:p>
          <a:pPr>
            <a:lnSpc>
              <a:spcPct val="100000"/>
            </a:lnSpc>
          </a:pPr>
          <a:r>
            <a:rPr lang="en-US"/>
            <a:t>Non-cash contributions</a:t>
          </a:r>
        </a:p>
      </dgm:t>
    </dgm:pt>
    <dgm:pt modelId="{F6505F79-D74C-485C-9161-A5232AFCB263}" type="parTrans" cxnId="{01A82CCA-4EFC-42AC-81B0-BC3ACBC4D58C}">
      <dgm:prSet/>
      <dgm:spPr/>
      <dgm:t>
        <a:bodyPr/>
        <a:lstStyle/>
        <a:p>
          <a:endParaRPr lang="en-US"/>
        </a:p>
      </dgm:t>
    </dgm:pt>
    <dgm:pt modelId="{D2D1470C-4D01-44DB-972F-082DD1679EBB}" type="sibTrans" cxnId="{01A82CCA-4EFC-42AC-81B0-BC3ACBC4D58C}">
      <dgm:prSet/>
      <dgm:spPr/>
      <dgm:t>
        <a:bodyPr/>
        <a:lstStyle/>
        <a:p>
          <a:endParaRPr lang="en-US"/>
        </a:p>
      </dgm:t>
    </dgm:pt>
    <dgm:pt modelId="{077521FF-8ABB-4B7F-AA21-E08CF2D7FC42}">
      <dgm:prSet/>
      <dgm:spPr/>
      <dgm:t>
        <a:bodyPr/>
        <a:lstStyle/>
        <a:p>
          <a:pPr>
            <a:lnSpc>
              <a:spcPct val="100000"/>
            </a:lnSpc>
          </a:pPr>
          <a:r>
            <a:rPr lang="en-US" b="1" u="sng" dirty="0"/>
            <a:t>Subaward</a:t>
          </a:r>
          <a:r>
            <a:rPr lang="en-US" b="1" u="none" dirty="0"/>
            <a:t>: </a:t>
          </a:r>
          <a:r>
            <a:rPr lang="en-US" b="0" u="none" dirty="0"/>
            <a:t>An award provided by a pass-through entity to a subrecipient to carry out part of a federal program. </a:t>
          </a:r>
          <a:endParaRPr lang="en-US" dirty="0"/>
        </a:p>
      </dgm:t>
    </dgm:pt>
    <dgm:pt modelId="{7E4F5C60-07AC-47A5-A063-E4CD4AB1E81D}" type="parTrans" cxnId="{C1BB0AFB-9851-4248-A28F-B9C75A1D1C44}">
      <dgm:prSet/>
      <dgm:spPr/>
      <dgm:t>
        <a:bodyPr/>
        <a:lstStyle/>
        <a:p>
          <a:endParaRPr lang="en-US"/>
        </a:p>
      </dgm:t>
    </dgm:pt>
    <dgm:pt modelId="{3B67388A-6C29-4EBE-B702-84C4506CF530}" type="sibTrans" cxnId="{C1BB0AFB-9851-4248-A28F-B9C75A1D1C44}">
      <dgm:prSet/>
      <dgm:spPr/>
      <dgm:t>
        <a:bodyPr/>
        <a:lstStyle/>
        <a:p>
          <a:endParaRPr lang="en-US"/>
        </a:p>
      </dgm:t>
    </dgm:pt>
    <dgm:pt modelId="{BA5E6644-3029-47E6-95D2-45CBEFBD6D2A}" type="pres">
      <dgm:prSet presAssocID="{493EDF9D-613E-49E6-BAA4-4154BC8FF2F4}" presName="root" presStyleCnt="0">
        <dgm:presLayoutVars>
          <dgm:dir/>
          <dgm:resizeHandles val="exact"/>
        </dgm:presLayoutVars>
      </dgm:prSet>
      <dgm:spPr/>
    </dgm:pt>
    <dgm:pt modelId="{CBEF0885-2DBA-4205-A27B-D23433906483}" type="pres">
      <dgm:prSet presAssocID="{21DD62C6-5F00-4D37-BD4A-E08701B2A343}" presName="compNode" presStyleCnt="0"/>
      <dgm:spPr/>
    </dgm:pt>
    <dgm:pt modelId="{7CDB5466-636C-4F67-92AF-419F65AFAFA1}" type="pres">
      <dgm:prSet presAssocID="{21DD62C6-5F00-4D37-BD4A-E08701B2A343}" presName="bgRect" presStyleLbl="bgShp" presStyleIdx="0" presStyleCnt="3"/>
      <dgm:spPr/>
    </dgm:pt>
    <dgm:pt modelId="{C0271C9B-C880-4409-8E62-4FCD697D8C16}" type="pres">
      <dgm:prSet presAssocID="{21DD62C6-5F00-4D37-BD4A-E08701B2A34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oney"/>
        </a:ext>
      </dgm:extLst>
    </dgm:pt>
    <dgm:pt modelId="{CAE265C5-D581-4EEA-9EA3-C9B90C840779}" type="pres">
      <dgm:prSet presAssocID="{21DD62C6-5F00-4D37-BD4A-E08701B2A343}" presName="spaceRect" presStyleCnt="0"/>
      <dgm:spPr/>
    </dgm:pt>
    <dgm:pt modelId="{168050D3-BA97-4A5E-952F-2C7AC6932265}" type="pres">
      <dgm:prSet presAssocID="{21DD62C6-5F00-4D37-BD4A-E08701B2A343}" presName="parTx" presStyleLbl="revTx" presStyleIdx="0" presStyleCnt="4">
        <dgm:presLayoutVars>
          <dgm:chMax val="0"/>
          <dgm:chPref val="0"/>
        </dgm:presLayoutVars>
      </dgm:prSet>
      <dgm:spPr/>
    </dgm:pt>
    <dgm:pt modelId="{658BA3E8-A11A-4EBE-A11A-91D1EBDECF2D}" type="pres">
      <dgm:prSet presAssocID="{C2AD5513-B594-41DE-A355-A3B1581A711E}" presName="sibTrans" presStyleCnt="0"/>
      <dgm:spPr/>
    </dgm:pt>
    <dgm:pt modelId="{DD1449AA-D914-480F-A825-8DCC2D60A120}" type="pres">
      <dgm:prSet presAssocID="{E72DB067-8911-4432-BCF9-53CBDE1D117D}" presName="compNode" presStyleCnt="0"/>
      <dgm:spPr/>
    </dgm:pt>
    <dgm:pt modelId="{EC223DAA-B34C-49DB-A6FE-9BB1BCA4C934}" type="pres">
      <dgm:prSet presAssocID="{E72DB067-8911-4432-BCF9-53CBDE1D117D}" presName="bgRect" presStyleLbl="bgShp" presStyleIdx="1" presStyleCnt="3"/>
      <dgm:spPr/>
    </dgm:pt>
    <dgm:pt modelId="{F848DD74-6C75-4CB8-81D2-22C3115E3581}" type="pres">
      <dgm:prSet presAssocID="{E72DB067-8911-4432-BCF9-53CBDE1D117D}"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5AD16DFA-2468-49BB-A4FD-0AE2B1CA5D40}" type="pres">
      <dgm:prSet presAssocID="{E72DB067-8911-4432-BCF9-53CBDE1D117D}" presName="spaceRect" presStyleCnt="0"/>
      <dgm:spPr/>
    </dgm:pt>
    <dgm:pt modelId="{5EF4235C-409E-46D7-A0C4-A7DFBFAE5EF4}" type="pres">
      <dgm:prSet presAssocID="{E72DB067-8911-4432-BCF9-53CBDE1D117D}" presName="parTx" presStyleLbl="revTx" presStyleIdx="1" presStyleCnt="4">
        <dgm:presLayoutVars>
          <dgm:chMax val="0"/>
          <dgm:chPref val="0"/>
        </dgm:presLayoutVars>
      </dgm:prSet>
      <dgm:spPr/>
    </dgm:pt>
    <dgm:pt modelId="{5472A0B9-03C8-42B5-ADA1-C779A26AA47E}" type="pres">
      <dgm:prSet presAssocID="{E72DB067-8911-4432-BCF9-53CBDE1D117D}" presName="desTx" presStyleLbl="revTx" presStyleIdx="2" presStyleCnt="4">
        <dgm:presLayoutVars/>
      </dgm:prSet>
      <dgm:spPr/>
    </dgm:pt>
    <dgm:pt modelId="{B8CA8258-7C9E-4F0A-BD7A-F41655CBA540}" type="pres">
      <dgm:prSet presAssocID="{4A84F182-8D18-405F-AE31-AB7FA8FA4DA2}" presName="sibTrans" presStyleCnt="0"/>
      <dgm:spPr/>
    </dgm:pt>
    <dgm:pt modelId="{2016C9E3-6E45-4F69-8096-14014AFB0AE6}" type="pres">
      <dgm:prSet presAssocID="{077521FF-8ABB-4B7F-AA21-E08CF2D7FC42}" presName="compNode" presStyleCnt="0"/>
      <dgm:spPr/>
    </dgm:pt>
    <dgm:pt modelId="{8F644F6D-D3BC-49DF-BD28-13592A9BF6E1}" type="pres">
      <dgm:prSet presAssocID="{077521FF-8ABB-4B7F-AA21-E08CF2D7FC42}" presName="bgRect" presStyleLbl="bgShp" presStyleIdx="2" presStyleCnt="3"/>
      <dgm:spPr/>
    </dgm:pt>
    <dgm:pt modelId="{A4D20E62-D176-4EDE-A21F-7BF05987DDB5}" type="pres">
      <dgm:prSet presAssocID="{077521FF-8ABB-4B7F-AA21-E08CF2D7FC42}"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Piggy Bank with solid fill"/>
        </a:ext>
      </dgm:extLst>
    </dgm:pt>
    <dgm:pt modelId="{F3CA999F-A13D-4D9C-A293-3C806AA21E26}" type="pres">
      <dgm:prSet presAssocID="{077521FF-8ABB-4B7F-AA21-E08CF2D7FC42}" presName="spaceRect" presStyleCnt="0"/>
      <dgm:spPr/>
    </dgm:pt>
    <dgm:pt modelId="{2B8A67A4-9F97-490A-AD20-BDE920731CFD}" type="pres">
      <dgm:prSet presAssocID="{077521FF-8ABB-4B7F-AA21-E08CF2D7FC42}" presName="parTx" presStyleLbl="revTx" presStyleIdx="3" presStyleCnt="4">
        <dgm:presLayoutVars>
          <dgm:chMax val="0"/>
          <dgm:chPref val="0"/>
        </dgm:presLayoutVars>
      </dgm:prSet>
      <dgm:spPr/>
    </dgm:pt>
  </dgm:ptLst>
  <dgm:cxnLst>
    <dgm:cxn modelId="{3597C80D-5EF6-46BB-91DB-5B349BEE6383}" srcId="{493EDF9D-613E-49E6-BAA4-4154BC8FF2F4}" destId="{21DD62C6-5F00-4D37-BD4A-E08701B2A343}" srcOrd="0" destOrd="0" parTransId="{8CF0D1FD-D15F-4664-A7F5-C02AC362991D}" sibTransId="{C2AD5513-B594-41DE-A355-A3B1581A711E}"/>
    <dgm:cxn modelId="{64170B40-758A-4DB9-A5AC-12756A560D19}" srcId="{493EDF9D-613E-49E6-BAA4-4154BC8FF2F4}" destId="{E72DB067-8911-4432-BCF9-53CBDE1D117D}" srcOrd="1" destOrd="0" parTransId="{6E765E85-0EA1-442F-88BE-3E25E460471F}" sibTransId="{4A84F182-8D18-405F-AE31-AB7FA8FA4DA2}"/>
    <dgm:cxn modelId="{8516826F-FA49-4B22-9667-E2746D83196B}" type="presOf" srcId="{21DD62C6-5F00-4D37-BD4A-E08701B2A343}" destId="{168050D3-BA97-4A5E-952F-2C7AC6932265}" srcOrd="0" destOrd="0" presId="urn:microsoft.com/office/officeart/2018/2/layout/IconVerticalSolidList"/>
    <dgm:cxn modelId="{C8400A50-9110-44A2-A93A-4962E200620B}" srcId="{E72DB067-8911-4432-BCF9-53CBDE1D117D}" destId="{69D3FC66-EA33-4258-AFDE-468B4F7FAFF4}" srcOrd="2" destOrd="0" parTransId="{41617766-75BB-4513-880A-93BA917DB4F1}" sibTransId="{19C05E59-1D2A-4B9A-BB09-3E7EC0204B71}"/>
    <dgm:cxn modelId="{5842428B-5751-422B-905C-3FECD4247F89}" type="presOf" srcId="{7EB2465C-D79C-4005-97FC-2F8339EF3735}" destId="{5472A0B9-03C8-42B5-ADA1-C779A26AA47E}" srcOrd="0" destOrd="4" presId="urn:microsoft.com/office/officeart/2018/2/layout/IconVerticalSolidList"/>
    <dgm:cxn modelId="{A62BC48D-6380-4AED-82DA-AC892A35A495}" srcId="{E72DB067-8911-4432-BCF9-53CBDE1D117D}" destId="{FA14B0D5-19A2-4730-B0E7-87FFD26361DA}" srcOrd="1" destOrd="0" parTransId="{3244EFBE-CF6B-4D4F-A8FE-CE02291CA01A}" sibTransId="{C966D4D6-177D-4398-9D93-ED25ACC766C8}"/>
    <dgm:cxn modelId="{92FBFCA8-83DD-4112-9724-41F28DBA87A3}" srcId="{E72DB067-8911-4432-BCF9-53CBDE1D117D}" destId="{1C89DFAF-7595-417A-8431-03E000A17C87}" srcOrd="3" destOrd="0" parTransId="{95486A6C-B197-4F2E-817F-674A207A51B8}" sibTransId="{76526FFB-8B9C-4405-B81D-1B55915A57F7}"/>
    <dgm:cxn modelId="{D658F8AA-EB8A-4952-B1F2-5D885F63086C}" type="presOf" srcId="{1C89DFAF-7595-417A-8431-03E000A17C87}" destId="{5472A0B9-03C8-42B5-ADA1-C779A26AA47E}" srcOrd="0" destOrd="3" presId="urn:microsoft.com/office/officeart/2018/2/layout/IconVerticalSolidList"/>
    <dgm:cxn modelId="{B7501AAB-DE9F-414F-8A55-A3E8BB6DB8E9}" type="presOf" srcId="{69D3FC66-EA33-4258-AFDE-468B4F7FAFF4}" destId="{5472A0B9-03C8-42B5-ADA1-C779A26AA47E}" srcOrd="0" destOrd="2" presId="urn:microsoft.com/office/officeart/2018/2/layout/IconVerticalSolidList"/>
    <dgm:cxn modelId="{27221BC5-8E73-498A-ADA0-418414B64694}" type="presOf" srcId="{493EDF9D-613E-49E6-BAA4-4154BC8FF2F4}" destId="{BA5E6644-3029-47E6-95D2-45CBEFBD6D2A}" srcOrd="0" destOrd="0" presId="urn:microsoft.com/office/officeart/2018/2/layout/IconVerticalSolidList"/>
    <dgm:cxn modelId="{01A82CCA-4EFC-42AC-81B0-BC3ACBC4D58C}" srcId="{E72DB067-8911-4432-BCF9-53CBDE1D117D}" destId="{7EB2465C-D79C-4005-97FC-2F8339EF3735}" srcOrd="4" destOrd="0" parTransId="{F6505F79-D74C-485C-9161-A5232AFCB263}" sibTransId="{D2D1470C-4D01-44DB-972F-082DD1679EBB}"/>
    <dgm:cxn modelId="{D546B7D2-C5CB-4B49-8350-F6316BE828EC}" srcId="{E72DB067-8911-4432-BCF9-53CBDE1D117D}" destId="{397E3EDE-921C-4654-8042-A48777073C8C}" srcOrd="0" destOrd="0" parTransId="{2E6CD581-C946-4F1F-A1C1-6AA0F12C4AF1}" sibTransId="{B2F7FDCD-08F2-45D3-8D1C-BBC16A0068DE}"/>
    <dgm:cxn modelId="{7867ADD3-A38D-46F8-A7FD-1B9808471CD9}" type="presOf" srcId="{E72DB067-8911-4432-BCF9-53CBDE1D117D}" destId="{5EF4235C-409E-46D7-A0C4-A7DFBFAE5EF4}" srcOrd="0" destOrd="0" presId="urn:microsoft.com/office/officeart/2018/2/layout/IconVerticalSolidList"/>
    <dgm:cxn modelId="{A3BEA7D4-236F-4467-8222-0A905D1390D0}" type="presOf" srcId="{FA14B0D5-19A2-4730-B0E7-87FFD26361DA}" destId="{5472A0B9-03C8-42B5-ADA1-C779A26AA47E}" srcOrd="0" destOrd="1" presId="urn:microsoft.com/office/officeart/2018/2/layout/IconVerticalSolidList"/>
    <dgm:cxn modelId="{159CEAED-3C97-45DA-8F1B-7939C935FB9E}" type="presOf" srcId="{077521FF-8ABB-4B7F-AA21-E08CF2D7FC42}" destId="{2B8A67A4-9F97-490A-AD20-BDE920731CFD}" srcOrd="0" destOrd="0" presId="urn:microsoft.com/office/officeart/2018/2/layout/IconVerticalSolidList"/>
    <dgm:cxn modelId="{081001F2-F76F-4989-842F-554457ED92A7}" type="presOf" srcId="{397E3EDE-921C-4654-8042-A48777073C8C}" destId="{5472A0B9-03C8-42B5-ADA1-C779A26AA47E}" srcOrd="0" destOrd="0" presId="urn:microsoft.com/office/officeart/2018/2/layout/IconVerticalSolidList"/>
    <dgm:cxn modelId="{C1BB0AFB-9851-4248-A28F-B9C75A1D1C44}" srcId="{493EDF9D-613E-49E6-BAA4-4154BC8FF2F4}" destId="{077521FF-8ABB-4B7F-AA21-E08CF2D7FC42}" srcOrd="2" destOrd="0" parTransId="{7E4F5C60-07AC-47A5-A063-E4CD4AB1E81D}" sibTransId="{3B67388A-6C29-4EBE-B702-84C4506CF530}"/>
    <dgm:cxn modelId="{5BB96370-1AD9-400F-B2CF-3438E76DF362}" type="presParOf" srcId="{BA5E6644-3029-47E6-95D2-45CBEFBD6D2A}" destId="{CBEF0885-2DBA-4205-A27B-D23433906483}" srcOrd="0" destOrd="0" presId="urn:microsoft.com/office/officeart/2018/2/layout/IconVerticalSolidList"/>
    <dgm:cxn modelId="{1DD950A0-602F-4BB1-A04E-09C5E9930999}" type="presParOf" srcId="{CBEF0885-2DBA-4205-A27B-D23433906483}" destId="{7CDB5466-636C-4F67-92AF-419F65AFAFA1}" srcOrd="0" destOrd="0" presId="urn:microsoft.com/office/officeart/2018/2/layout/IconVerticalSolidList"/>
    <dgm:cxn modelId="{738F5CE7-F2EE-4C82-A863-E5FA722B3A53}" type="presParOf" srcId="{CBEF0885-2DBA-4205-A27B-D23433906483}" destId="{C0271C9B-C880-4409-8E62-4FCD697D8C16}" srcOrd="1" destOrd="0" presId="urn:microsoft.com/office/officeart/2018/2/layout/IconVerticalSolidList"/>
    <dgm:cxn modelId="{3BA733BE-7F39-43C9-937E-DDF28A159890}" type="presParOf" srcId="{CBEF0885-2DBA-4205-A27B-D23433906483}" destId="{CAE265C5-D581-4EEA-9EA3-C9B90C840779}" srcOrd="2" destOrd="0" presId="urn:microsoft.com/office/officeart/2018/2/layout/IconVerticalSolidList"/>
    <dgm:cxn modelId="{FE4612EA-8230-40F3-9F34-392A59378F16}" type="presParOf" srcId="{CBEF0885-2DBA-4205-A27B-D23433906483}" destId="{168050D3-BA97-4A5E-952F-2C7AC6932265}" srcOrd="3" destOrd="0" presId="urn:microsoft.com/office/officeart/2018/2/layout/IconVerticalSolidList"/>
    <dgm:cxn modelId="{D09042C1-230C-49BF-927D-E1F822C29B9C}" type="presParOf" srcId="{BA5E6644-3029-47E6-95D2-45CBEFBD6D2A}" destId="{658BA3E8-A11A-4EBE-A11A-91D1EBDECF2D}" srcOrd="1" destOrd="0" presId="urn:microsoft.com/office/officeart/2018/2/layout/IconVerticalSolidList"/>
    <dgm:cxn modelId="{F6A69BC9-07A6-48B2-9ECC-FF27721A4AD9}" type="presParOf" srcId="{BA5E6644-3029-47E6-95D2-45CBEFBD6D2A}" destId="{DD1449AA-D914-480F-A825-8DCC2D60A120}" srcOrd="2" destOrd="0" presId="urn:microsoft.com/office/officeart/2018/2/layout/IconVerticalSolidList"/>
    <dgm:cxn modelId="{EB5E3A33-1917-4C4E-A529-7CD604E5FB9F}" type="presParOf" srcId="{DD1449AA-D914-480F-A825-8DCC2D60A120}" destId="{EC223DAA-B34C-49DB-A6FE-9BB1BCA4C934}" srcOrd="0" destOrd="0" presId="urn:microsoft.com/office/officeart/2018/2/layout/IconVerticalSolidList"/>
    <dgm:cxn modelId="{3075576F-ADB4-4F52-9F88-385D6864FEE9}" type="presParOf" srcId="{DD1449AA-D914-480F-A825-8DCC2D60A120}" destId="{F848DD74-6C75-4CB8-81D2-22C3115E3581}" srcOrd="1" destOrd="0" presId="urn:microsoft.com/office/officeart/2018/2/layout/IconVerticalSolidList"/>
    <dgm:cxn modelId="{F4A59D80-C25D-4C22-9CB8-CE67DF69CD09}" type="presParOf" srcId="{DD1449AA-D914-480F-A825-8DCC2D60A120}" destId="{5AD16DFA-2468-49BB-A4FD-0AE2B1CA5D40}" srcOrd="2" destOrd="0" presId="urn:microsoft.com/office/officeart/2018/2/layout/IconVerticalSolidList"/>
    <dgm:cxn modelId="{B9F49BA6-DA7F-47AE-9AC4-639AD944E930}" type="presParOf" srcId="{DD1449AA-D914-480F-A825-8DCC2D60A120}" destId="{5EF4235C-409E-46D7-A0C4-A7DFBFAE5EF4}" srcOrd="3" destOrd="0" presId="urn:microsoft.com/office/officeart/2018/2/layout/IconVerticalSolidList"/>
    <dgm:cxn modelId="{11219298-3226-4146-8701-369D4AE6340A}" type="presParOf" srcId="{DD1449AA-D914-480F-A825-8DCC2D60A120}" destId="{5472A0B9-03C8-42B5-ADA1-C779A26AA47E}" srcOrd="4" destOrd="0" presId="urn:microsoft.com/office/officeart/2018/2/layout/IconVerticalSolidList"/>
    <dgm:cxn modelId="{7350D92D-5BA4-42B7-B777-1F9C01F3032D}" type="presParOf" srcId="{BA5E6644-3029-47E6-95D2-45CBEFBD6D2A}" destId="{B8CA8258-7C9E-4F0A-BD7A-F41655CBA540}" srcOrd="3" destOrd="0" presId="urn:microsoft.com/office/officeart/2018/2/layout/IconVerticalSolidList"/>
    <dgm:cxn modelId="{964271F8-3299-4A71-9180-5E55C57BEAD0}" type="presParOf" srcId="{BA5E6644-3029-47E6-95D2-45CBEFBD6D2A}" destId="{2016C9E3-6E45-4F69-8096-14014AFB0AE6}" srcOrd="4" destOrd="0" presId="urn:microsoft.com/office/officeart/2018/2/layout/IconVerticalSolidList"/>
    <dgm:cxn modelId="{F5D0A0CE-7A91-4094-810C-DF24AC44D44D}" type="presParOf" srcId="{2016C9E3-6E45-4F69-8096-14014AFB0AE6}" destId="{8F644F6D-D3BC-49DF-BD28-13592A9BF6E1}" srcOrd="0" destOrd="0" presId="urn:microsoft.com/office/officeart/2018/2/layout/IconVerticalSolidList"/>
    <dgm:cxn modelId="{670BDF49-7707-4685-BA70-A1E4EF79AB70}" type="presParOf" srcId="{2016C9E3-6E45-4F69-8096-14014AFB0AE6}" destId="{A4D20E62-D176-4EDE-A21F-7BF05987DDB5}" srcOrd="1" destOrd="0" presId="urn:microsoft.com/office/officeart/2018/2/layout/IconVerticalSolidList"/>
    <dgm:cxn modelId="{E39C8C0D-4E0E-4A04-9448-CB9C82F06BE9}" type="presParOf" srcId="{2016C9E3-6E45-4F69-8096-14014AFB0AE6}" destId="{F3CA999F-A13D-4D9C-A293-3C806AA21E26}" srcOrd="2" destOrd="0" presId="urn:microsoft.com/office/officeart/2018/2/layout/IconVerticalSolidList"/>
    <dgm:cxn modelId="{05821A96-3906-4512-83B3-8FECD736C725}" type="presParOf" srcId="{2016C9E3-6E45-4F69-8096-14014AFB0AE6}" destId="{2B8A67A4-9F97-490A-AD20-BDE920731C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EAD24F-6D8B-4BF6-90CD-2AFDF6E96B58}"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316E2159-7B99-4594-B229-DBBE7EB15A02}">
      <dgm:prSet/>
      <dgm:spPr/>
      <dgm:t>
        <a:bodyPr/>
        <a:lstStyle/>
        <a:p>
          <a:pPr>
            <a:lnSpc>
              <a:spcPct val="100000"/>
            </a:lnSpc>
          </a:pPr>
          <a:r>
            <a:rPr lang="en-US" b="1" u="sng"/>
            <a:t>Recipient</a:t>
          </a:r>
          <a:r>
            <a:rPr lang="en-US"/>
            <a:t>:</a:t>
          </a:r>
          <a:r>
            <a:rPr lang="en-US" b="1"/>
            <a:t> </a:t>
          </a:r>
          <a:r>
            <a:rPr lang="en-US"/>
            <a:t>An entity that receives a federal award directly from a federal agency. </a:t>
          </a:r>
        </a:p>
      </dgm:t>
    </dgm:pt>
    <dgm:pt modelId="{550BEC33-F98B-4B08-BEE5-BEF429F76C9C}" type="parTrans" cxnId="{EAD36D90-0B28-497E-9724-EE788991D647}">
      <dgm:prSet/>
      <dgm:spPr/>
      <dgm:t>
        <a:bodyPr/>
        <a:lstStyle/>
        <a:p>
          <a:endParaRPr lang="en-US"/>
        </a:p>
      </dgm:t>
    </dgm:pt>
    <dgm:pt modelId="{85AD7669-77CB-4B01-974A-D26C02EC16FC}" type="sibTrans" cxnId="{EAD36D90-0B28-497E-9724-EE788991D647}">
      <dgm:prSet/>
      <dgm:spPr/>
      <dgm:t>
        <a:bodyPr/>
        <a:lstStyle/>
        <a:p>
          <a:endParaRPr lang="en-US"/>
        </a:p>
      </dgm:t>
    </dgm:pt>
    <dgm:pt modelId="{9D7BB7AB-42F6-4F56-971B-6D4676614E0A}">
      <dgm:prSet/>
      <dgm:spPr/>
      <dgm:t>
        <a:bodyPr/>
        <a:lstStyle/>
        <a:p>
          <a:pPr>
            <a:lnSpc>
              <a:spcPct val="100000"/>
            </a:lnSpc>
          </a:pPr>
          <a:r>
            <a:rPr lang="en-US" b="1" u="sng" dirty="0"/>
            <a:t>Subrecipient</a:t>
          </a:r>
          <a:r>
            <a:rPr lang="en-US" dirty="0"/>
            <a:t>: An entity that receives an award from a pass-through entity to carry-out part of a federal award. </a:t>
          </a:r>
        </a:p>
      </dgm:t>
    </dgm:pt>
    <dgm:pt modelId="{8F1CF481-3E03-4F1B-B07E-7EC8993F566A}" type="parTrans" cxnId="{F836A59D-ABDE-4F84-8314-2BCDCAEDA8BF}">
      <dgm:prSet/>
      <dgm:spPr/>
      <dgm:t>
        <a:bodyPr/>
        <a:lstStyle/>
        <a:p>
          <a:endParaRPr lang="en-US"/>
        </a:p>
      </dgm:t>
    </dgm:pt>
    <dgm:pt modelId="{24E56FDE-47D1-4EB7-B857-E41E046989D0}" type="sibTrans" cxnId="{F836A59D-ABDE-4F84-8314-2BCDCAEDA8BF}">
      <dgm:prSet/>
      <dgm:spPr/>
      <dgm:t>
        <a:bodyPr/>
        <a:lstStyle/>
        <a:p>
          <a:endParaRPr lang="en-US"/>
        </a:p>
      </dgm:t>
    </dgm:pt>
    <dgm:pt modelId="{1190720E-9A2D-442C-984F-6BB3DFA58A54}">
      <dgm:prSet/>
      <dgm:spPr/>
      <dgm:t>
        <a:bodyPr/>
        <a:lstStyle/>
        <a:p>
          <a:pPr>
            <a:lnSpc>
              <a:spcPct val="100000"/>
            </a:lnSpc>
          </a:pPr>
          <a:r>
            <a:rPr lang="en-US" b="1" u="sng" dirty="0"/>
            <a:t>Pass-through entity</a:t>
          </a:r>
          <a:r>
            <a:rPr lang="en-US" dirty="0"/>
            <a:t>: Recipient that provides an award to a subrecipient. </a:t>
          </a:r>
        </a:p>
      </dgm:t>
    </dgm:pt>
    <dgm:pt modelId="{76BC9C60-14F8-4686-BE1B-E0A30704D734}" type="parTrans" cxnId="{7852BF07-85E9-4159-8DD7-1BCA6B0BC0F6}">
      <dgm:prSet/>
      <dgm:spPr/>
      <dgm:t>
        <a:bodyPr/>
        <a:lstStyle/>
        <a:p>
          <a:endParaRPr lang="en-US"/>
        </a:p>
      </dgm:t>
    </dgm:pt>
    <dgm:pt modelId="{0F71D8E9-05EE-437F-8FB1-2194B5AAE04F}" type="sibTrans" cxnId="{7852BF07-85E9-4159-8DD7-1BCA6B0BC0F6}">
      <dgm:prSet/>
      <dgm:spPr/>
      <dgm:t>
        <a:bodyPr/>
        <a:lstStyle/>
        <a:p>
          <a:endParaRPr lang="en-US"/>
        </a:p>
      </dgm:t>
    </dgm:pt>
    <dgm:pt modelId="{69A643E2-22CB-4837-A6BB-C9A58B39962C}">
      <dgm:prSet/>
      <dgm:spPr/>
      <dgm:t>
        <a:bodyPr/>
        <a:lstStyle/>
        <a:p>
          <a:pPr>
            <a:lnSpc>
              <a:spcPct val="100000"/>
            </a:lnSpc>
          </a:pPr>
          <a:r>
            <a:rPr lang="en-US" b="1" u="sng" dirty="0"/>
            <a:t>Major program</a:t>
          </a:r>
          <a:r>
            <a:rPr lang="en-US" dirty="0"/>
            <a:t>: Federal program that is determined by the auditor to be major in accordance with to 2 CFR Part 200.</a:t>
          </a:r>
        </a:p>
      </dgm:t>
    </dgm:pt>
    <dgm:pt modelId="{8761EFE8-3660-4674-85B0-D856A3D8F561}" type="parTrans" cxnId="{517C576F-2F10-4E9B-9AB0-2126BFBD7E9A}">
      <dgm:prSet/>
      <dgm:spPr/>
      <dgm:t>
        <a:bodyPr/>
        <a:lstStyle/>
        <a:p>
          <a:endParaRPr lang="en-US"/>
        </a:p>
      </dgm:t>
    </dgm:pt>
    <dgm:pt modelId="{FFC024A1-BD5F-4E55-9602-7894BDFE7D67}" type="sibTrans" cxnId="{517C576F-2F10-4E9B-9AB0-2126BFBD7E9A}">
      <dgm:prSet/>
      <dgm:spPr/>
      <dgm:t>
        <a:bodyPr/>
        <a:lstStyle/>
        <a:p>
          <a:endParaRPr lang="en-US"/>
        </a:p>
      </dgm:t>
    </dgm:pt>
    <dgm:pt modelId="{89529147-2D48-48D4-9281-87E6BE5408DD}" type="pres">
      <dgm:prSet presAssocID="{A2EAD24F-6D8B-4BF6-90CD-2AFDF6E96B58}" presName="root" presStyleCnt="0">
        <dgm:presLayoutVars>
          <dgm:dir/>
          <dgm:resizeHandles val="exact"/>
        </dgm:presLayoutVars>
      </dgm:prSet>
      <dgm:spPr/>
    </dgm:pt>
    <dgm:pt modelId="{11A9F598-D215-45BA-9CFD-9255DFCA648F}" type="pres">
      <dgm:prSet presAssocID="{316E2159-7B99-4594-B229-DBBE7EB15A02}" presName="compNode" presStyleCnt="0"/>
      <dgm:spPr/>
    </dgm:pt>
    <dgm:pt modelId="{114F0424-8F7F-43CB-8A65-370FBE320724}" type="pres">
      <dgm:prSet presAssocID="{316E2159-7B99-4594-B229-DBBE7EB15A02}" presName="bgRect" presStyleLbl="bgShp" presStyleIdx="0" presStyleCnt="4"/>
      <dgm:spPr/>
    </dgm:pt>
    <dgm:pt modelId="{EFA42FCE-B364-4CF1-BC98-955FDCADA5B3}" type="pres">
      <dgm:prSet presAssocID="{316E2159-7B99-4594-B229-DBBE7EB15A0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uilding"/>
        </a:ext>
      </dgm:extLst>
    </dgm:pt>
    <dgm:pt modelId="{CAF351DC-A010-4D7C-B9A4-E1DEE809C6C4}" type="pres">
      <dgm:prSet presAssocID="{316E2159-7B99-4594-B229-DBBE7EB15A02}" presName="spaceRect" presStyleCnt="0"/>
      <dgm:spPr/>
    </dgm:pt>
    <dgm:pt modelId="{7B2C5051-E9F7-4753-A095-6D08FF713CB1}" type="pres">
      <dgm:prSet presAssocID="{316E2159-7B99-4594-B229-DBBE7EB15A02}" presName="parTx" presStyleLbl="revTx" presStyleIdx="0" presStyleCnt="4">
        <dgm:presLayoutVars>
          <dgm:chMax val="0"/>
          <dgm:chPref val="0"/>
        </dgm:presLayoutVars>
      </dgm:prSet>
      <dgm:spPr/>
    </dgm:pt>
    <dgm:pt modelId="{9AE2BF10-1DE0-45FB-B255-73D5B32A3065}" type="pres">
      <dgm:prSet presAssocID="{85AD7669-77CB-4B01-974A-D26C02EC16FC}" presName="sibTrans" presStyleCnt="0"/>
      <dgm:spPr/>
    </dgm:pt>
    <dgm:pt modelId="{55FABC58-8058-4C80-8657-956C300E8905}" type="pres">
      <dgm:prSet presAssocID="{9D7BB7AB-42F6-4F56-971B-6D4676614E0A}" presName="compNode" presStyleCnt="0"/>
      <dgm:spPr/>
    </dgm:pt>
    <dgm:pt modelId="{8222149A-7381-4D4E-B259-72A525A17BEE}" type="pres">
      <dgm:prSet presAssocID="{9D7BB7AB-42F6-4F56-971B-6D4676614E0A}" presName="bgRect" presStyleLbl="bgShp" presStyleIdx="1" presStyleCnt="4"/>
      <dgm:spPr/>
    </dgm:pt>
    <dgm:pt modelId="{A6A64362-9BD3-44C2-BCC8-55D544CEBB4C}" type="pres">
      <dgm:prSet presAssocID="{9D7BB7AB-42F6-4F56-971B-6D4676614E0A}"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D430B869-1710-43EE-9F85-2AAD0067AC38}" type="pres">
      <dgm:prSet presAssocID="{9D7BB7AB-42F6-4F56-971B-6D4676614E0A}" presName="spaceRect" presStyleCnt="0"/>
      <dgm:spPr/>
    </dgm:pt>
    <dgm:pt modelId="{AFBE5057-84DF-425B-818E-2B5C28BFF84A}" type="pres">
      <dgm:prSet presAssocID="{9D7BB7AB-42F6-4F56-971B-6D4676614E0A}" presName="parTx" presStyleLbl="revTx" presStyleIdx="1" presStyleCnt="4">
        <dgm:presLayoutVars>
          <dgm:chMax val="0"/>
          <dgm:chPref val="0"/>
        </dgm:presLayoutVars>
      </dgm:prSet>
      <dgm:spPr/>
    </dgm:pt>
    <dgm:pt modelId="{7F3707FA-5243-4F84-8586-8F0F0C1424BB}" type="pres">
      <dgm:prSet presAssocID="{24E56FDE-47D1-4EB7-B857-E41E046989D0}" presName="sibTrans" presStyleCnt="0"/>
      <dgm:spPr/>
    </dgm:pt>
    <dgm:pt modelId="{05907611-BE26-46B1-8ECE-A11D20083F4C}" type="pres">
      <dgm:prSet presAssocID="{1190720E-9A2D-442C-984F-6BB3DFA58A54}" presName="compNode" presStyleCnt="0"/>
      <dgm:spPr/>
    </dgm:pt>
    <dgm:pt modelId="{0A9D2000-93CD-4D78-8E1C-91FE39150B50}" type="pres">
      <dgm:prSet presAssocID="{1190720E-9A2D-442C-984F-6BB3DFA58A54}" presName="bgRect" presStyleLbl="bgShp" presStyleIdx="2" presStyleCnt="4"/>
      <dgm:spPr/>
    </dgm:pt>
    <dgm:pt modelId="{1553B7AB-7BD1-4A70-965A-D9FC336213E1}" type="pres">
      <dgm:prSet presAssocID="{1190720E-9A2D-442C-984F-6BB3DFA58A54}"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encil"/>
        </a:ext>
      </dgm:extLst>
    </dgm:pt>
    <dgm:pt modelId="{8954A742-2C55-4A28-879E-309F4B282499}" type="pres">
      <dgm:prSet presAssocID="{1190720E-9A2D-442C-984F-6BB3DFA58A54}" presName="spaceRect" presStyleCnt="0"/>
      <dgm:spPr/>
    </dgm:pt>
    <dgm:pt modelId="{8D496373-E842-4E19-A9AB-170A3EF3D6BC}" type="pres">
      <dgm:prSet presAssocID="{1190720E-9A2D-442C-984F-6BB3DFA58A54}" presName="parTx" presStyleLbl="revTx" presStyleIdx="2" presStyleCnt="4">
        <dgm:presLayoutVars>
          <dgm:chMax val="0"/>
          <dgm:chPref val="0"/>
        </dgm:presLayoutVars>
      </dgm:prSet>
      <dgm:spPr/>
    </dgm:pt>
    <dgm:pt modelId="{2F57286B-5621-4BB1-BA79-A95F49523B19}" type="pres">
      <dgm:prSet presAssocID="{0F71D8E9-05EE-437F-8FB1-2194B5AAE04F}" presName="sibTrans" presStyleCnt="0"/>
      <dgm:spPr/>
    </dgm:pt>
    <dgm:pt modelId="{DB485915-0CBE-451E-A64D-0088EC08B44F}" type="pres">
      <dgm:prSet presAssocID="{69A643E2-22CB-4837-A6BB-C9A58B39962C}" presName="compNode" presStyleCnt="0"/>
      <dgm:spPr/>
    </dgm:pt>
    <dgm:pt modelId="{D639914A-AF5A-4349-A130-D9323A730838}" type="pres">
      <dgm:prSet presAssocID="{69A643E2-22CB-4837-A6BB-C9A58B39962C}" presName="bgRect" presStyleLbl="bgShp" presStyleIdx="3" presStyleCnt="4"/>
      <dgm:spPr/>
    </dgm:pt>
    <dgm:pt modelId="{B01EEB7C-9357-41BF-982F-A899D0FBED27}" type="pres">
      <dgm:prSet presAssocID="{69A643E2-22CB-4837-A6BB-C9A58B39962C}"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ptain"/>
        </a:ext>
      </dgm:extLst>
    </dgm:pt>
    <dgm:pt modelId="{A0D1E0A5-4D2D-4215-952F-2A17C786EB71}" type="pres">
      <dgm:prSet presAssocID="{69A643E2-22CB-4837-A6BB-C9A58B39962C}" presName="spaceRect" presStyleCnt="0"/>
      <dgm:spPr/>
    </dgm:pt>
    <dgm:pt modelId="{F5A45B34-BA86-4C56-8635-D6D548A334F1}" type="pres">
      <dgm:prSet presAssocID="{69A643E2-22CB-4837-A6BB-C9A58B39962C}" presName="parTx" presStyleLbl="revTx" presStyleIdx="3" presStyleCnt="4">
        <dgm:presLayoutVars>
          <dgm:chMax val="0"/>
          <dgm:chPref val="0"/>
        </dgm:presLayoutVars>
      </dgm:prSet>
      <dgm:spPr/>
    </dgm:pt>
  </dgm:ptLst>
  <dgm:cxnLst>
    <dgm:cxn modelId="{7852BF07-85E9-4159-8DD7-1BCA6B0BC0F6}" srcId="{A2EAD24F-6D8B-4BF6-90CD-2AFDF6E96B58}" destId="{1190720E-9A2D-442C-984F-6BB3DFA58A54}" srcOrd="2" destOrd="0" parTransId="{76BC9C60-14F8-4686-BE1B-E0A30704D734}" sibTransId="{0F71D8E9-05EE-437F-8FB1-2194B5AAE04F}"/>
    <dgm:cxn modelId="{E87C1B35-1841-4FF9-80A1-00D273F2D656}" type="presOf" srcId="{A2EAD24F-6D8B-4BF6-90CD-2AFDF6E96B58}" destId="{89529147-2D48-48D4-9281-87E6BE5408DD}" srcOrd="0" destOrd="0" presId="urn:microsoft.com/office/officeart/2018/2/layout/IconVerticalSolidList"/>
    <dgm:cxn modelId="{329AEE60-274E-43BC-90FD-391ACFDFC604}" type="presOf" srcId="{9D7BB7AB-42F6-4F56-971B-6D4676614E0A}" destId="{AFBE5057-84DF-425B-818E-2B5C28BFF84A}" srcOrd="0" destOrd="0" presId="urn:microsoft.com/office/officeart/2018/2/layout/IconVerticalSolidList"/>
    <dgm:cxn modelId="{517C576F-2F10-4E9B-9AB0-2126BFBD7E9A}" srcId="{A2EAD24F-6D8B-4BF6-90CD-2AFDF6E96B58}" destId="{69A643E2-22CB-4837-A6BB-C9A58B39962C}" srcOrd="3" destOrd="0" parTransId="{8761EFE8-3660-4674-85B0-D856A3D8F561}" sibTransId="{FFC024A1-BD5F-4E55-9602-7894BDFE7D67}"/>
    <dgm:cxn modelId="{EAD36D90-0B28-497E-9724-EE788991D647}" srcId="{A2EAD24F-6D8B-4BF6-90CD-2AFDF6E96B58}" destId="{316E2159-7B99-4594-B229-DBBE7EB15A02}" srcOrd="0" destOrd="0" parTransId="{550BEC33-F98B-4B08-BEE5-BEF429F76C9C}" sibTransId="{85AD7669-77CB-4B01-974A-D26C02EC16FC}"/>
    <dgm:cxn modelId="{A37EFA94-44D9-4B97-8BA0-7B11226E2640}" type="presOf" srcId="{316E2159-7B99-4594-B229-DBBE7EB15A02}" destId="{7B2C5051-E9F7-4753-A095-6D08FF713CB1}" srcOrd="0" destOrd="0" presId="urn:microsoft.com/office/officeart/2018/2/layout/IconVerticalSolidList"/>
    <dgm:cxn modelId="{F836A59D-ABDE-4F84-8314-2BCDCAEDA8BF}" srcId="{A2EAD24F-6D8B-4BF6-90CD-2AFDF6E96B58}" destId="{9D7BB7AB-42F6-4F56-971B-6D4676614E0A}" srcOrd="1" destOrd="0" parTransId="{8F1CF481-3E03-4F1B-B07E-7EC8993F566A}" sibTransId="{24E56FDE-47D1-4EB7-B857-E41E046989D0}"/>
    <dgm:cxn modelId="{B8420FA0-0B42-4264-AA14-E6D55089F2A8}" type="presOf" srcId="{1190720E-9A2D-442C-984F-6BB3DFA58A54}" destId="{8D496373-E842-4E19-A9AB-170A3EF3D6BC}" srcOrd="0" destOrd="0" presId="urn:microsoft.com/office/officeart/2018/2/layout/IconVerticalSolidList"/>
    <dgm:cxn modelId="{0E15F6A8-E6D0-4678-92C1-D65A92684029}" type="presOf" srcId="{69A643E2-22CB-4837-A6BB-C9A58B39962C}" destId="{F5A45B34-BA86-4C56-8635-D6D548A334F1}" srcOrd="0" destOrd="0" presId="urn:microsoft.com/office/officeart/2018/2/layout/IconVerticalSolidList"/>
    <dgm:cxn modelId="{44D8BB58-F7B1-46B7-A63D-925496E5CF8B}" type="presParOf" srcId="{89529147-2D48-48D4-9281-87E6BE5408DD}" destId="{11A9F598-D215-45BA-9CFD-9255DFCA648F}" srcOrd="0" destOrd="0" presId="urn:microsoft.com/office/officeart/2018/2/layout/IconVerticalSolidList"/>
    <dgm:cxn modelId="{2ADC0D39-938B-4575-8F56-B6425A4EC9F1}" type="presParOf" srcId="{11A9F598-D215-45BA-9CFD-9255DFCA648F}" destId="{114F0424-8F7F-43CB-8A65-370FBE320724}" srcOrd="0" destOrd="0" presId="urn:microsoft.com/office/officeart/2018/2/layout/IconVerticalSolidList"/>
    <dgm:cxn modelId="{9FB865D7-4C75-4916-BD5B-7ACC8AECCAD1}" type="presParOf" srcId="{11A9F598-D215-45BA-9CFD-9255DFCA648F}" destId="{EFA42FCE-B364-4CF1-BC98-955FDCADA5B3}" srcOrd="1" destOrd="0" presId="urn:microsoft.com/office/officeart/2018/2/layout/IconVerticalSolidList"/>
    <dgm:cxn modelId="{58A251F6-0873-469B-9974-2C8117A55FCC}" type="presParOf" srcId="{11A9F598-D215-45BA-9CFD-9255DFCA648F}" destId="{CAF351DC-A010-4D7C-B9A4-E1DEE809C6C4}" srcOrd="2" destOrd="0" presId="urn:microsoft.com/office/officeart/2018/2/layout/IconVerticalSolidList"/>
    <dgm:cxn modelId="{FF931C6E-9A99-44AD-B7ED-FCBBC3C67CEC}" type="presParOf" srcId="{11A9F598-D215-45BA-9CFD-9255DFCA648F}" destId="{7B2C5051-E9F7-4753-A095-6D08FF713CB1}" srcOrd="3" destOrd="0" presId="urn:microsoft.com/office/officeart/2018/2/layout/IconVerticalSolidList"/>
    <dgm:cxn modelId="{A04BB213-AA48-475F-B9BC-3731785A05D2}" type="presParOf" srcId="{89529147-2D48-48D4-9281-87E6BE5408DD}" destId="{9AE2BF10-1DE0-45FB-B255-73D5B32A3065}" srcOrd="1" destOrd="0" presId="urn:microsoft.com/office/officeart/2018/2/layout/IconVerticalSolidList"/>
    <dgm:cxn modelId="{156EB031-4FD9-4D31-8903-0D1007825227}" type="presParOf" srcId="{89529147-2D48-48D4-9281-87E6BE5408DD}" destId="{55FABC58-8058-4C80-8657-956C300E8905}" srcOrd="2" destOrd="0" presId="urn:microsoft.com/office/officeart/2018/2/layout/IconVerticalSolidList"/>
    <dgm:cxn modelId="{A2389F6A-6FB6-451F-8544-68BCB49BC252}" type="presParOf" srcId="{55FABC58-8058-4C80-8657-956C300E8905}" destId="{8222149A-7381-4D4E-B259-72A525A17BEE}" srcOrd="0" destOrd="0" presId="urn:microsoft.com/office/officeart/2018/2/layout/IconVerticalSolidList"/>
    <dgm:cxn modelId="{0C2A0AB7-400A-4778-B67F-D1A744563799}" type="presParOf" srcId="{55FABC58-8058-4C80-8657-956C300E8905}" destId="{A6A64362-9BD3-44C2-BCC8-55D544CEBB4C}" srcOrd="1" destOrd="0" presId="urn:microsoft.com/office/officeart/2018/2/layout/IconVerticalSolidList"/>
    <dgm:cxn modelId="{C8F2D4FD-1762-4127-96FA-9304DBCEA024}" type="presParOf" srcId="{55FABC58-8058-4C80-8657-956C300E8905}" destId="{D430B869-1710-43EE-9F85-2AAD0067AC38}" srcOrd="2" destOrd="0" presId="urn:microsoft.com/office/officeart/2018/2/layout/IconVerticalSolidList"/>
    <dgm:cxn modelId="{DA08542F-8441-4997-A767-695DB42769CA}" type="presParOf" srcId="{55FABC58-8058-4C80-8657-956C300E8905}" destId="{AFBE5057-84DF-425B-818E-2B5C28BFF84A}" srcOrd="3" destOrd="0" presId="urn:microsoft.com/office/officeart/2018/2/layout/IconVerticalSolidList"/>
    <dgm:cxn modelId="{DDC038DB-CB38-4E8A-B795-8F1CD35D27D8}" type="presParOf" srcId="{89529147-2D48-48D4-9281-87E6BE5408DD}" destId="{7F3707FA-5243-4F84-8586-8F0F0C1424BB}" srcOrd="3" destOrd="0" presId="urn:microsoft.com/office/officeart/2018/2/layout/IconVerticalSolidList"/>
    <dgm:cxn modelId="{848D39DE-7854-4B2C-A2B3-9484BDF60601}" type="presParOf" srcId="{89529147-2D48-48D4-9281-87E6BE5408DD}" destId="{05907611-BE26-46B1-8ECE-A11D20083F4C}" srcOrd="4" destOrd="0" presId="urn:microsoft.com/office/officeart/2018/2/layout/IconVerticalSolidList"/>
    <dgm:cxn modelId="{0FDFBDEB-C606-4F32-BCE8-0D2D78CAB6C3}" type="presParOf" srcId="{05907611-BE26-46B1-8ECE-A11D20083F4C}" destId="{0A9D2000-93CD-4D78-8E1C-91FE39150B50}" srcOrd="0" destOrd="0" presId="urn:microsoft.com/office/officeart/2018/2/layout/IconVerticalSolidList"/>
    <dgm:cxn modelId="{87B2F230-4DBB-4097-A600-01FFFE63591A}" type="presParOf" srcId="{05907611-BE26-46B1-8ECE-A11D20083F4C}" destId="{1553B7AB-7BD1-4A70-965A-D9FC336213E1}" srcOrd="1" destOrd="0" presId="urn:microsoft.com/office/officeart/2018/2/layout/IconVerticalSolidList"/>
    <dgm:cxn modelId="{110C3F1D-08D8-4E28-947F-02C50925CAE8}" type="presParOf" srcId="{05907611-BE26-46B1-8ECE-A11D20083F4C}" destId="{8954A742-2C55-4A28-879E-309F4B282499}" srcOrd="2" destOrd="0" presId="urn:microsoft.com/office/officeart/2018/2/layout/IconVerticalSolidList"/>
    <dgm:cxn modelId="{CEF24EE7-4329-4108-A5FE-8476882D9EBE}" type="presParOf" srcId="{05907611-BE26-46B1-8ECE-A11D20083F4C}" destId="{8D496373-E842-4E19-A9AB-170A3EF3D6BC}" srcOrd="3" destOrd="0" presId="urn:microsoft.com/office/officeart/2018/2/layout/IconVerticalSolidList"/>
    <dgm:cxn modelId="{8F05F0DD-2DF1-4367-9BDF-B4D9FE35CD9C}" type="presParOf" srcId="{89529147-2D48-48D4-9281-87E6BE5408DD}" destId="{2F57286B-5621-4BB1-BA79-A95F49523B19}" srcOrd="5" destOrd="0" presId="urn:microsoft.com/office/officeart/2018/2/layout/IconVerticalSolidList"/>
    <dgm:cxn modelId="{C76B7299-2B59-41C5-813F-5CADB9F6DFF4}" type="presParOf" srcId="{89529147-2D48-48D4-9281-87E6BE5408DD}" destId="{DB485915-0CBE-451E-A64D-0088EC08B44F}" srcOrd="6" destOrd="0" presId="urn:microsoft.com/office/officeart/2018/2/layout/IconVerticalSolidList"/>
    <dgm:cxn modelId="{669014B5-23EA-4241-9860-534ABAA4E9D5}" type="presParOf" srcId="{DB485915-0CBE-451E-A64D-0088EC08B44F}" destId="{D639914A-AF5A-4349-A130-D9323A730838}" srcOrd="0" destOrd="0" presId="urn:microsoft.com/office/officeart/2018/2/layout/IconVerticalSolidList"/>
    <dgm:cxn modelId="{55219873-52BD-4FD0-8477-1713D1B31337}" type="presParOf" srcId="{DB485915-0CBE-451E-A64D-0088EC08B44F}" destId="{B01EEB7C-9357-41BF-982F-A899D0FBED27}" srcOrd="1" destOrd="0" presId="urn:microsoft.com/office/officeart/2018/2/layout/IconVerticalSolidList"/>
    <dgm:cxn modelId="{C797353A-D7E0-42C1-947C-5E5F02B2DF21}" type="presParOf" srcId="{DB485915-0CBE-451E-A64D-0088EC08B44F}" destId="{A0D1E0A5-4D2D-4215-952F-2A17C786EB71}" srcOrd="2" destOrd="0" presId="urn:microsoft.com/office/officeart/2018/2/layout/IconVerticalSolidList"/>
    <dgm:cxn modelId="{CA7A7857-4897-4442-821C-0618FD48571F}" type="presParOf" srcId="{DB485915-0CBE-451E-A64D-0088EC08B44F}" destId="{F5A45B34-BA86-4C56-8635-D6D548A334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9546B7-6C52-46E7-BD2E-5F8F01E9C83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1138740-1477-4DED-BF9A-9FCD81F7EB38}">
      <dgm:prSet/>
      <dgm:spPr>
        <a:solidFill>
          <a:schemeClr val="accent1">
            <a:lumMod val="50000"/>
          </a:schemeClr>
        </a:solidFill>
      </dgm:spPr>
      <dgm:t>
        <a:bodyPr/>
        <a:lstStyle/>
        <a:p>
          <a:r>
            <a:rPr lang="en-US" dirty="0"/>
            <a:t>SEFA Closing Book Forms</a:t>
          </a:r>
        </a:p>
      </dgm:t>
    </dgm:pt>
    <dgm:pt modelId="{35AA86E3-0EE2-49C3-8C16-1261D2891F96}" type="parTrans" cxnId="{CECB4208-E1D4-4A00-BA51-4FDB1A8D6F89}">
      <dgm:prSet/>
      <dgm:spPr/>
      <dgm:t>
        <a:bodyPr/>
        <a:lstStyle/>
        <a:p>
          <a:endParaRPr lang="en-US"/>
        </a:p>
      </dgm:t>
    </dgm:pt>
    <dgm:pt modelId="{94020DB8-19DC-4A4C-830B-906E28B99642}" type="sibTrans" cxnId="{CECB4208-E1D4-4A00-BA51-4FDB1A8D6F89}">
      <dgm:prSet/>
      <dgm:spPr/>
      <dgm:t>
        <a:bodyPr/>
        <a:lstStyle/>
        <a:p>
          <a:endParaRPr lang="en-US"/>
        </a:p>
      </dgm:t>
    </dgm:pt>
    <dgm:pt modelId="{40DCE8E9-782A-4A4C-B995-856683FBF01C}">
      <dgm:prSet/>
      <dgm:spPr>
        <a:ln>
          <a:solidFill>
            <a:schemeClr val="accent1">
              <a:lumMod val="50000"/>
            </a:schemeClr>
          </a:solidFill>
        </a:ln>
      </dgm:spPr>
      <dgm:t>
        <a:bodyPr/>
        <a:lstStyle/>
        <a:p>
          <a:r>
            <a:rPr lang="en-US"/>
            <a:t>Due date: July 31</a:t>
          </a:r>
          <a:r>
            <a:rPr lang="en-US" baseline="30000"/>
            <a:t>st</a:t>
          </a:r>
          <a:endParaRPr lang="en-US"/>
        </a:p>
      </dgm:t>
    </dgm:pt>
    <dgm:pt modelId="{35AE8053-CC37-4BB7-9F88-BB7C86900567}" type="parTrans" cxnId="{C711C777-EDD1-454B-8DAC-60A406BC616A}">
      <dgm:prSet/>
      <dgm:spPr/>
      <dgm:t>
        <a:bodyPr/>
        <a:lstStyle/>
        <a:p>
          <a:endParaRPr lang="en-US"/>
        </a:p>
      </dgm:t>
    </dgm:pt>
    <dgm:pt modelId="{B132409C-C47B-459E-95F0-39247E2A6FAE}" type="sibTrans" cxnId="{C711C777-EDD1-454B-8DAC-60A406BC616A}">
      <dgm:prSet/>
      <dgm:spPr/>
      <dgm:t>
        <a:bodyPr/>
        <a:lstStyle/>
        <a:p>
          <a:endParaRPr lang="en-US"/>
        </a:p>
      </dgm:t>
    </dgm:pt>
    <dgm:pt modelId="{3EB8A04C-69B8-478A-9E9E-7C0D4F4F4C3F}">
      <dgm:prSet/>
      <dgm:spPr>
        <a:solidFill>
          <a:schemeClr val="accent1">
            <a:lumMod val="50000"/>
          </a:schemeClr>
        </a:solidFill>
      </dgm:spPr>
      <dgm:t>
        <a:bodyPr/>
        <a:lstStyle/>
        <a:p>
          <a:r>
            <a:rPr lang="en-US"/>
            <a:t>SEFA Application Data Entry</a:t>
          </a:r>
        </a:p>
      </dgm:t>
    </dgm:pt>
    <dgm:pt modelId="{15ADFEF4-BBE5-4544-98AA-4B5469DD3784}" type="parTrans" cxnId="{46ABFB2D-35AB-47A6-B8F8-64FDAA61D168}">
      <dgm:prSet/>
      <dgm:spPr/>
      <dgm:t>
        <a:bodyPr/>
        <a:lstStyle/>
        <a:p>
          <a:endParaRPr lang="en-US"/>
        </a:p>
      </dgm:t>
    </dgm:pt>
    <dgm:pt modelId="{1B698887-1B88-43F4-BD4F-C82FF8D19FE7}" type="sibTrans" cxnId="{46ABFB2D-35AB-47A6-B8F8-64FDAA61D168}">
      <dgm:prSet/>
      <dgm:spPr/>
      <dgm:t>
        <a:bodyPr/>
        <a:lstStyle/>
        <a:p>
          <a:endParaRPr lang="en-US"/>
        </a:p>
      </dgm:t>
    </dgm:pt>
    <dgm:pt modelId="{5C1FA263-9084-49B3-AB71-7A0B58D58FFB}">
      <dgm:prSet/>
      <dgm:spPr>
        <a:ln>
          <a:solidFill>
            <a:schemeClr val="accent1">
              <a:lumMod val="50000"/>
            </a:schemeClr>
          </a:solidFill>
        </a:ln>
      </dgm:spPr>
      <dgm:t>
        <a:bodyPr/>
        <a:lstStyle/>
        <a:p>
          <a:r>
            <a:rPr lang="en-US" dirty="0"/>
            <a:t>Due date: July 31</a:t>
          </a:r>
          <a:r>
            <a:rPr lang="en-US" baseline="30000" dirty="0"/>
            <a:t>st</a:t>
          </a:r>
          <a:r>
            <a:rPr lang="en-US" dirty="0"/>
            <a:t> </a:t>
          </a:r>
        </a:p>
      </dgm:t>
    </dgm:pt>
    <dgm:pt modelId="{4D5DDDC4-CB54-4909-A141-7B019E1B1EBF}" type="parTrans" cxnId="{34371B31-D65E-4EE9-B39F-4D0599EE15B0}">
      <dgm:prSet/>
      <dgm:spPr/>
      <dgm:t>
        <a:bodyPr/>
        <a:lstStyle/>
        <a:p>
          <a:endParaRPr lang="en-US"/>
        </a:p>
      </dgm:t>
    </dgm:pt>
    <dgm:pt modelId="{DC2A72A3-05A4-48B6-B8C0-A34D3998736F}" type="sibTrans" cxnId="{34371B31-D65E-4EE9-B39F-4D0599EE15B0}">
      <dgm:prSet/>
      <dgm:spPr/>
      <dgm:t>
        <a:bodyPr/>
        <a:lstStyle/>
        <a:p>
          <a:endParaRPr lang="en-US"/>
        </a:p>
      </dgm:t>
    </dgm:pt>
    <dgm:pt modelId="{B0DCB245-7995-4F4B-8EFF-21282A1D9E63}">
      <dgm:prSet/>
      <dgm:spPr>
        <a:solidFill>
          <a:schemeClr val="accent1">
            <a:lumMod val="50000"/>
          </a:schemeClr>
        </a:solidFill>
      </dgm:spPr>
      <dgm:t>
        <a:bodyPr/>
        <a:lstStyle/>
        <a:p>
          <a:r>
            <a:rPr lang="en-US" dirty="0"/>
            <a:t>Provide a SEFA Reconciliation and Documentation</a:t>
          </a:r>
        </a:p>
      </dgm:t>
    </dgm:pt>
    <dgm:pt modelId="{19DFF2BF-41E9-4FD1-A3A8-C5129F68B295}" type="parTrans" cxnId="{FCD06B83-94F6-4C72-B281-FEA28DF5C114}">
      <dgm:prSet/>
      <dgm:spPr/>
      <dgm:t>
        <a:bodyPr/>
        <a:lstStyle/>
        <a:p>
          <a:endParaRPr lang="en-US"/>
        </a:p>
      </dgm:t>
    </dgm:pt>
    <dgm:pt modelId="{EAA2708F-F03C-4F22-B583-A5DD24B04B01}" type="sibTrans" cxnId="{FCD06B83-94F6-4C72-B281-FEA28DF5C114}">
      <dgm:prSet/>
      <dgm:spPr/>
      <dgm:t>
        <a:bodyPr/>
        <a:lstStyle/>
        <a:p>
          <a:endParaRPr lang="en-US"/>
        </a:p>
      </dgm:t>
    </dgm:pt>
    <dgm:pt modelId="{93AEBA26-B4A0-4ECC-A5B2-E62F6E15597F}">
      <dgm:prSet/>
      <dgm:spPr>
        <a:ln>
          <a:solidFill>
            <a:schemeClr val="accent1">
              <a:lumMod val="50000"/>
            </a:schemeClr>
          </a:solidFill>
        </a:ln>
      </dgm:spPr>
      <dgm:t>
        <a:bodyPr/>
        <a:lstStyle/>
        <a:p>
          <a:r>
            <a:rPr lang="en-US" dirty="0"/>
            <a:t>Transaction detail for expenditures </a:t>
          </a:r>
        </a:p>
      </dgm:t>
    </dgm:pt>
    <dgm:pt modelId="{6C55FA65-300C-4F17-B9D9-908DFEC55CE4}" type="parTrans" cxnId="{8D73C4AF-0D24-48A9-907C-E64CD722C8EA}">
      <dgm:prSet/>
      <dgm:spPr/>
      <dgm:t>
        <a:bodyPr/>
        <a:lstStyle/>
        <a:p>
          <a:endParaRPr lang="en-US"/>
        </a:p>
      </dgm:t>
    </dgm:pt>
    <dgm:pt modelId="{8BD7A73F-2B39-4E5C-A2DD-0AA37406994E}" type="sibTrans" cxnId="{8D73C4AF-0D24-48A9-907C-E64CD722C8EA}">
      <dgm:prSet/>
      <dgm:spPr/>
      <dgm:t>
        <a:bodyPr/>
        <a:lstStyle/>
        <a:p>
          <a:endParaRPr lang="en-US"/>
        </a:p>
      </dgm:t>
    </dgm:pt>
    <dgm:pt modelId="{6094546B-A08E-4FDA-A6EF-32BD70F380D4}" type="pres">
      <dgm:prSet presAssocID="{609546B7-6C52-46E7-BD2E-5F8F01E9C83D}" presName="linear" presStyleCnt="0">
        <dgm:presLayoutVars>
          <dgm:dir/>
          <dgm:animLvl val="lvl"/>
          <dgm:resizeHandles val="exact"/>
        </dgm:presLayoutVars>
      </dgm:prSet>
      <dgm:spPr/>
    </dgm:pt>
    <dgm:pt modelId="{20A8B82B-8A8F-4C88-A04D-2D2B779F1BFE}" type="pres">
      <dgm:prSet presAssocID="{01138740-1477-4DED-BF9A-9FCD81F7EB38}" presName="parentLin" presStyleCnt="0"/>
      <dgm:spPr/>
    </dgm:pt>
    <dgm:pt modelId="{E2776E07-ACB7-4CD5-BD68-B5EDABF860E7}" type="pres">
      <dgm:prSet presAssocID="{01138740-1477-4DED-BF9A-9FCD81F7EB38}" presName="parentLeftMargin" presStyleLbl="node1" presStyleIdx="0" presStyleCnt="3"/>
      <dgm:spPr/>
    </dgm:pt>
    <dgm:pt modelId="{BE131C39-F3A7-47E6-8E3E-A922330865D1}" type="pres">
      <dgm:prSet presAssocID="{01138740-1477-4DED-BF9A-9FCD81F7EB38}" presName="parentText" presStyleLbl="node1" presStyleIdx="0" presStyleCnt="3">
        <dgm:presLayoutVars>
          <dgm:chMax val="0"/>
          <dgm:bulletEnabled val="1"/>
        </dgm:presLayoutVars>
      </dgm:prSet>
      <dgm:spPr/>
    </dgm:pt>
    <dgm:pt modelId="{59062F50-D94B-4301-9A09-EBACF61CD6D1}" type="pres">
      <dgm:prSet presAssocID="{01138740-1477-4DED-BF9A-9FCD81F7EB38}" presName="negativeSpace" presStyleCnt="0"/>
      <dgm:spPr/>
    </dgm:pt>
    <dgm:pt modelId="{35D354A3-3D5D-46DA-8FB8-1375A0D56B14}" type="pres">
      <dgm:prSet presAssocID="{01138740-1477-4DED-BF9A-9FCD81F7EB38}" presName="childText" presStyleLbl="conFgAcc1" presStyleIdx="0" presStyleCnt="3">
        <dgm:presLayoutVars>
          <dgm:bulletEnabled val="1"/>
        </dgm:presLayoutVars>
      </dgm:prSet>
      <dgm:spPr/>
    </dgm:pt>
    <dgm:pt modelId="{2CF06FFD-FAAE-4106-8453-486287AD8B1B}" type="pres">
      <dgm:prSet presAssocID="{94020DB8-19DC-4A4C-830B-906E28B99642}" presName="spaceBetweenRectangles" presStyleCnt="0"/>
      <dgm:spPr/>
    </dgm:pt>
    <dgm:pt modelId="{8E32795E-8256-4AA2-955B-9DD7F34F95F2}" type="pres">
      <dgm:prSet presAssocID="{3EB8A04C-69B8-478A-9E9E-7C0D4F4F4C3F}" presName="parentLin" presStyleCnt="0"/>
      <dgm:spPr/>
    </dgm:pt>
    <dgm:pt modelId="{1A6C25F3-F1DE-4C1A-A31B-4B21FD5933D8}" type="pres">
      <dgm:prSet presAssocID="{3EB8A04C-69B8-478A-9E9E-7C0D4F4F4C3F}" presName="parentLeftMargin" presStyleLbl="node1" presStyleIdx="0" presStyleCnt="3"/>
      <dgm:spPr/>
    </dgm:pt>
    <dgm:pt modelId="{AE1DFD8A-38AE-48DA-8C95-C589C251E364}" type="pres">
      <dgm:prSet presAssocID="{3EB8A04C-69B8-478A-9E9E-7C0D4F4F4C3F}" presName="parentText" presStyleLbl="node1" presStyleIdx="1" presStyleCnt="3">
        <dgm:presLayoutVars>
          <dgm:chMax val="0"/>
          <dgm:bulletEnabled val="1"/>
        </dgm:presLayoutVars>
      </dgm:prSet>
      <dgm:spPr/>
    </dgm:pt>
    <dgm:pt modelId="{AC186CF0-0C1F-4E52-8535-49AAD5CAA853}" type="pres">
      <dgm:prSet presAssocID="{3EB8A04C-69B8-478A-9E9E-7C0D4F4F4C3F}" presName="negativeSpace" presStyleCnt="0"/>
      <dgm:spPr/>
    </dgm:pt>
    <dgm:pt modelId="{CC44ECF9-1DFC-4070-9F70-789A13D53A28}" type="pres">
      <dgm:prSet presAssocID="{3EB8A04C-69B8-478A-9E9E-7C0D4F4F4C3F}" presName="childText" presStyleLbl="conFgAcc1" presStyleIdx="1" presStyleCnt="3">
        <dgm:presLayoutVars>
          <dgm:bulletEnabled val="1"/>
        </dgm:presLayoutVars>
      </dgm:prSet>
      <dgm:spPr/>
    </dgm:pt>
    <dgm:pt modelId="{4EC92814-19B8-4D3D-9FDC-C5598556952B}" type="pres">
      <dgm:prSet presAssocID="{1B698887-1B88-43F4-BD4F-C82FF8D19FE7}" presName="spaceBetweenRectangles" presStyleCnt="0"/>
      <dgm:spPr/>
    </dgm:pt>
    <dgm:pt modelId="{DF5DD0D4-A198-45C7-8AC8-C0ABC59CC981}" type="pres">
      <dgm:prSet presAssocID="{B0DCB245-7995-4F4B-8EFF-21282A1D9E63}" presName="parentLin" presStyleCnt="0"/>
      <dgm:spPr/>
    </dgm:pt>
    <dgm:pt modelId="{7C5F8DB1-07E7-4745-B6D0-20C34051E540}" type="pres">
      <dgm:prSet presAssocID="{B0DCB245-7995-4F4B-8EFF-21282A1D9E63}" presName="parentLeftMargin" presStyleLbl="node1" presStyleIdx="1" presStyleCnt="3"/>
      <dgm:spPr/>
    </dgm:pt>
    <dgm:pt modelId="{67C629E3-4159-438D-8A3C-EDA2D325C309}" type="pres">
      <dgm:prSet presAssocID="{B0DCB245-7995-4F4B-8EFF-21282A1D9E63}" presName="parentText" presStyleLbl="node1" presStyleIdx="2" presStyleCnt="3">
        <dgm:presLayoutVars>
          <dgm:chMax val="0"/>
          <dgm:bulletEnabled val="1"/>
        </dgm:presLayoutVars>
      </dgm:prSet>
      <dgm:spPr/>
    </dgm:pt>
    <dgm:pt modelId="{105C47AC-4DD1-4FD3-A625-5ECF12E71E33}" type="pres">
      <dgm:prSet presAssocID="{B0DCB245-7995-4F4B-8EFF-21282A1D9E63}" presName="negativeSpace" presStyleCnt="0"/>
      <dgm:spPr/>
    </dgm:pt>
    <dgm:pt modelId="{820701B3-9E18-4664-B4AF-3CED14C493D9}" type="pres">
      <dgm:prSet presAssocID="{B0DCB245-7995-4F4B-8EFF-21282A1D9E63}" presName="childText" presStyleLbl="conFgAcc1" presStyleIdx="2" presStyleCnt="3">
        <dgm:presLayoutVars>
          <dgm:bulletEnabled val="1"/>
        </dgm:presLayoutVars>
      </dgm:prSet>
      <dgm:spPr/>
    </dgm:pt>
  </dgm:ptLst>
  <dgm:cxnLst>
    <dgm:cxn modelId="{CECB4208-E1D4-4A00-BA51-4FDB1A8D6F89}" srcId="{609546B7-6C52-46E7-BD2E-5F8F01E9C83D}" destId="{01138740-1477-4DED-BF9A-9FCD81F7EB38}" srcOrd="0" destOrd="0" parTransId="{35AA86E3-0EE2-49C3-8C16-1261D2891F96}" sibTransId="{94020DB8-19DC-4A4C-830B-906E28B99642}"/>
    <dgm:cxn modelId="{5B99B211-9173-429C-A79B-CDD780308E0E}" type="presOf" srcId="{01138740-1477-4DED-BF9A-9FCD81F7EB38}" destId="{E2776E07-ACB7-4CD5-BD68-B5EDABF860E7}" srcOrd="0" destOrd="0" presId="urn:microsoft.com/office/officeart/2005/8/layout/list1"/>
    <dgm:cxn modelId="{C59ECE1A-55A4-4A8F-A009-1AB993312579}" type="presOf" srcId="{5C1FA263-9084-49B3-AB71-7A0B58D58FFB}" destId="{CC44ECF9-1DFC-4070-9F70-789A13D53A28}" srcOrd="0" destOrd="0" presId="urn:microsoft.com/office/officeart/2005/8/layout/list1"/>
    <dgm:cxn modelId="{46ABFB2D-35AB-47A6-B8F8-64FDAA61D168}" srcId="{609546B7-6C52-46E7-BD2E-5F8F01E9C83D}" destId="{3EB8A04C-69B8-478A-9E9E-7C0D4F4F4C3F}" srcOrd="1" destOrd="0" parTransId="{15ADFEF4-BBE5-4544-98AA-4B5469DD3784}" sibTransId="{1B698887-1B88-43F4-BD4F-C82FF8D19FE7}"/>
    <dgm:cxn modelId="{34371B31-D65E-4EE9-B39F-4D0599EE15B0}" srcId="{3EB8A04C-69B8-478A-9E9E-7C0D4F4F4C3F}" destId="{5C1FA263-9084-49B3-AB71-7A0B58D58FFB}" srcOrd="0" destOrd="0" parTransId="{4D5DDDC4-CB54-4909-A141-7B019E1B1EBF}" sibTransId="{DC2A72A3-05A4-48B6-B8C0-A34D3998736F}"/>
    <dgm:cxn modelId="{C3C63C61-BF36-4A2F-8A37-74AE65ADBD0D}" type="presOf" srcId="{B0DCB245-7995-4F4B-8EFF-21282A1D9E63}" destId="{7C5F8DB1-07E7-4745-B6D0-20C34051E540}" srcOrd="0" destOrd="0" presId="urn:microsoft.com/office/officeart/2005/8/layout/list1"/>
    <dgm:cxn modelId="{C711C777-EDD1-454B-8DAC-60A406BC616A}" srcId="{01138740-1477-4DED-BF9A-9FCD81F7EB38}" destId="{40DCE8E9-782A-4A4C-B995-856683FBF01C}" srcOrd="0" destOrd="0" parTransId="{35AE8053-CC37-4BB7-9F88-BB7C86900567}" sibTransId="{B132409C-C47B-459E-95F0-39247E2A6FAE}"/>
    <dgm:cxn modelId="{7D18BD79-EFAB-423F-8DD2-07724486919B}" type="presOf" srcId="{B0DCB245-7995-4F4B-8EFF-21282A1D9E63}" destId="{67C629E3-4159-438D-8A3C-EDA2D325C309}" srcOrd="1" destOrd="0" presId="urn:microsoft.com/office/officeart/2005/8/layout/list1"/>
    <dgm:cxn modelId="{FCD06B83-94F6-4C72-B281-FEA28DF5C114}" srcId="{609546B7-6C52-46E7-BD2E-5F8F01E9C83D}" destId="{B0DCB245-7995-4F4B-8EFF-21282A1D9E63}" srcOrd="2" destOrd="0" parTransId="{19DFF2BF-41E9-4FD1-A3A8-C5129F68B295}" sibTransId="{EAA2708F-F03C-4F22-B583-A5DD24B04B01}"/>
    <dgm:cxn modelId="{06733DAE-273D-47CC-BB80-F2BBB69193E7}" type="presOf" srcId="{01138740-1477-4DED-BF9A-9FCD81F7EB38}" destId="{BE131C39-F3A7-47E6-8E3E-A922330865D1}" srcOrd="1" destOrd="0" presId="urn:microsoft.com/office/officeart/2005/8/layout/list1"/>
    <dgm:cxn modelId="{8D73C4AF-0D24-48A9-907C-E64CD722C8EA}" srcId="{B0DCB245-7995-4F4B-8EFF-21282A1D9E63}" destId="{93AEBA26-B4A0-4ECC-A5B2-E62F6E15597F}" srcOrd="0" destOrd="0" parTransId="{6C55FA65-300C-4F17-B9D9-908DFEC55CE4}" sibTransId="{8BD7A73F-2B39-4E5C-A2DD-0AA37406994E}"/>
    <dgm:cxn modelId="{BF6057B3-E6DF-4126-A306-E250C205002A}" type="presOf" srcId="{3EB8A04C-69B8-478A-9E9E-7C0D4F4F4C3F}" destId="{1A6C25F3-F1DE-4C1A-A31B-4B21FD5933D8}" srcOrd="0" destOrd="0" presId="urn:microsoft.com/office/officeart/2005/8/layout/list1"/>
    <dgm:cxn modelId="{7957D7B4-D020-493E-8415-B00DB13C5B6A}" type="presOf" srcId="{609546B7-6C52-46E7-BD2E-5F8F01E9C83D}" destId="{6094546B-A08E-4FDA-A6EF-32BD70F380D4}" srcOrd="0" destOrd="0" presId="urn:microsoft.com/office/officeart/2005/8/layout/list1"/>
    <dgm:cxn modelId="{1F3BA8B5-7259-42D5-8EF8-F5E901550362}" type="presOf" srcId="{3EB8A04C-69B8-478A-9E9E-7C0D4F4F4C3F}" destId="{AE1DFD8A-38AE-48DA-8C95-C589C251E364}" srcOrd="1" destOrd="0" presId="urn:microsoft.com/office/officeart/2005/8/layout/list1"/>
    <dgm:cxn modelId="{960DBEC2-53A4-49A5-A3F3-A728E3A3BA73}" type="presOf" srcId="{93AEBA26-B4A0-4ECC-A5B2-E62F6E15597F}" destId="{820701B3-9E18-4664-B4AF-3CED14C493D9}" srcOrd="0" destOrd="0" presId="urn:microsoft.com/office/officeart/2005/8/layout/list1"/>
    <dgm:cxn modelId="{74FBAFD0-2A2D-4647-9885-442C1F3FC9BB}" type="presOf" srcId="{40DCE8E9-782A-4A4C-B995-856683FBF01C}" destId="{35D354A3-3D5D-46DA-8FB8-1375A0D56B14}" srcOrd="0" destOrd="0" presId="urn:microsoft.com/office/officeart/2005/8/layout/list1"/>
    <dgm:cxn modelId="{F3DC08C3-F068-40E0-9C2D-FD9CF871C1D1}" type="presParOf" srcId="{6094546B-A08E-4FDA-A6EF-32BD70F380D4}" destId="{20A8B82B-8A8F-4C88-A04D-2D2B779F1BFE}" srcOrd="0" destOrd="0" presId="urn:microsoft.com/office/officeart/2005/8/layout/list1"/>
    <dgm:cxn modelId="{6E929C6B-184A-4CE9-B428-21884AFF356B}" type="presParOf" srcId="{20A8B82B-8A8F-4C88-A04D-2D2B779F1BFE}" destId="{E2776E07-ACB7-4CD5-BD68-B5EDABF860E7}" srcOrd="0" destOrd="0" presId="urn:microsoft.com/office/officeart/2005/8/layout/list1"/>
    <dgm:cxn modelId="{908788D5-B465-4E5F-B8CB-9BE5F3740C84}" type="presParOf" srcId="{20A8B82B-8A8F-4C88-A04D-2D2B779F1BFE}" destId="{BE131C39-F3A7-47E6-8E3E-A922330865D1}" srcOrd="1" destOrd="0" presId="urn:microsoft.com/office/officeart/2005/8/layout/list1"/>
    <dgm:cxn modelId="{E8B099FF-B0CE-4DC4-B3D9-518109402461}" type="presParOf" srcId="{6094546B-A08E-4FDA-A6EF-32BD70F380D4}" destId="{59062F50-D94B-4301-9A09-EBACF61CD6D1}" srcOrd="1" destOrd="0" presId="urn:microsoft.com/office/officeart/2005/8/layout/list1"/>
    <dgm:cxn modelId="{92F363DD-7977-465F-9AEB-532D2786C1D2}" type="presParOf" srcId="{6094546B-A08E-4FDA-A6EF-32BD70F380D4}" destId="{35D354A3-3D5D-46DA-8FB8-1375A0D56B14}" srcOrd="2" destOrd="0" presId="urn:microsoft.com/office/officeart/2005/8/layout/list1"/>
    <dgm:cxn modelId="{A90F6405-9A8C-40DB-AE7E-90C179CB078A}" type="presParOf" srcId="{6094546B-A08E-4FDA-A6EF-32BD70F380D4}" destId="{2CF06FFD-FAAE-4106-8453-486287AD8B1B}" srcOrd="3" destOrd="0" presId="urn:microsoft.com/office/officeart/2005/8/layout/list1"/>
    <dgm:cxn modelId="{00E9FD46-3469-4FAA-B872-F0642363063E}" type="presParOf" srcId="{6094546B-A08E-4FDA-A6EF-32BD70F380D4}" destId="{8E32795E-8256-4AA2-955B-9DD7F34F95F2}" srcOrd="4" destOrd="0" presId="urn:microsoft.com/office/officeart/2005/8/layout/list1"/>
    <dgm:cxn modelId="{636DECB8-AF87-4EB6-B786-10F855929E36}" type="presParOf" srcId="{8E32795E-8256-4AA2-955B-9DD7F34F95F2}" destId="{1A6C25F3-F1DE-4C1A-A31B-4B21FD5933D8}" srcOrd="0" destOrd="0" presId="urn:microsoft.com/office/officeart/2005/8/layout/list1"/>
    <dgm:cxn modelId="{22F221CD-734D-4648-BCA4-56B4FCE89447}" type="presParOf" srcId="{8E32795E-8256-4AA2-955B-9DD7F34F95F2}" destId="{AE1DFD8A-38AE-48DA-8C95-C589C251E364}" srcOrd="1" destOrd="0" presId="urn:microsoft.com/office/officeart/2005/8/layout/list1"/>
    <dgm:cxn modelId="{83058B7C-370A-4523-9766-A341BAF6F760}" type="presParOf" srcId="{6094546B-A08E-4FDA-A6EF-32BD70F380D4}" destId="{AC186CF0-0C1F-4E52-8535-49AAD5CAA853}" srcOrd="5" destOrd="0" presId="urn:microsoft.com/office/officeart/2005/8/layout/list1"/>
    <dgm:cxn modelId="{2463FE68-7B35-4693-BD49-F1D202FF8125}" type="presParOf" srcId="{6094546B-A08E-4FDA-A6EF-32BD70F380D4}" destId="{CC44ECF9-1DFC-4070-9F70-789A13D53A28}" srcOrd="6" destOrd="0" presId="urn:microsoft.com/office/officeart/2005/8/layout/list1"/>
    <dgm:cxn modelId="{EAABAAA3-67A5-4CFE-9401-1D71549AEC86}" type="presParOf" srcId="{6094546B-A08E-4FDA-A6EF-32BD70F380D4}" destId="{4EC92814-19B8-4D3D-9FDC-C5598556952B}" srcOrd="7" destOrd="0" presId="urn:microsoft.com/office/officeart/2005/8/layout/list1"/>
    <dgm:cxn modelId="{9EB1B62B-46B5-4701-A6B1-CB92D45F7053}" type="presParOf" srcId="{6094546B-A08E-4FDA-A6EF-32BD70F380D4}" destId="{DF5DD0D4-A198-45C7-8AC8-C0ABC59CC981}" srcOrd="8" destOrd="0" presId="urn:microsoft.com/office/officeart/2005/8/layout/list1"/>
    <dgm:cxn modelId="{8A6CF90B-1FD3-469A-A7A9-EC4DF1CB9221}" type="presParOf" srcId="{DF5DD0D4-A198-45C7-8AC8-C0ABC59CC981}" destId="{7C5F8DB1-07E7-4745-B6D0-20C34051E540}" srcOrd="0" destOrd="0" presId="urn:microsoft.com/office/officeart/2005/8/layout/list1"/>
    <dgm:cxn modelId="{FEAE6CBA-5B7C-462C-9DC3-F530549E2671}" type="presParOf" srcId="{DF5DD0D4-A198-45C7-8AC8-C0ABC59CC981}" destId="{67C629E3-4159-438D-8A3C-EDA2D325C309}" srcOrd="1" destOrd="0" presId="urn:microsoft.com/office/officeart/2005/8/layout/list1"/>
    <dgm:cxn modelId="{9511D291-968C-45C2-8668-CCF130F25716}" type="presParOf" srcId="{6094546B-A08E-4FDA-A6EF-32BD70F380D4}" destId="{105C47AC-4DD1-4FD3-A625-5ECF12E71E33}" srcOrd="9" destOrd="0" presId="urn:microsoft.com/office/officeart/2005/8/layout/list1"/>
    <dgm:cxn modelId="{EB9C45AB-5644-4C09-B343-904B667F2058}" type="presParOf" srcId="{6094546B-A08E-4FDA-A6EF-32BD70F380D4}" destId="{820701B3-9E18-4664-B4AF-3CED14C493D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3EDF9D-613E-49E6-BAA4-4154BC8FF2F4}"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BA5E6644-3029-47E6-95D2-45CBEFBD6D2A}" type="pres">
      <dgm:prSet presAssocID="{493EDF9D-613E-49E6-BAA4-4154BC8FF2F4}" presName="root" presStyleCnt="0">
        <dgm:presLayoutVars>
          <dgm:dir/>
          <dgm:resizeHandles val="exact"/>
        </dgm:presLayoutVars>
      </dgm:prSet>
      <dgm:spPr/>
    </dgm:pt>
  </dgm:ptLst>
  <dgm:cxnLst>
    <dgm:cxn modelId="{27221BC5-8E73-498A-ADA0-418414B64694}" type="presOf" srcId="{493EDF9D-613E-49E6-BAA4-4154BC8FF2F4}" destId="{BA5E6644-3029-47E6-95D2-45CBEFBD6D2A}"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BAAF4-83D5-4880-B609-1C333842AF94}">
      <dsp:nvSpPr>
        <dsp:cNvPr id="0" name=""/>
        <dsp:cNvSpPr/>
      </dsp:nvSpPr>
      <dsp:spPr>
        <a:xfrm>
          <a:off x="0" y="331277"/>
          <a:ext cx="10927829" cy="1086750"/>
        </a:xfrm>
        <a:prstGeom prst="rect">
          <a:avLst/>
        </a:prstGeom>
        <a:solidFill>
          <a:schemeClr val="lt1">
            <a:alpha val="90000"/>
            <a:hueOff val="0"/>
            <a:satOff val="0"/>
            <a:lumOff val="0"/>
            <a:alphaOff val="0"/>
          </a:schemeClr>
        </a:solidFill>
        <a:ln w="1905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312420" rIns="84812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Mandated by the Single Audit Act of 1984</a:t>
          </a:r>
        </a:p>
        <a:p>
          <a:pPr marL="114300" lvl="1" indent="-114300" algn="l" defTabSz="666750">
            <a:lnSpc>
              <a:spcPct val="90000"/>
            </a:lnSpc>
            <a:spcBef>
              <a:spcPct val="0"/>
            </a:spcBef>
            <a:spcAft>
              <a:spcPct val="15000"/>
            </a:spcAft>
            <a:buChar char="•"/>
          </a:pPr>
          <a:r>
            <a:rPr lang="en-US" sz="1500" kern="1200" dirty="0"/>
            <a:t>An organization-wide financial and compliance audit of non-federal entities exceeding $1 million dollars in federal awards.</a:t>
          </a:r>
        </a:p>
      </dsp:txBody>
      <dsp:txXfrm>
        <a:off x="0" y="331277"/>
        <a:ext cx="10927829" cy="1086750"/>
      </dsp:txXfrm>
    </dsp:sp>
    <dsp:sp modelId="{DEFD8E2D-CF67-402B-AB6B-76FCA9914E52}">
      <dsp:nvSpPr>
        <dsp:cNvPr id="0" name=""/>
        <dsp:cNvSpPr/>
      </dsp:nvSpPr>
      <dsp:spPr>
        <a:xfrm>
          <a:off x="546391" y="109877"/>
          <a:ext cx="7649480" cy="442800"/>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666750">
            <a:lnSpc>
              <a:spcPct val="90000"/>
            </a:lnSpc>
            <a:spcBef>
              <a:spcPct val="0"/>
            </a:spcBef>
            <a:spcAft>
              <a:spcPct val="35000"/>
            </a:spcAft>
            <a:buNone/>
          </a:pPr>
          <a:r>
            <a:rPr lang="en-US" sz="1500" kern="1200"/>
            <a:t>Single Audit </a:t>
          </a:r>
        </a:p>
      </dsp:txBody>
      <dsp:txXfrm>
        <a:off x="568007" y="131493"/>
        <a:ext cx="7606248" cy="399568"/>
      </dsp:txXfrm>
    </dsp:sp>
    <dsp:sp modelId="{3DE55E8F-D99A-4764-985A-E89A04A8ED5F}">
      <dsp:nvSpPr>
        <dsp:cNvPr id="0" name=""/>
        <dsp:cNvSpPr/>
      </dsp:nvSpPr>
      <dsp:spPr>
        <a:xfrm>
          <a:off x="0" y="1720427"/>
          <a:ext cx="10927829" cy="2362500"/>
        </a:xfrm>
        <a:prstGeom prst="rect">
          <a:avLst/>
        </a:prstGeom>
        <a:solidFill>
          <a:schemeClr val="lt1">
            <a:alpha val="90000"/>
            <a:hueOff val="0"/>
            <a:satOff val="0"/>
            <a:lumOff val="0"/>
            <a:alphaOff val="0"/>
          </a:schemeClr>
        </a:solidFill>
        <a:ln w="1905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312420" rIns="84812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Comprehensive framework for managing federal  awards.</a:t>
          </a:r>
        </a:p>
        <a:p>
          <a:pPr marL="114300" lvl="1" indent="-114300" algn="l" defTabSz="666750">
            <a:lnSpc>
              <a:spcPct val="90000"/>
            </a:lnSpc>
            <a:spcBef>
              <a:spcPct val="0"/>
            </a:spcBef>
            <a:spcAft>
              <a:spcPct val="15000"/>
            </a:spcAft>
            <a:buChar char="•"/>
          </a:pPr>
          <a:r>
            <a:rPr lang="en-US" sz="1500" kern="1200"/>
            <a:t>Organized into six subparts, covering distinct aspects of federal award management.</a:t>
          </a:r>
        </a:p>
        <a:p>
          <a:pPr marL="228600" lvl="2" indent="-114300" algn="l" defTabSz="666750">
            <a:lnSpc>
              <a:spcPct val="90000"/>
            </a:lnSpc>
            <a:spcBef>
              <a:spcPct val="0"/>
            </a:spcBef>
            <a:spcAft>
              <a:spcPct val="15000"/>
            </a:spcAft>
            <a:buChar char="•"/>
          </a:pPr>
          <a:r>
            <a:rPr lang="en-US" sz="1500" kern="1200" dirty="0"/>
            <a:t>Acronyms and definitions</a:t>
          </a:r>
        </a:p>
        <a:p>
          <a:pPr marL="228600" lvl="2" indent="-114300" algn="l" defTabSz="666750">
            <a:lnSpc>
              <a:spcPct val="90000"/>
            </a:lnSpc>
            <a:spcBef>
              <a:spcPct val="0"/>
            </a:spcBef>
            <a:spcAft>
              <a:spcPct val="15000"/>
            </a:spcAft>
            <a:buChar char="•"/>
          </a:pPr>
          <a:r>
            <a:rPr lang="en-US" sz="1500" kern="1200"/>
            <a:t>General provisions</a:t>
          </a:r>
        </a:p>
        <a:p>
          <a:pPr marL="228600" lvl="2" indent="-114300" algn="l" defTabSz="666750">
            <a:lnSpc>
              <a:spcPct val="90000"/>
            </a:lnSpc>
            <a:spcBef>
              <a:spcPct val="0"/>
            </a:spcBef>
            <a:spcAft>
              <a:spcPct val="15000"/>
            </a:spcAft>
            <a:buChar char="•"/>
          </a:pPr>
          <a:r>
            <a:rPr lang="en-US" sz="1500" kern="1200"/>
            <a:t>Pre-award requirements</a:t>
          </a:r>
        </a:p>
        <a:p>
          <a:pPr marL="228600" lvl="2" indent="-114300" algn="l" defTabSz="666750">
            <a:lnSpc>
              <a:spcPct val="90000"/>
            </a:lnSpc>
            <a:spcBef>
              <a:spcPct val="0"/>
            </a:spcBef>
            <a:spcAft>
              <a:spcPct val="15000"/>
            </a:spcAft>
            <a:buChar char="•"/>
          </a:pPr>
          <a:r>
            <a:rPr lang="en-US" sz="1500" kern="1200" dirty="0"/>
            <a:t>Post-award requirements</a:t>
          </a:r>
        </a:p>
        <a:p>
          <a:pPr marL="228600" lvl="2" indent="-114300" algn="l" defTabSz="666750">
            <a:lnSpc>
              <a:spcPct val="90000"/>
            </a:lnSpc>
            <a:spcBef>
              <a:spcPct val="0"/>
            </a:spcBef>
            <a:spcAft>
              <a:spcPct val="15000"/>
            </a:spcAft>
            <a:buChar char="•"/>
          </a:pPr>
          <a:r>
            <a:rPr lang="en-US" sz="1500" kern="1200"/>
            <a:t>Cost principles</a:t>
          </a:r>
        </a:p>
        <a:p>
          <a:pPr marL="228600" lvl="2" indent="-114300" algn="l" defTabSz="666750">
            <a:lnSpc>
              <a:spcPct val="90000"/>
            </a:lnSpc>
            <a:spcBef>
              <a:spcPct val="0"/>
            </a:spcBef>
            <a:spcAft>
              <a:spcPct val="15000"/>
            </a:spcAft>
            <a:buChar char="•"/>
          </a:pPr>
          <a:r>
            <a:rPr lang="en-US" sz="1500" kern="1200" dirty="0"/>
            <a:t>Audit requirements</a:t>
          </a:r>
        </a:p>
      </dsp:txBody>
      <dsp:txXfrm>
        <a:off x="0" y="1720427"/>
        <a:ext cx="10927829" cy="2362500"/>
      </dsp:txXfrm>
    </dsp:sp>
    <dsp:sp modelId="{89835206-1303-4745-A48D-B4873DC16D47}">
      <dsp:nvSpPr>
        <dsp:cNvPr id="0" name=""/>
        <dsp:cNvSpPr/>
      </dsp:nvSpPr>
      <dsp:spPr>
        <a:xfrm>
          <a:off x="546391" y="1499027"/>
          <a:ext cx="7649480" cy="442800"/>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666750">
            <a:lnSpc>
              <a:spcPct val="90000"/>
            </a:lnSpc>
            <a:spcBef>
              <a:spcPct val="0"/>
            </a:spcBef>
            <a:spcAft>
              <a:spcPct val="35000"/>
            </a:spcAft>
            <a:buNone/>
          </a:pPr>
          <a:r>
            <a:rPr lang="en-US" sz="1500" kern="1200"/>
            <a:t>Uniform Guidance</a:t>
          </a:r>
        </a:p>
      </dsp:txBody>
      <dsp:txXfrm>
        <a:off x="568007" y="1520643"/>
        <a:ext cx="760624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E1CAA-4295-4BDC-9F90-95ED1062FD27}">
      <dsp:nvSpPr>
        <dsp:cNvPr id="0" name=""/>
        <dsp:cNvSpPr/>
      </dsp:nvSpPr>
      <dsp:spPr>
        <a:xfrm>
          <a:off x="0" y="5767"/>
          <a:ext cx="10927829" cy="9339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3DFF1-F72D-4AF0-A33B-7FE5E170D7B3}">
      <dsp:nvSpPr>
        <dsp:cNvPr id="0" name=""/>
        <dsp:cNvSpPr/>
      </dsp:nvSpPr>
      <dsp:spPr>
        <a:xfrm>
          <a:off x="282508" y="215898"/>
          <a:ext cx="514153" cy="5136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C1287-645F-4974-822A-8377D735526B}">
      <dsp:nvSpPr>
        <dsp:cNvPr id="0" name=""/>
        <dsp:cNvSpPr/>
      </dsp:nvSpPr>
      <dsp:spPr>
        <a:xfrm>
          <a:off x="1079171" y="5767"/>
          <a:ext cx="9453071" cy="93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36" tIns="98936" rIns="98936" bIns="98936" numCol="1" spcCol="1270" anchor="ctr" anchorCtr="0">
          <a:noAutofit/>
        </a:bodyPr>
        <a:lstStyle/>
        <a:p>
          <a:pPr marL="0" lvl="0" indent="0" algn="l" defTabSz="755650">
            <a:lnSpc>
              <a:spcPct val="100000"/>
            </a:lnSpc>
            <a:spcBef>
              <a:spcPct val="0"/>
            </a:spcBef>
            <a:spcAft>
              <a:spcPct val="35000"/>
            </a:spcAft>
            <a:buNone/>
          </a:pPr>
          <a:r>
            <a:rPr lang="en-US" sz="1700" b="1" u="sng" kern="1200" dirty="0"/>
            <a:t>SEFA (Schedule of Expenditures of Federal Awards)</a:t>
          </a:r>
          <a:r>
            <a:rPr lang="en-US" sz="1700" b="1" kern="1200" dirty="0"/>
            <a:t>: </a:t>
          </a:r>
          <a:r>
            <a:rPr lang="en-US" sz="1700" kern="1200" dirty="0"/>
            <a:t>Schedule that includes the total federal expenditures (WV expenditures + subrecipient awards) per program/ALN  and federal grantor.</a:t>
          </a:r>
        </a:p>
      </dsp:txBody>
      <dsp:txXfrm>
        <a:off x="1079171" y="5767"/>
        <a:ext cx="9453071" cy="934825"/>
      </dsp:txXfrm>
    </dsp:sp>
    <dsp:sp modelId="{E62B3F3A-8EF7-4076-B7FB-B1CCD3B9A7B1}">
      <dsp:nvSpPr>
        <dsp:cNvPr id="0" name=""/>
        <dsp:cNvSpPr/>
      </dsp:nvSpPr>
      <dsp:spPr>
        <a:xfrm>
          <a:off x="0" y="1122998"/>
          <a:ext cx="10927829" cy="9339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88682E-F7DD-4ECF-92B2-3525E119D377}">
      <dsp:nvSpPr>
        <dsp:cNvPr id="0" name=""/>
        <dsp:cNvSpPr/>
      </dsp:nvSpPr>
      <dsp:spPr>
        <a:xfrm>
          <a:off x="282508" y="1333128"/>
          <a:ext cx="514153" cy="5136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5887B-406C-4E1E-B104-27974DA774E0}">
      <dsp:nvSpPr>
        <dsp:cNvPr id="0" name=""/>
        <dsp:cNvSpPr/>
      </dsp:nvSpPr>
      <dsp:spPr>
        <a:xfrm>
          <a:off x="1079171" y="1122998"/>
          <a:ext cx="9453071" cy="93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36" tIns="98936" rIns="98936" bIns="98936" numCol="1" spcCol="1270" anchor="ctr" anchorCtr="0">
          <a:noAutofit/>
        </a:bodyPr>
        <a:lstStyle/>
        <a:p>
          <a:pPr marL="0" lvl="0" indent="0" algn="l" defTabSz="755650">
            <a:lnSpc>
              <a:spcPct val="100000"/>
            </a:lnSpc>
            <a:spcBef>
              <a:spcPct val="0"/>
            </a:spcBef>
            <a:spcAft>
              <a:spcPct val="35000"/>
            </a:spcAft>
            <a:buNone/>
          </a:pPr>
          <a:r>
            <a:rPr lang="en-US" sz="1700" b="1" u="sng" kern="1200"/>
            <a:t>ALN (Assistant Listing Number)</a:t>
          </a:r>
          <a:r>
            <a:rPr lang="en-US" sz="1700" b="1" kern="1200"/>
            <a:t>: </a:t>
          </a:r>
          <a:r>
            <a:rPr lang="en-US" sz="1700" kern="1200"/>
            <a:t>Unique number assigned to a federal program.  (CFDA previously)</a:t>
          </a:r>
        </a:p>
      </dsp:txBody>
      <dsp:txXfrm>
        <a:off x="1079171" y="1122998"/>
        <a:ext cx="9453071" cy="934825"/>
      </dsp:txXfrm>
    </dsp:sp>
    <dsp:sp modelId="{ED29B072-9CC2-42B0-8ED3-21C96505CF65}">
      <dsp:nvSpPr>
        <dsp:cNvPr id="0" name=""/>
        <dsp:cNvSpPr/>
      </dsp:nvSpPr>
      <dsp:spPr>
        <a:xfrm>
          <a:off x="0" y="2240228"/>
          <a:ext cx="10927829" cy="9339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6680C-94C7-44F0-9688-616AB0D82EB9}">
      <dsp:nvSpPr>
        <dsp:cNvPr id="0" name=""/>
        <dsp:cNvSpPr/>
      </dsp:nvSpPr>
      <dsp:spPr>
        <a:xfrm>
          <a:off x="282508" y="2450358"/>
          <a:ext cx="514153" cy="5136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6BDFB-2544-4A3A-8904-6FA63BB0164A}">
      <dsp:nvSpPr>
        <dsp:cNvPr id="0" name=""/>
        <dsp:cNvSpPr/>
      </dsp:nvSpPr>
      <dsp:spPr>
        <a:xfrm>
          <a:off x="1079171" y="2240228"/>
          <a:ext cx="9453071" cy="93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36" tIns="98936" rIns="98936" bIns="98936" numCol="1" spcCol="1270" anchor="ctr" anchorCtr="0">
          <a:noAutofit/>
        </a:bodyPr>
        <a:lstStyle/>
        <a:p>
          <a:pPr marL="0" lvl="0" indent="0" algn="l" defTabSz="755650">
            <a:lnSpc>
              <a:spcPct val="100000"/>
            </a:lnSpc>
            <a:spcBef>
              <a:spcPct val="0"/>
            </a:spcBef>
            <a:spcAft>
              <a:spcPct val="35000"/>
            </a:spcAft>
            <a:buNone/>
          </a:pPr>
          <a:r>
            <a:rPr lang="en-US" sz="1700" b="1" u="sng" kern="1200" dirty="0"/>
            <a:t>Cluster of programs</a:t>
          </a:r>
          <a:r>
            <a:rPr lang="en-US" sz="1700" kern="1200" dirty="0"/>
            <a:t>:  A grouping of programs considered one program for audit testing purposes.</a:t>
          </a:r>
        </a:p>
      </dsp:txBody>
      <dsp:txXfrm>
        <a:off x="1079171" y="2240228"/>
        <a:ext cx="9453071" cy="934825"/>
      </dsp:txXfrm>
    </dsp:sp>
    <dsp:sp modelId="{CBA5FA5A-4EDC-4746-BD0C-B7EC0E0CE34A}">
      <dsp:nvSpPr>
        <dsp:cNvPr id="0" name=""/>
        <dsp:cNvSpPr/>
      </dsp:nvSpPr>
      <dsp:spPr>
        <a:xfrm>
          <a:off x="0" y="3357458"/>
          <a:ext cx="10927829" cy="9339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3463C-054B-4305-A5C9-77E908BCB63F}">
      <dsp:nvSpPr>
        <dsp:cNvPr id="0" name=""/>
        <dsp:cNvSpPr/>
      </dsp:nvSpPr>
      <dsp:spPr>
        <a:xfrm>
          <a:off x="282784" y="3567589"/>
          <a:ext cx="514153" cy="5136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E1D75-610C-473A-AFEB-705A34266414}">
      <dsp:nvSpPr>
        <dsp:cNvPr id="0" name=""/>
        <dsp:cNvSpPr/>
      </dsp:nvSpPr>
      <dsp:spPr>
        <a:xfrm>
          <a:off x="1061006" y="3363226"/>
          <a:ext cx="9453071" cy="93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936" tIns="98936" rIns="98936" bIns="98936" numCol="1" spcCol="1270" anchor="ctr" anchorCtr="0">
          <a:noAutofit/>
        </a:bodyPr>
        <a:lstStyle/>
        <a:p>
          <a:pPr marL="0" lvl="0" indent="0" algn="l" defTabSz="711200">
            <a:lnSpc>
              <a:spcPct val="100000"/>
            </a:lnSpc>
            <a:spcBef>
              <a:spcPct val="0"/>
            </a:spcBef>
            <a:spcAft>
              <a:spcPct val="35000"/>
            </a:spcAft>
            <a:buNone/>
          </a:pPr>
          <a:endParaRPr lang="en-US" sz="1600" b="1" u="sng" kern="1200" dirty="0"/>
        </a:p>
        <a:p>
          <a:pPr marL="0" lvl="0" indent="0" algn="l" defTabSz="711200">
            <a:lnSpc>
              <a:spcPct val="100000"/>
            </a:lnSpc>
            <a:spcBef>
              <a:spcPct val="0"/>
            </a:spcBef>
            <a:spcAft>
              <a:spcPct val="35000"/>
            </a:spcAft>
            <a:buNone/>
          </a:pPr>
          <a:r>
            <a:rPr lang="en-US" sz="1600" b="1" u="sng" kern="1200" dirty="0"/>
            <a:t>Compliance Supplement</a:t>
          </a:r>
          <a:r>
            <a:rPr lang="en-US" sz="1600" kern="1200" dirty="0"/>
            <a:t>: Authoritative source of information used to understand the programs objectives , procedures, compliance requirements, and suggested audit procedures.  (Updated annually)</a:t>
          </a:r>
          <a:br>
            <a:rPr lang="en-US" sz="1400" kern="1200" dirty="0"/>
          </a:br>
          <a:endParaRPr lang="en-US" sz="1400" kern="1200" dirty="0"/>
        </a:p>
      </dsp:txBody>
      <dsp:txXfrm>
        <a:off x="1061006" y="3363226"/>
        <a:ext cx="9453071" cy="934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B5466-636C-4F67-92AF-419F65AFAFA1}">
      <dsp:nvSpPr>
        <dsp:cNvPr id="0" name=""/>
        <dsp:cNvSpPr/>
      </dsp:nvSpPr>
      <dsp:spPr>
        <a:xfrm>
          <a:off x="0" y="2558"/>
          <a:ext cx="10927829" cy="11964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71C9B-C880-4409-8E62-4FCD697D8C16}">
      <dsp:nvSpPr>
        <dsp:cNvPr id="0" name=""/>
        <dsp:cNvSpPr/>
      </dsp:nvSpPr>
      <dsp:spPr>
        <a:xfrm>
          <a:off x="361935" y="271767"/>
          <a:ext cx="658065" cy="6580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8050D3-BA97-4A5E-952F-2C7AC6932265}">
      <dsp:nvSpPr>
        <dsp:cNvPr id="0" name=""/>
        <dsp:cNvSpPr/>
      </dsp:nvSpPr>
      <dsp:spPr>
        <a:xfrm>
          <a:off x="1381936" y="2558"/>
          <a:ext cx="9544541" cy="11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28" tIns="126628" rIns="126628" bIns="126628" numCol="1" spcCol="1270" anchor="ctr" anchorCtr="0">
          <a:noAutofit/>
        </a:bodyPr>
        <a:lstStyle/>
        <a:p>
          <a:pPr marL="0" lvl="0" indent="0" algn="l" defTabSz="889000">
            <a:lnSpc>
              <a:spcPct val="100000"/>
            </a:lnSpc>
            <a:spcBef>
              <a:spcPct val="0"/>
            </a:spcBef>
            <a:spcAft>
              <a:spcPct val="35000"/>
            </a:spcAft>
            <a:buNone/>
          </a:pPr>
          <a:r>
            <a:rPr lang="en-US" sz="2000" b="1" u="sng" kern="1200" dirty="0"/>
            <a:t>Disbursements</a:t>
          </a:r>
          <a:r>
            <a:rPr lang="en-US" sz="2000" kern="1200" dirty="0"/>
            <a:t>: The movement of funds from one location to another. Includes expenditures and transfers. </a:t>
          </a:r>
        </a:p>
      </dsp:txBody>
      <dsp:txXfrm>
        <a:off x="1381936" y="2558"/>
        <a:ext cx="9544541" cy="1196482"/>
      </dsp:txXfrm>
    </dsp:sp>
    <dsp:sp modelId="{EC223DAA-B34C-49DB-A6FE-9BB1BCA4C934}">
      <dsp:nvSpPr>
        <dsp:cNvPr id="0" name=""/>
        <dsp:cNvSpPr/>
      </dsp:nvSpPr>
      <dsp:spPr>
        <a:xfrm>
          <a:off x="0" y="1498161"/>
          <a:ext cx="10927829" cy="11964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8DD74-6C75-4CB8-81D2-22C3115E3581}">
      <dsp:nvSpPr>
        <dsp:cNvPr id="0" name=""/>
        <dsp:cNvSpPr/>
      </dsp:nvSpPr>
      <dsp:spPr>
        <a:xfrm>
          <a:off x="361935" y="1767369"/>
          <a:ext cx="658065" cy="6580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F4235C-409E-46D7-A0C4-A7DFBFAE5EF4}">
      <dsp:nvSpPr>
        <dsp:cNvPr id="0" name=""/>
        <dsp:cNvSpPr/>
      </dsp:nvSpPr>
      <dsp:spPr>
        <a:xfrm>
          <a:off x="1381936" y="1498161"/>
          <a:ext cx="4917523" cy="11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28" tIns="126628" rIns="126628" bIns="126628" numCol="1" spcCol="1270" anchor="ctr" anchorCtr="0">
          <a:noAutofit/>
        </a:bodyPr>
        <a:lstStyle/>
        <a:p>
          <a:pPr marL="0" lvl="0" indent="0" algn="l" defTabSz="889000">
            <a:lnSpc>
              <a:spcPct val="100000"/>
            </a:lnSpc>
            <a:spcBef>
              <a:spcPct val="0"/>
            </a:spcBef>
            <a:spcAft>
              <a:spcPct val="35000"/>
            </a:spcAft>
            <a:buNone/>
          </a:pPr>
          <a:r>
            <a:rPr lang="en-US" sz="2000" b="1" u="sng" kern="1200" dirty="0"/>
            <a:t>Expenditures</a:t>
          </a:r>
          <a:r>
            <a:rPr lang="en-US" sz="2000" kern="1200" dirty="0"/>
            <a:t>: Charges made by recipient or subrecipient to a federal program.</a:t>
          </a:r>
        </a:p>
      </dsp:txBody>
      <dsp:txXfrm>
        <a:off x="1381936" y="1498161"/>
        <a:ext cx="4917523" cy="1196482"/>
      </dsp:txXfrm>
    </dsp:sp>
    <dsp:sp modelId="{5472A0B9-03C8-42B5-ADA1-C779A26AA47E}">
      <dsp:nvSpPr>
        <dsp:cNvPr id="0" name=""/>
        <dsp:cNvSpPr/>
      </dsp:nvSpPr>
      <dsp:spPr>
        <a:xfrm>
          <a:off x="6299460" y="1498161"/>
          <a:ext cx="4627018" cy="11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28" tIns="126628" rIns="126628" bIns="126628" numCol="1" spcCol="1270" anchor="ctr" anchorCtr="0">
          <a:noAutofit/>
        </a:bodyPr>
        <a:lstStyle/>
        <a:p>
          <a:pPr marL="0" lvl="0" indent="0" algn="l" defTabSz="488950">
            <a:lnSpc>
              <a:spcPct val="100000"/>
            </a:lnSpc>
            <a:spcBef>
              <a:spcPct val="0"/>
            </a:spcBef>
            <a:spcAft>
              <a:spcPct val="35000"/>
            </a:spcAft>
            <a:buNone/>
          </a:pPr>
          <a:r>
            <a:rPr lang="en-US" sz="1100" kern="1200"/>
            <a:t>Cash disbursements for direct charges for properties and services. </a:t>
          </a:r>
        </a:p>
        <a:p>
          <a:pPr marL="0" lvl="0" indent="0" algn="l" defTabSz="488950">
            <a:lnSpc>
              <a:spcPct val="100000"/>
            </a:lnSpc>
            <a:spcBef>
              <a:spcPct val="0"/>
            </a:spcBef>
            <a:spcAft>
              <a:spcPct val="35000"/>
            </a:spcAft>
            <a:buNone/>
          </a:pPr>
          <a:r>
            <a:rPr lang="en-US" sz="1100" kern="1200" dirty="0"/>
            <a:t>Amount of indirect expense charge</a:t>
          </a:r>
        </a:p>
        <a:p>
          <a:pPr marL="0" lvl="0" indent="0" algn="l" defTabSz="488950">
            <a:lnSpc>
              <a:spcPct val="100000"/>
            </a:lnSpc>
            <a:spcBef>
              <a:spcPct val="0"/>
            </a:spcBef>
            <a:spcAft>
              <a:spcPct val="35000"/>
            </a:spcAft>
            <a:buNone/>
          </a:pPr>
          <a:r>
            <a:rPr lang="en-US" sz="1100" kern="1200"/>
            <a:t>Amount of cash advance payments</a:t>
          </a:r>
        </a:p>
        <a:p>
          <a:pPr marL="0" lvl="0" indent="0" algn="l" defTabSz="488950">
            <a:lnSpc>
              <a:spcPct val="100000"/>
            </a:lnSpc>
            <a:spcBef>
              <a:spcPct val="0"/>
            </a:spcBef>
            <a:spcAft>
              <a:spcPct val="35000"/>
            </a:spcAft>
            <a:buNone/>
          </a:pPr>
          <a:r>
            <a:rPr lang="en-US" sz="1100" kern="1200" dirty="0"/>
            <a:t>Payments made to subrecipients</a:t>
          </a:r>
        </a:p>
        <a:p>
          <a:pPr marL="0" lvl="0" indent="0" algn="l" defTabSz="488950">
            <a:lnSpc>
              <a:spcPct val="100000"/>
            </a:lnSpc>
            <a:spcBef>
              <a:spcPct val="0"/>
            </a:spcBef>
            <a:spcAft>
              <a:spcPct val="35000"/>
            </a:spcAft>
            <a:buNone/>
          </a:pPr>
          <a:r>
            <a:rPr lang="en-US" sz="1100" kern="1200"/>
            <a:t>Non-cash contributions</a:t>
          </a:r>
        </a:p>
      </dsp:txBody>
      <dsp:txXfrm>
        <a:off x="6299460" y="1498161"/>
        <a:ext cx="4627018" cy="1196482"/>
      </dsp:txXfrm>
    </dsp:sp>
    <dsp:sp modelId="{8F644F6D-D3BC-49DF-BD28-13592A9BF6E1}">
      <dsp:nvSpPr>
        <dsp:cNvPr id="0" name=""/>
        <dsp:cNvSpPr/>
      </dsp:nvSpPr>
      <dsp:spPr>
        <a:xfrm>
          <a:off x="0" y="2993764"/>
          <a:ext cx="10927829" cy="11964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20E62-D176-4EDE-A21F-7BF05987DDB5}">
      <dsp:nvSpPr>
        <dsp:cNvPr id="0" name=""/>
        <dsp:cNvSpPr/>
      </dsp:nvSpPr>
      <dsp:spPr>
        <a:xfrm>
          <a:off x="361935" y="3262972"/>
          <a:ext cx="658065" cy="658065"/>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A67A4-9F97-490A-AD20-BDE920731CFD}">
      <dsp:nvSpPr>
        <dsp:cNvPr id="0" name=""/>
        <dsp:cNvSpPr/>
      </dsp:nvSpPr>
      <dsp:spPr>
        <a:xfrm>
          <a:off x="1381936" y="2993764"/>
          <a:ext cx="9544541" cy="11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28" tIns="126628" rIns="126628" bIns="126628" numCol="1" spcCol="1270" anchor="ctr" anchorCtr="0">
          <a:noAutofit/>
        </a:bodyPr>
        <a:lstStyle/>
        <a:p>
          <a:pPr marL="0" lvl="0" indent="0" algn="l" defTabSz="889000">
            <a:lnSpc>
              <a:spcPct val="100000"/>
            </a:lnSpc>
            <a:spcBef>
              <a:spcPct val="0"/>
            </a:spcBef>
            <a:spcAft>
              <a:spcPct val="35000"/>
            </a:spcAft>
            <a:buNone/>
          </a:pPr>
          <a:r>
            <a:rPr lang="en-US" sz="2000" b="1" u="sng" kern="1200" dirty="0"/>
            <a:t>Subaward</a:t>
          </a:r>
          <a:r>
            <a:rPr lang="en-US" sz="2000" b="1" u="none" kern="1200" dirty="0"/>
            <a:t>: </a:t>
          </a:r>
          <a:r>
            <a:rPr lang="en-US" sz="2000" b="0" u="none" kern="1200" dirty="0"/>
            <a:t>An award provided by a pass-through entity to a subrecipient to carry out part of a federal program. </a:t>
          </a:r>
          <a:endParaRPr lang="en-US" sz="2000" kern="1200" dirty="0"/>
        </a:p>
      </dsp:txBody>
      <dsp:txXfrm>
        <a:off x="1381936" y="2993764"/>
        <a:ext cx="9544541" cy="1196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F0424-8F7F-43CB-8A65-370FBE320724}">
      <dsp:nvSpPr>
        <dsp:cNvPr id="0" name=""/>
        <dsp:cNvSpPr/>
      </dsp:nvSpPr>
      <dsp:spPr>
        <a:xfrm>
          <a:off x="0" y="1740"/>
          <a:ext cx="10927829" cy="881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42FCE-B364-4CF1-BC98-955FDCADA5B3}">
      <dsp:nvSpPr>
        <dsp:cNvPr id="0" name=""/>
        <dsp:cNvSpPr/>
      </dsp:nvSpPr>
      <dsp:spPr>
        <a:xfrm>
          <a:off x="266793" y="200181"/>
          <a:ext cx="485079" cy="48507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C5051-E9F7-4753-A095-6D08FF713CB1}">
      <dsp:nvSpPr>
        <dsp:cNvPr id="0" name=""/>
        <dsp:cNvSpPr/>
      </dsp:nvSpPr>
      <dsp:spPr>
        <a:xfrm>
          <a:off x="1018667" y="1740"/>
          <a:ext cx="9909161" cy="88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1" tIns="93341" rIns="93341" bIns="93341" numCol="1" spcCol="1270" anchor="ctr" anchorCtr="0">
          <a:noAutofit/>
        </a:bodyPr>
        <a:lstStyle/>
        <a:p>
          <a:pPr marL="0" lvl="0" indent="0" algn="l" defTabSz="977900">
            <a:lnSpc>
              <a:spcPct val="100000"/>
            </a:lnSpc>
            <a:spcBef>
              <a:spcPct val="0"/>
            </a:spcBef>
            <a:spcAft>
              <a:spcPct val="35000"/>
            </a:spcAft>
            <a:buNone/>
          </a:pPr>
          <a:r>
            <a:rPr lang="en-US" sz="2200" b="1" u="sng" kern="1200"/>
            <a:t>Recipient</a:t>
          </a:r>
          <a:r>
            <a:rPr lang="en-US" sz="2200" kern="1200"/>
            <a:t>:</a:t>
          </a:r>
          <a:r>
            <a:rPr lang="en-US" sz="2200" b="1" kern="1200"/>
            <a:t> </a:t>
          </a:r>
          <a:r>
            <a:rPr lang="en-US" sz="2200" kern="1200"/>
            <a:t>An entity that receives a federal award directly from a federal agency. </a:t>
          </a:r>
        </a:p>
      </dsp:txBody>
      <dsp:txXfrm>
        <a:off x="1018667" y="1740"/>
        <a:ext cx="9909161" cy="881963"/>
      </dsp:txXfrm>
    </dsp:sp>
    <dsp:sp modelId="{8222149A-7381-4D4E-B259-72A525A17BEE}">
      <dsp:nvSpPr>
        <dsp:cNvPr id="0" name=""/>
        <dsp:cNvSpPr/>
      </dsp:nvSpPr>
      <dsp:spPr>
        <a:xfrm>
          <a:off x="0" y="1104194"/>
          <a:ext cx="10927829" cy="881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64362-9BD3-44C2-BCC8-55D544CEBB4C}">
      <dsp:nvSpPr>
        <dsp:cNvPr id="0" name=""/>
        <dsp:cNvSpPr/>
      </dsp:nvSpPr>
      <dsp:spPr>
        <a:xfrm>
          <a:off x="266793" y="1302635"/>
          <a:ext cx="485079" cy="48507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E5057-84DF-425B-818E-2B5C28BFF84A}">
      <dsp:nvSpPr>
        <dsp:cNvPr id="0" name=""/>
        <dsp:cNvSpPr/>
      </dsp:nvSpPr>
      <dsp:spPr>
        <a:xfrm>
          <a:off x="1018667" y="1104194"/>
          <a:ext cx="9909161" cy="88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1" tIns="93341" rIns="93341" bIns="93341" numCol="1" spcCol="1270" anchor="ctr" anchorCtr="0">
          <a:noAutofit/>
        </a:bodyPr>
        <a:lstStyle/>
        <a:p>
          <a:pPr marL="0" lvl="0" indent="0" algn="l" defTabSz="977900">
            <a:lnSpc>
              <a:spcPct val="100000"/>
            </a:lnSpc>
            <a:spcBef>
              <a:spcPct val="0"/>
            </a:spcBef>
            <a:spcAft>
              <a:spcPct val="35000"/>
            </a:spcAft>
            <a:buNone/>
          </a:pPr>
          <a:r>
            <a:rPr lang="en-US" sz="2200" b="1" u="sng" kern="1200" dirty="0"/>
            <a:t>Subrecipient</a:t>
          </a:r>
          <a:r>
            <a:rPr lang="en-US" sz="2200" kern="1200" dirty="0"/>
            <a:t>: An entity that receives an award from a pass-through entity to carry-out part of a federal award. </a:t>
          </a:r>
        </a:p>
      </dsp:txBody>
      <dsp:txXfrm>
        <a:off x="1018667" y="1104194"/>
        <a:ext cx="9909161" cy="881963"/>
      </dsp:txXfrm>
    </dsp:sp>
    <dsp:sp modelId="{0A9D2000-93CD-4D78-8E1C-91FE39150B50}">
      <dsp:nvSpPr>
        <dsp:cNvPr id="0" name=""/>
        <dsp:cNvSpPr/>
      </dsp:nvSpPr>
      <dsp:spPr>
        <a:xfrm>
          <a:off x="0" y="2206647"/>
          <a:ext cx="10927829" cy="881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3B7AB-7BD1-4A70-965A-D9FC336213E1}">
      <dsp:nvSpPr>
        <dsp:cNvPr id="0" name=""/>
        <dsp:cNvSpPr/>
      </dsp:nvSpPr>
      <dsp:spPr>
        <a:xfrm>
          <a:off x="266793" y="2405089"/>
          <a:ext cx="485079" cy="48507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96373-E842-4E19-A9AB-170A3EF3D6BC}">
      <dsp:nvSpPr>
        <dsp:cNvPr id="0" name=""/>
        <dsp:cNvSpPr/>
      </dsp:nvSpPr>
      <dsp:spPr>
        <a:xfrm>
          <a:off x="1018667" y="2206647"/>
          <a:ext cx="9909161" cy="88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1" tIns="93341" rIns="93341" bIns="93341" numCol="1" spcCol="1270" anchor="ctr" anchorCtr="0">
          <a:noAutofit/>
        </a:bodyPr>
        <a:lstStyle/>
        <a:p>
          <a:pPr marL="0" lvl="0" indent="0" algn="l" defTabSz="977900">
            <a:lnSpc>
              <a:spcPct val="100000"/>
            </a:lnSpc>
            <a:spcBef>
              <a:spcPct val="0"/>
            </a:spcBef>
            <a:spcAft>
              <a:spcPct val="35000"/>
            </a:spcAft>
            <a:buNone/>
          </a:pPr>
          <a:r>
            <a:rPr lang="en-US" sz="2200" b="1" u="sng" kern="1200" dirty="0"/>
            <a:t>Pass-through entity</a:t>
          </a:r>
          <a:r>
            <a:rPr lang="en-US" sz="2200" kern="1200" dirty="0"/>
            <a:t>: Recipient that provides an award to a subrecipient. </a:t>
          </a:r>
        </a:p>
      </dsp:txBody>
      <dsp:txXfrm>
        <a:off x="1018667" y="2206647"/>
        <a:ext cx="9909161" cy="881963"/>
      </dsp:txXfrm>
    </dsp:sp>
    <dsp:sp modelId="{D639914A-AF5A-4349-A130-D9323A730838}">
      <dsp:nvSpPr>
        <dsp:cNvPr id="0" name=""/>
        <dsp:cNvSpPr/>
      </dsp:nvSpPr>
      <dsp:spPr>
        <a:xfrm>
          <a:off x="0" y="3309101"/>
          <a:ext cx="10927829" cy="881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1EEB7C-9357-41BF-982F-A899D0FBED27}">
      <dsp:nvSpPr>
        <dsp:cNvPr id="0" name=""/>
        <dsp:cNvSpPr/>
      </dsp:nvSpPr>
      <dsp:spPr>
        <a:xfrm>
          <a:off x="266793" y="3507543"/>
          <a:ext cx="485079" cy="48507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45B34-BA86-4C56-8635-D6D548A334F1}">
      <dsp:nvSpPr>
        <dsp:cNvPr id="0" name=""/>
        <dsp:cNvSpPr/>
      </dsp:nvSpPr>
      <dsp:spPr>
        <a:xfrm>
          <a:off x="1018667" y="3309101"/>
          <a:ext cx="9909161" cy="88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1" tIns="93341" rIns="93341" bIns="93341" numCol="1" spcCol="1270" anchor="ctr" anchorCtr="0">
          <a:noAutofit/>
        </a:bodyPr>
        <a:lstStyle/>
        <a:p>
          <a:pPr marL="0" lvl="0" indent="0" algn="l" defTabSz="977900">
            <a:lnSpc>
              <a:spcPct val="100000"/>
            </a:lnSpc>
            <a:spcBef>
              <a:spcPct val="0"/>
            </a:spcBef>
            <a:spcAft>
              <a:spcPct val="35000"/>
            </a:spcAft>
            <a:buNone/>
          </a:pPr>
          <a:r>
            <a:rPr lang="en-US" sz="2200" b="1" u="sng" kern="1200" dirty="0"/>
            <a:t>Major program</a:t>
          </a:r>
          <a:r>
            <a:rPr lang="en-US" sz="2200" kern="1200" dirty="0"/>
            <a:t>: Federal program that is determined by the auditor to be major in accordance with to 2 CFR Part 200.</a:t>
          </a:r>
        </a:p>
      </dsp:txBody>
      <dsp:txXfrm>
        <a:off x="1018667" y="3309101"/>
        <a:ext cx="9909161" cy="8819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354A3-3D5D-46DA-8FB8-1375A0D56B14}">
      <dsp:nvSpPr>
        <dsp:cNvPr id="0" name=""/>
        <dsp:cNvSpPr/>
      </dsp:nvSpPr>
      <dsp:spPr>
        <a:xfrm>
          <a:off x="0" y="411917"/>
          <a:ext cx="10927829" cy="935550"/>
        </a:xfrm>
        <a:prstGeom prst="rect">
          <a:avLst/>
        </a:prstGeom>
        <a:solidFill>
          <a:schemeClr val="lt1">
            <a:alpha val="90000"/>
            <a:hueOff val="0"/>
            <a:satOff val="0"/>
            <a:lumOff val="0"/>
            <a:alphaOff val="0"/>
          </a:schemeClr>
        </a:solidFill>
        <a:ln w="1905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458216" rIns="8481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Due date: July 31</a:t>
          </a:r>
          <a:r>
            <a:rPr lang="en-US" sz="2200" kern="1200" baseline="30000"/>
            <a:t>st</a:t>
          </a:r>
          <a:endParaRPr lang="en-US" sz="2200" kern="1200"/>
        </a:p>
      </dsp:txBody>
      <dsp:txXfrm>
        <a:off x="0" y="411917"/>
        <a:ext cx="10927829" cy="935550"/>
      </dsp:txXfrm>
    </dsp:sp>
    <dsp:sp modelId="{BE131C39-F3A7-47E6-8E3E-A922330865D1}">
      <dsp:nvSpPr>
        <dsp:cNvPr id="0" name=""/>
        <dsp:cNvSpPr/>
      </dsp:nvSpPr>
      <dsp:spPr>
        <a:xfrm>
          <a:off x="546391" y="87197"/>
          <a:ext cx="7649480" cy="649440"/>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977900">
            <a:lnSpc>
              <a:spcPct val="90000"/>
            </a:lnSpc>
            <a:spcBef>
              <a:spcPct val="0"/>
            </a:spcBef>
            <a:spcAft>
              <a:spcPct val="35000"/>
            </a:spcAft>
            <a:buNone/>
          </a:pPr>
          <a:r>
            <a:rPr lang="en-US" sz="2200" kern="1200" dirty="0"/>
            <a:t>SEFA Closing Book Forms</a:t>
          </a:r>
        </a:p>
      </dsp:txBody>
      <dsp:txXfrm>
        <a:off x="578094" y="118900"/>
        <a:ext cx="7586074" cy="586034"/>
      </dsp:txXfrm>
    </dsp:sp>
    <dsp:sp modelId="{CC44ECF9-1DFC-4070-9F70-789A13D53A28}">
      <dsp:nvSpPr>
        <dsp:cNvPr id="0" name=""/>
        <dsp:cNvSpPr/>
      </dsp:nvSpPr>
      <dsp:spPr>
        <a:xfrm>
          <a:off x="0" y="1790987"/>
          <a:ext cx="10927829" cy="935550"/>
        </a:xfrm>
        <a:prstGeom prst="rect">
          <a:avLst/>
        </a:prstGeom>
        <a:solidFill>
          <a:schemeClr val="lt1">
            <a:alpha val="90000"/>
            <a:hueOff val="0"/>
            <a:satOff val="0"/>
            <a:lumOff val="0"/>
            <a:alphaOff val="0"/>
          </a:schemeClr>
        </a:solidFill>
        <a:ln w="1905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458216" rIns="8481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Due date: July 31</a:t>
          </a:r>
          <a:r>
            <a:rPr lang="en-US" sz="2200" kern="1200" baseline="30000" dirty="0"/>
            <a:t>st</a:t>
          </a:r>
          <a:r>
            <a:rPr lang="en-US" sz="2200" kern="1200" dirty="0"/>
            <a:t> </a:t>
          </a:r>
        </a:p>
      </dsp:txBody>
      <dsp:txXfrm>
        <a:off x="0" y="1790987"/>
        <a:ext cx="10927829" cy="935550"/>
      </dsp:txXfrm>
    </dsp:sp>
    <dsp:sp modelId="{AE1DFD8A-38AE-48DA-8C95-C589C251E364}">
      <dsp:nvSpPr>
        <dsp:cNvPr id="0" name=""/>
        <dsp:cNvSpPr/>
      </dsp:nvSpPr>
      <dsp:spPr>
        <a:xfrm>
          <a:off x="546391" y="1466267"/>
          <a:ext cx="7649480" cy="649440"/>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977900">
            <a:lnSpc>
              <a:spcPct val="90000"/>
            </a:lnSpc>
            <a:spcBef>
              <a:spcPct val="0"/>
            </a:spcBef>
            <a:spcAft>
              <a:spcPct val="35000"/>
            </a:spcAft>
            <a:buNone/>
          </a:pPr>
          <a:r>
            <a:rPr lang="en-US" sz="2200" kern="1200"/>
            <a:t>SEFA Application Data Entry</a:t>
          </a:r>
        </a:p>
      </dsp:txBody>
      <dsp:txXfrm>
        <a:off x="578094" y="1497970"/>
        <a:ext cx="7586074" cy="586034"/>
      </dsp:txXfrm>
    </dsp:sp>
    <dsp:sp modelId="{820701B3-9E18-4664-B4AF-3CED14C493D9}">
      <dsp:nvSpPr>
        <dsp:cNvPr id="0" name=""/>
        <dsp:cNvSpPr/>
      </dsp:nvSpPr>
      <dsp:spPr>
        <a:xfrm>
          <a:off x="0" y="3170057"/>
          <a:ext cx="10927829" cy="935550"/>
        </a:xfrm>
        <a:prstGeom prst="rect">
          <a:avLst/>
        </a:prstGeom>
        <a:solidFill>
          <a:schemeClr val="lt1">
            <a:alpha val="90000"/>
            <a:hueOff val="0"/>
            <a:satOff val="0"/>
            <a:lumOff val="0"/>
            <a:alphaOff val="0"/>
          </a:schemeClr>
        </a:solidFill>
        <a:ln w="1905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458216" rIns="8481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Transaction detail for expenditures </a:t>
          </a:r>
        </a:p>
      </dsp:txBody>
      <dsp:txXfrm>
        <a:off x="0" y="3170057"/>
        <a:ext cx="10927829" cy="935550"/>
      </dsp:txXfrm>
    </dsp:sp>
    <dsp:sp modelId="{67C629E3-4159-438D-8A3C-EDA2D325C309}">
      <dsp:nvSpPr>
        <dsp:cNvPr id="0" name=""/>
        <dsp:cNvSpPr/>
      </dsp:nvSpPr>
      <dsp:spPr>
        <a:xfrm>
          <a:off x="546391" y="2845337"/>
          <a:ext cx="7649480" cy="649440"/>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977900">
            <a:lnSpc>
              <a:spcPct val="90000"/>
            </a:lnSpc>
            <a:spcBef>
              <a:spcPct val="0"/>
            </a:spcBef>
            <a:spcAft>
              <a:spcPct val="35000"/>
            </a:spcAft>
            <a:buNone/>
          </a:pPr>
          <a:r>
            <a:rPr lang="en-US" sz="2200" kern="1200" dirty="0"/>
            <a:t>Provide a SEFA Reconciliation and Documentation</a:t>
          </a:r>
        </a:p>
      </dsp:txBody>
      <dsp:txXfrm>
        <a:off x="578094" y="2877040"/>
        <a:ext cx="7586074"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4T14:58:33.5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0,'1066'50'0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9:13.0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1,'1740'0,"-1711"2,1 1,-1 2,0 0,31 11,12 3,22-1,163 9,102-20,227-7,-551 1,0 2,-1 1,0 1,47 15,-80-20,0 0,0 0,0 0,0 0,-1 0,1 0,0 1,0-1,0 0,0 0,0 1,-1-1,1 1,0-1,0 1,-1-1,1 1,0 0,-1-1,1 1,0 0,-1-1,1 2,-20 4,-48-3,63-3,-258 0,-367 14,381 1,-329 27,415-39,123-4,-1 1,1 2,-1 1,1 2,-60 17,69-14,-1-1,-34 4,41-8,-1 1,1 1,0 2,-32 12,-257 107,243-100,70-26,1 0,-1 0,0 0,1 0,-1 1,0-1,0 0,1 0,-1 0,0 0,0 1,0-1,1 0,-1 0,0 1,0-1,0 0,1 0,-1 1,0-1,0 0,0 1,0-1,0 0,0 0,0 1,0-1,0 0,0 1,0-1,0 0,0 1,0-1,0 0,0 0,0 1,0-1,0 0,0 1,-1-1,1 0,0 0,0 1,0-1,0 0,-1 0,1 1,0-1,0 0,0 0,-1 0,1 0,0 1,-1-1,1 0,0 0,0 0,-1 0,0 0,34 10,-30-9,99 16,0-5,120 0,-119-7,736 9,-580-40,13 0,-200 27,-46 1,0-2,36-4,-54 1,-5-2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9:19.4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888 53,'-54'-3,"1"-2,-59-13,59 8,-1 2,-62 0,-309 9,404-1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8:35.4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2,'146'-2,"158"5,-203 9,-64-6,45 1,122-10,118 6,-282 2,59 15,19 3,-97-21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8:37.0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29,'290'-15,"-117"2,190 13,-153 3,-109-4,-15-1,0 4,97 14,-156-12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8:38.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0,'449'13,"38"0,-26 6,-432-16,-6-1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8:39.4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79,'0'-2,"1"1,0 0,0 0,0 0,0 0,0 0,0 0,0 1,0-1,0 0,0 0,1 1,-1-1,0 1,1-1,-1 1,0 0,1-1,-1 1,0 0,1 0,-1 0,2 0,3-1,124-23,0 5,134 0,108 21,-330 2,57 15,24 2,99-13,-194-8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8:42.5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683 1,'-327'20,"252"-14,-96-5,83-2,67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8:55.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43 1,'8'6,"0"1,0-1,1-1,0 0,0 0,1-1,-1 0,1 0,16 3,0 1,456 161,-109-52,-170-57,-198-58,6 1,0 0,-1 1,0 0,1 1,12 8,-21-6,-13-1,-22 2,24-6,-89 17,-118 9,-60 11,52-3,155-25,43-6,0-1,-31 0,44-4,-42 2,53-2,0 1,0-1,0 0,0 0,1 1,-1-1,0 1,0-1,1 1,-1 0,1 0,-1 0,0 0,1 0,0 0,-1 0,1 1,0-1,-1 0,1 1,0-1,0 1,-2 2,4-2,-1-1,0 1,0-1,1 1,-1-1,1 0,-1 1,1-1,0 0,-1 1,1-1,0 0,0 0,0 0,0 1,0-1,0 0,0-1,0 1,1 0,-1 0,0 0,0-1,1 1,-1 0,1-1,-1 1,3-1,44 16,-47-16,208 42,48 12,-198-39,-20-5,0 1,-1 1,57 29,-75-33,16 10,-35-17,-1 0,1-1,0 1,-1 0,1 0,-1-1,1 1,-1 0,1 0,-1 0,1 0,-1 0,0-1,0 1,1 0,-1 0,0 0,0 0,0 0,0 0,0 0,0 0,0 0,-1 0,1 0,0 0,0 0,-1 0,1-1,0 1,-1 0,1 0,-1 0,0-1,0 3,-5 3,0 1,0 0,-1-1,0 0,0-1,0 0,-1 0,0 0,0-1,-13 5,-10 3,-48 12,-192 63,172-59,63-19,-47 18,62-14,21-13,0 0,0 1,0-1,0 0,0 1,-1-1,1 0,0 1,0-1,0 0,0 1,0-1,0 0,0 1,0-1,0 0,0 1,0-1,0 0,0 1,0-1,1 0,-1 1,0-1,0 0,0 1,0-1,1 0,-1 0,0 1,0-1,1 0,-1 0,1 1,3 1,0 1,0-1,0 0,1-1,-1 1,1-1,-1 0,6 1,84 11,1-3,143-6,-143-3,42-3,86 4,-186 1,1 2,-1 2,0 1,48 18,-66-15,-19-11,0 1,0-1,0 0,0 1,0-1,0 0,0 1,0-1,0 0,-1 0,1 1,0-1,0 0,0 1,0-1,0 0,-1 0,1 1,0-1,0 0,0 0,-1 1,1-1,0 0,0 0,-1 0,1 0,0 1,-1-1,1 0,0 0,-1 0,1 0,0 0,-1 0,-46 10,31-8,-270 68,-11 2,253-66,1-2,-70-3,67-2,-90 11,79-6,45-5,0 2,1 0,-1 0,0 1,-19 6,28-7,0 0,1 0,0 0,-1 0,1 1,0-1,-1 1,1 0,0-1,0 1,0 0,1 0,-3 3,3-4,1 0,-1 0,1 0,0 0,-1 1,1-1,0 0,0 0,0 0,0 0,0 0,0 0,0 0,0 1,0-1,1 0,-1 0,0 0,1 0,-1 0,1 0,0 1,2 2,0 0,0-1,0 0,1 1,0-1,-1-1,1 1,0 0,0-1,0 0,1 0,-1 0,5 1,32 7,0-1,1-2,-1-2,1-2,49-3,-44 0,1 1,-1 3,92 19,-54-3,-51-14,-1 2,0 2,53 23,-85-33,1 1,-1-1,1 1,-1-1,0 1,1 0,-1 0,0 0,1 0,-1 0,0 0,0 0,0 0,0 0,0 1,0-1,0 0,0 1,-1-1,1 1,0 1,-1-2,-1 0,1 0,0 0,-1 0,1 0,-1 0,0 0,1 0,-1 0,0 0,0 0,1 0,-1-1,0 1,0 0,0-1,0 1,0-1,0 1,0-1,0 1,-1-1,-13 6,0-2,-1 0,-16 2,27-5,-196 33,-196 37,389-69,-46 11,52-12,-1-1,1 1,0 0,0-1,0 1,1 0,-1 0,0 0,0 1,0-1,1 0,-1 1,1-1,-1 1,1-1,-1 1,1 0,0 0,0-1,-1 3,2-3,0 0,0 0,1 0,-1 0,0 0,1 0,-1 0,0 0,1 0,-1-1,1 1,0 0,-1 0,1 0,0-1,-1 1,1 0,0-1,0 1,-1 0,1-1,0 1,0-1,0 0,0 1,0-1,0 0,0 1,0-1,1 0,35 8,-33-8,73 8,0-3,84-7,-99-1,0 2,-1 3,1 3,87 18,-93-10,-34-9,1 1,-1 2,32 12,-52-18,-1-1,0 1,1 0,-1-1,0 1,1 0,-1 0,0 0,0 0,0 0,1 0,-1 0,0 0,-1 0,1 0,0 1,0-1,0 0,-1 1,1-1,-1 1,1-1,-1 1,0-1,1 1,-1-1,0 1,0-1,0 1,0-1,0 1,0-1,-1 1,1-1,0 1,-1-1,1 0,-1 1,1-1,-1 1,0-1,-1 2,-2 2,1 0,-1 0,0-1,-1 1,1-1,-1 0,0 0,0-1,-8 5,-5 1,-1-1,1-1,-2-1,1-1,-28 4,-102 7,109-13,-188 7,81-6,128-2,1 1,0 0,0 2,-21 7,22-6,1-1,-1-1,0-1,-30 3,4-7,31 0,0 0,0 1,-1 1,1 0,-20 4,32-5,-1 0,1 0,0 0,-1 0,1 0,0 0,-1 0,1 1,0-1,0 0,-1 0,1 0,0 0,0 0,-1 1,1-1,0 0,0 0,-1 0,1 1,0-1,0 0,0 0,0 1,-1-1,1 0,0 0,0 1,0-1,0 0,0 1,0-1,0 0,0 1,0-1,0 0,0 0,0 1,0 0,11 9,20 5,8-8,0-1,0-2,1-2,0-1,40-5,8 1,30 1,164 4,-190 10,-71-7,0-2,1 0,-1-2,0 0,1-1,26-4,-47 4,-1 0,0 0,1 0,-1 0,0 0,1 0,-1 0,1 0,-1 0,0 0,1 0,-1 0,0 0,1 0,-1 0,0 0,1 0,-1-1,0 1,1 0,-1 0,0 0,1-1,-1 1,0 0,0 0,1-1,-1 1,0 0,0 0,0-1,1 1,-1 0,0-1,0 1,0 0,0-1,0 1,1-1,-17-5,-26-2,-7 8,0 3,1 1,-1 3,-74 19,-35 5,125-26,-58 0,81-5,-1 0,1-1,-1 0,1-1,0 0,0-1,0 0,0 0,-16-8,21 7,0 0,0-1,0 1,1-1,-1 0,1 0,0 0,1-1,-1 1,1-1,0 0,1 0,-4-8,-2-13,-8-52,6 28,-41-110,37 123,1-1,1 0,3-1,1 0,-3-54,10 63,0 0,-2 0,-1 0,-2 0,-1 0,-1 1,-2 1,-1-1,-19-37,16 38,2-1,1-1,1 0,-9-53,11 46,-2-1,-22-56,-68-125,85 187,1-2,2 0,1-1,-10-58,23 82,8 20,16 30,-21-30,296 472,-288-454,-2 1,0 0,-2 1,11 53,-17-69,8 28,30 70,-23-69,13 52,-27-78,-1 1,0-1,-1 1,-1 0,-1 0,0 0,-2 18,-20 90,12-69,1 0,-1 91,8-124,0-1,-2 1,0-1,-1 0,-1 0,-13 29,-13 48,32-96,0 0,0 0,-1 0,1 0,-1 0,0 0,1 0,-1-1,0 1,0 0,0 0,0-1,0 1,0-1,-1 1,1-1,0 1,-1-1,1 0,-1 0,0 0,1 0,-1 0,-3 2,2-3,1 0,-1 0,1-1,-1 1,1 0,-1-1,1 0,-1 0,1 1,-1-1,1-1,0 1,0 0,0 0,-1-1,-1-2,-10-8,1 0,0-1,1-1,-10-15,1 1,2 0,-17-35,30 51,0 0,1-1,1 1,0-1,1 0,1 0,0 0,-1-21,-10-120,7 114,2 0,2-1,5-63,1 91,3 21,1 25,-2 54,-7 133,2 57,6-230,3 0,1-1,22 57,-18-67,-6-23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4T14:59:06.3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0,'1929'77'0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04T14:59:08.7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1,'232'13,"-24"0,89 11,-57-2,210-17,-300-5,-130-2,-1 0,34-7,31-4,-63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B1440-D9D3-4650-8D7E-64C8E61BCF4C}" type="datetimeFigureOut">
              <a:rPr lang="en-US" smtClean="0"/>
              <a:t>6/22/2026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E4400-6263-42A9-835D-5EF18355925B}" type="slidenum">
              <a:rPr lang="en-US" smtClean="0"/>
              <a:t>‹#›</a:t>
            </a:fld>
            <a:endParaRPr lang="en-US"/>
          </a:p>
        </p:txBody>
      </p:sp>
    </p:spTree>
    <p:extLst>
      <p:ext uri="{BB962C8B-B14F-4D97-AF65-F5344CB8AC3E}">
        <p14:creationId xmlns:p14="http://schemas.microsoft.com/office/powerpoint/2010/main" val="105173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first code. Please take a minute to write it down. I will wait approximately 30 seconds to a minute before proceeding.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E4400-6263-42A9-835D-5EF1835592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661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4E4400-6263-42A9-835D-5EF18355925B}" type="slidenum">
              <a:rPr lang="en-US" smtClean="0"/>
              <a:t>6</a:t>
            </a:fld>
            <a:endParaRPr lang="en-US"/>
          </a:p>
        </p:txBody>
      </p:sp>
    </p:spTree>
    <p:extLst>
      <p:ext uri="{BB962C8B-B14F-4D97-AF65-F5344CB8AC3E}">
        <p14:creationId xmlns:p14="http://schemas.microsoft.com/office/powerpoint/2010/main" val="67927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A44F9-7E04-C7E3-D4D4-EBFB636C9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325E7-BFB5-8392-1CAA-9B2BD1CF7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479B2-FDEE-D0B2-3776-E1CF8FA4941B}"/>
              </a:ext>
            </a:extLst>
          </p:cNvPr>
          <p:cNvSpPr>
            <a:spLocks noGrp="1"/>
          </p:cNvSpPr>
          <p:nvPr>
            <p:ph type="body" idx="1"/>
          </p:nvPr>
        </p:nvSpPr>
        <p:spPr/>
        <p:txBody>
          <a:bodyPr/>
          <a:lstStyle/>
          <a:p>
            <a:r>
              <a:rPr lang="en-US" dirty="0"/>
              <a:t>Here is the first code. Please take a minute to write it down. I will wait approximately 30 seconds to a minute before proceeding.</a:t>
            </a:r>
          </a:p>
        </p:txBody>
      </p:sp>
      <p:sp>
        <p:nvSpPr>
          <p:cNvPr id="4" name="Slide Number Placeholder 3">
            <a:extLst>
              <a:ext uri="{FF2B5EF4-FFF2-40B4-BE49-F238E27FC236}">
                <a16:creationId xmlns:a16="http://schemas.microsoft.com/office/drawing/2014/main" id="{EC1923DB-93BE-956C-41B8-16F4829C14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E4400-6263-42A9-835D-5EF1835592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3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B5FA-3363-201D-380E-DB5D38EA3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8BA92-3341-FB33-28C0-537F0D319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4470C-5E9B-0B6A-D24A-9C7F664AA317}"/>
              </a:ext>
            </a:extLst>
          </p:cNvPr>
          <p:cNvSpPr>
            <a:spLocks noGrp="1"/>
          </p:cNvSpPr>
          <p:nvPr>
            <p:ph type="body" idx="1"/>
          </p:nvPr>
        </p:nvSpPr>
        <p:spPr/>
        <p:txBody>
          <a:bodyPr/>
          <a:lstStyle/>
          <a:p>
            <a:r>
              <a:rPr lang="en-US" dirty="0"/>
              <a:t>Here is the first code. Please take a minute to write it down. I will wait approximately 30 seconds to a minute before proceeding.</a:t>
            </a:r>
          </a:p>
        </p:txBody>
      </p:sp>
      <p:sp>
        <p:nvSpPr>
          <p:cNvPr id="4" name="Slide Number Placeholder 3">
            <a:extLst>
              <a:ext uri="{FF2B5EF4-FFF2-40B4-BE49-F238E27FC236}">
                <a16:creationId xmlns:a16="http://schemas.microsoft.com/office/drawing/2014/main" id="{B70BCB1C-2716-BBE3-10B2-372D6BFFA9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4E4400-6263-42A9-835D-5EF18355925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047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A602-0650-04D1-7CCB-E6F1090F6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E0A00-21C6-E143-7DD8-F42CE96EC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415A0-93E5-8416-196C-B7E3C7D030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53ECE6-0D0F-BCB9-0C83-9EA94632E46B}"/>
              </a:ext>
            </a:extLst>
          </p:cNvPr>
          <p:cNvSpPr>
            <a:spLocks noGrp="1"/>
          </p:cNvSpPr>
          <p:nvPr>
            <p:ph type="sldNum" sz="quarter" idx="5"/>
          </p:nvPr>
        </p:nvSpPr>
        <p:spPr/>
        <p:txBody>
          <a:bodyPr/>
          <a:lstStyle/>
          <a:p>
            <a:fld id="{B84E4400-6263-42A9-835D-5EF18355925B}" type="slidenum">
              <a:rPr lang="en-US" smtClean="0"/>
              <a:t>21</a:t>
            </a:fld>
            <a:endParaRPr lang="en-US"/>
          </a:p>
        </p:txBody>
      </p:sp>
    </p:spTree>
    <p:extLst>
      <p:ext uri="{BB962C8B-B14F-4D97-AF65-F5344CB8AC3E}">
        <p14:creationId xmlns:p14="http://schemas.microsoft.com/office/powerpoint/2010/main" val="74224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FB81-774C-675A-7ADC-7951D0BE8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1DB6F5-BF47-95FF-3C17-8E0184488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4FA589-6F79-5DFE-2AE5-B784784B2E83}"/>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5" name="Footer Placeholder 4">
            <a:extLst>
              <a:ext uri="{FF2B5EF4-FFF2-40B4-BE49-F238E27FC236}">
                <a16:creationId xmlns:a16="http://schemas.microsoft.com/office/drawing/2014/main" id="{E38E120C-F95C-5A51-730E-3BF08E788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21370-D6F0-DF0C-FE67-9EE9259053AD}"/>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304302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8D51-419F-F6F2-F18C-0FAE557C35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FC9EE-D834-39BC-FAFB-BD7ED9E6A2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D6900-2255-0998-BBF9-750A27D59CCD}"/>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5" name="Footer Placeholder 4">
            <a:extLst>
              <a:ext uri="{FF2B5EF4-FFF2-40B4-BE49-F238E27FC236}">
                <a16:creationId xmlns:a16="http://schemas.microsoft.com/office/drawing/2014/main" id="{F5FC348E-6C8F-66C6-5555-F32EC0E38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D460A-24A9-E320-2778-9F2424B68BA5}"/>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28576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F354DE-83B9-CC0E-5B9C-F5222B4B87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A52AF3-535E-814B-504F-D45A16750D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47156-2954-014A-BE86-2AE9D3456796}"/>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5" name="Footer Placeholder 4">
            <a:extLst>
              <a:ext uri="{FF2B5EF4-FFF2-40B4-BE49-F238E27FC236}">
                <a16:creationId xmlns:a16="http://schemas.microsoft.com/office/drawing/2014/main" id="{8F8029EB-820C-82E6-B64D-70BEC3687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FC69B-5154-3C2D-12DC-70524331F493}"/>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158995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1D78-E86D-9A68-0EBC-096ED9499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DE40-975B-304D-415B-14EBB67FB7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0DD0E-1488-F6B6-1513-AF7B44D069B6}"/>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5" name="Footer Placeholder 4">
            <a:extLst>
              <a:ext uri="{FF2B5EF4-FFF2-40B4-BE49-F238E27FC236}">
                <a16:creationId xmlns:a16="http://schemas.microsoft.com/office/drawing/2014/main" id="{6C940F78-09B9-BC42-2494-37BF86DFA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3BE1B-56C0-9915-610B-74B2785FE2CC}"/>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26322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36ED-BC0C-12BF-A17D-38B9E15693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882F2-900F-70D4-9C2B-43A8C63C9C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59D07-FA56-7BDE-063E-7E7CE188EBC0}"/>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5" name="Footer Placeholder 4">
            <a:extLst>
              <a:ext uri="{FF2B5EF4-FFF2-40B4-BE49-F238E27FC236}">
                <a16:creationId xmlns:a16="http://schemas.microsoft.com/office/drawing/2014/main" id="{58FD955F-B0A8-462D-D635-AF5B0A06C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8EFB5-6DF0-DA01-D8D2-5416D71C748F}"/>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239051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3A4E-76E2-391E-0729-F827F6631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F644B-D505-6638-0F02-CB0E485712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CF9152-3D47-D37A-3735-6A02E6953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6C3976-6C02-9A6D-A510-4654329C741A}"/>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6" name="Footer Placeholder 5">
            <a:extLst>
              <a:ext uri="{FF2B5EF4-FFF2-40B4-BE49-F238E27FC236}">
                <a16:creationId xmlns:a16="http://schemas.microsoft.com/office/drawing/2014/main" id="{3D5595D9-FCC0-2D91-0D71-7C45764E9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1A1F6-B54D-A513-0EEF-B77E94C3CA56}"/>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364487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E7AB-ECD9-29A7-879D-5F03202983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718FCF-A2FB-FF1C-BF8A-EA1E84B1C2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DEE78-2B16-6DBA-6E01-445884DC9A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FC49E6-B8D9-EBEC-A34D-9DB67F12D8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C3DBA5-DC34-A12F-8940-DBDA0A56A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64FFF0-F567-EA13-34EC-D35E83151563}"/>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8" name="Footer Placeholder 7">
            <a:extLst>
              <a:ext uri="{FF2B5EF4-FFF2-40B4-BE49-F238E27FC236}">
                <a16:creationId xmlns:a16="http://schemas.microsoft.com/office/drawing/2014/main" id="{A5CDF8A7-CCA6-4C47-85CB-BE69801B38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35F81-717B-00A3-1712-A80F265C05FD}"/>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364430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0EEC-4EBA-8E19-7CAE-B9E8A1B1E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989D2D-F67A-911A-646E-BADA18829F5D}"/>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4" name="Footer Placeholder 3">
            <a:extLst>
              <a:ext uri="{FF2B5EF4-FFF2-40B4-BE49-F238E27FC236}">
                <a16:creationId xmlns:a16="http://schemas.microsoft.com/office/drawing/2014/main" id="{7A83DB88-61DB-D207-C7B9-5E36D2AB01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C9BC0A-6554-195E-0FF4-CCE55ADE50B4}"/>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313638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8E703-C02B-E7E2-C2BB-7D2B4349B31A}"/>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3" name="Footer Placeholder 2">
            <a:extLst>
              <a:ext uri="{FF2B5EF4-FFF2-40B4-BE49-F238E27FC236}">
                <a16:creationId xmlns:a16="http://schemas.microsoft.com/office/drawing/2014/main" id="{CCD930D4-3BB2-C10C-2988-170A00AA1F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FDC32A-5873-510B-177C-610D6A1DD480}"/>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382911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982F-3520-F176-84AD-DF971A882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D4915F-28B2-3F37-01BB-62D87E818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CABB1F-7056-B8C4-9B6A-B71AD7594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8BF61-4398-76D4-C444-E93284B377D6}"/>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6" name="Footer Placeholder 5">
            <a:extLst>
              <a:ext uri="{FF2B5EF4-FFF2-40B4-BE49-F238E27FC236}">
                <a16:creationId xmlns:a16="http://schemas.microsoft.com/office/drawing/2014/main" id="{D779A816-B1E4-0B54-0373-1E5A6A3B8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C36A1-7E2B-5A33-A023-2722F9D35665}"/>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372166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E31F-46BC-6336-B918-5EC3BC7653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A3BE83-F64B-B53D-52A1-63F0B2486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E9F6CA-FBCA-8DD2-A0FF-5B6908E4B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2D3EF-BE92-ACCB-760E-6E3DFAA096AF}"/>
              </a:ext>
            </a:extLst>
          </p:cNvPr>
          <p:cNvSpPr>
            <a:spLocks noGrp="1"/>
          </p:cNvSpPr>
          <p:nvPr>
            <p:ph type="dt" sz="half" idx="10"/>
          </p:nvPr>
        </p:nvSpPr>
        <p:spPr/>
        <p:txBody>
          <a:bodyPr/>
          <a:lstStyle/>
          <a:p>
            <a:fld id="{FED881D8-C619-4E99-A23D-06579518D8F7}" type="datetimeFigureOut">
              <a:rPr lang="en-US" smtClean="0"/>
              <a:t>6/22/2026</a:t>
            </a:fld>
            <a:endParaRPr lang="en-US"/>
          </a:p>
        </p:txBody>
      </p:sp>
      <p:sp>
        <p:nvSpPr>
          <p:cNvPr id="6" name="Footer Placeholder 5">
            <a:extLst>
              <a:ext uri="{FF2B5EF4-FFF2-40B4-BE49-F238E27FC236}">
                <a16:creationId xmlns:a16="http://schemas.microsoft.com/office/drawing/2014/main" id="{4F130D20-F65E-D53C-D764-1E9C2110C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94F3F-D4C3-64BB-6D70-7070C061C0DC}"/>
              </a:ext>
            </a:extLst>
          </p:cNvPr>
          <p:cNvSpPr>
            <a:spLocks noGrp="1"/>
          </p:cNvSpPr>
          <p:nvPr>
            <p:ph type="sldNum" sz="quarter" idx="12"/>
          </p:nvPr>
        </p:nvSpPr>
        <p:spPr/>
        <p:txBody>
          <a:bodyPr/>
          <a:lstStyle/>
          <a:p>
            <a:fld id="{A63716DF-8965-470D-A415-8E2941E11898}" type="slidenum">
              <a:rPr lang="en-US" smtClean="0"/>
              <a:t>‹#›</a:t>
            </a:fld>
            <a:endParaRPr lang="en-US"/>
          </a:p>
        </p:txBody>
      </p:sp>
    </p:spTree>
    <p:extLst>
      <p:ext uri="{BB962C8B-B14F-4D97-AF65-F5344CB8AC3E}">
        <p14:creationId xmlns:p14="http://schemas.microsoft.com/office/powerpoint/2010/main" val="225881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contrast="-8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87ECE1-1B6D-A563-9F44-523321ACA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776A67-F471-B099-1B31-821AFA92C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F0535-C4B4-FC98-0D5B-101417DD2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D881D8-C619-4E99-A23D-06579518D8F7}" type="datetimeFigureOut">
              <a:rPr lang="en-US" smtClean="0"/>
              <a:t>6/22/2026</a:t>
            </a:fld>
            <a:endParaRPr lang="en-US"/>
          </a:p>
        </p:txBody>
      </p:sp>
      <p:sp>
        <p:nvSpPr>
          <p:cNvPr id="5" name="Footer Placeholder 4">
            <a:extLst>
              <a:ext uri="{FF2B5EF4-FFF2-40B4-BE49-F238E27FC236}">
                <a16:creationId xmlns:a16="http://schemas.microsoft.com/office/drawing/2014/main" id="{2D82D010-02A0-0821-B938-A4B705464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D5BD4E6-842D-361B-C553-A23C5859A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3716DF-8965-470D-A415-8E2941E11898}" type="slidenum">
              <a:rPr lang="en-US" smtClean="0"/>
              <a:t>‹#›</a:t>
            </a:fld>
            <a:endParaRPr lang="en-US"/>
          </a:p>
        </p:txBody>
      </p:sp>
    </p:spTree>
    <p:extLst>
      <p:ext uri="{BB962C8B-B14F-4D97-AF65-F5344CB8AC3E}">
        <p14:creationId xmlns:p14="http://schemas.microsoft.com/office/powerpoint/2010/main" val="1352775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customXml" Target="../ink/ink6.xml"/><Relationship Id="rId18" Type="http://schemas.openxmlformats.org/officeDocument/2006/relationships/image" Target="../media/image38.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35.png"/><Relationship Id="rId17" Type="http://schemas.openxmlformats.org/officeDocument/2006/relationships/customXml" Target="../ink/ink8.xml"/><Relationship Id="rId2" Type="http://schemas.openxmlformats.org/officeDocument/2006/relationships/image" Target="../media/image15.png"/><Relationship Id="rId16" Type="http://schemas.openxmlformats.org/officeDocument/2006/relationships/image" Target="../media/image37.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customXml" Target="../ink/ink5.xml"/><Relationship Id="rId24" Type="http://schemas.openxmlformats.org/officeDocument/2006/relationships/image" Target="../media/image4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34.png"/><Relationship Id="rId19" Type="http://schemas.openxmlformats.org/officeDocument/2006/relationships/customXml" Target="../ink/ink9.xml"/><Relationship Id="rId4" Type="http://schemas.openxmlformats.org/officeDocument/2006/relationships/image" Target="../media/image31.png"/><Relationship Id="rId9" Type="http://schemas.openxmlformats.org/officeDocument/2006/relationships/customXml" Target="../ink/ink4.xml"/><Relationship Id="rId14" Type="http://schemas.openxmlformats.org/officeDocument/2006/relationships/image" Target="../media/image36.png"/><Relationship Id="rId22"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FARSclosingbook@wv.gov" TargetMode="External"/><Relationship Id="rId1" Type="http://schemas.openxmlformats.org/officeDocument/2006/relationships/slideLayout" Target="../slideLayouts/slideLayout2.xml"/><Relationship Id="rId4" Type="http://schemas.openxmlformats.org/officeDocument/2006/relationships/hyperlink" Target="https://www.schabell.org/2019/09/5-questions-everyones-asking-about-microservices-question5.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A996B5-0A46-86FE-DFBA-CC40F8243B1D}"/>
              </a:ext>
            </a:extLst>
          </p:cNvPr>
          <p:cNvSpPr>
            <a:spLocks noGrp="1"/>
          </p:cNvSpPr>
          <p:nvPr>
            <p:ph type="ctrTitle"/>
          </p:nvPr>
        </p:nvSpPr>
        <p:spPr>
          <a:xfrm>
            <a:off x="1386865" y="818984"/>
            <a:ext cx="6596245" cy="3268520"/>
          </a:xfrm>
        </p:spPr>
        <p:txBody>
          <a:bodyPr>
            <a:normAutofit/>
          </a:bodyPr>
          <a:lstStyle/>
          <a:p>
            <a:pPr algn="r"/>
            <a:r>
              <a:rPr lang="en-US" sz="4800" dirty="0">
                <a:solidFill>
                  <a:srgbClr val="FFFFFF"/>
                </a:solidFill>
              </a:rPr>
              <a:t>Single Audit / SEFA Preparation Process</a:t>
            </a:r>
          </a:p>
        </p:txBody>
      </p:sp>
      <p:sp>
        <p:nvSpPr>
          <p:cNvPr id="40" name="Rectangle 3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39D5104-CAF0-7007-B8CD-BAA6868451C1}"/>
              </a:ext>
            </a:extLst>
          </p:cNvPr>
          <p:cNvSpPr>
            <a:spLocks noGrp="1"/>
          </p:cNvSpPr>
          <p:nvPr>
            <p:ph type="subTitle" idx="1"/>
          </p:nvPr>
        </p:nvSpPr>
        <p:spPr>
          <a:xfrm>
            <a:off x="1977769" y="4797188"/>
            <a:ext cx="6051236" cy="1241828"/>
          </a:xfrm>
        </p:spPr>
        <p:txBody>
          <a:bodyPr>
            <a:normAutofit/>
          </a:bodyPr>
          <a:lstStyle/>
          <a:p>
            <a:pPr algn="r"/>
            <a:r>
              <a:rPr lang="en-US" dirty="0">
                <a:solidFill>
                  <a:srgbClr val="FFFFFF"/>
                </a:solidFill>
              </a:rPr>
              <a:t>Presented by: Corey Wade, CGFM</a:t>
            </a:r>
          </a:p>
          <a:p>
            <a:pPr algn="r"/>
            <a:r>
              <a:rPr lang="en-US" dirty="0">
                <a:solidFill>
                  <a:srgbClr val="FFFFFF"/>
                </a:solidFill>
              </a:rPr>
              <a:t>Single Audit Coordinator</a:t>
            </a:r>
          </a:p>
          <a:p>
            <a:pPr algn="r"/>
            <a:r>
              <a:rPr lang="en-US" sz="1600" dirty="0">
                <a:solidFill>
                  <a:srgbClr val="FFFFFF"/>
                </a:solidFill>
              </a:rPr>
              <a:t>June 24, 2026</a:t>
            </a:r>
          </a:p>
        </p:txBody>
      </p:sp>
      <p:sp>
        <p:nvSpPr>
          <p:cNvPr id="41" name="Rectangle 40">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9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1000"/>
                                  </p:stCondLst>
                                  <p:iterate type="wd">
                                    <p:tmPct val="15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67D64-62C5-2063-E966-F99A03C395E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B64199-B15F-F2A1-DC75-54F90614B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8DDAD0-2D10-DD24-41D5-064D97D14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66E943-02B3-9DD8-79FE-538385070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AE9F27-D21A-E36D-25B2-17CCC78CE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53B698-83B6-8936-98B1-27D691F5AA3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Potential Major Programs FY 2026</a:t>
            </a:r>
          </a:p>
        </p:txBody>
      </p:sp>
      <p:sp>
        <p:nvSpPr>
          <p:cNvPr id="4" name="Content Placeholder 3">
            <a:extLst>
              <a:ext uri="{FF2B5EF4-FFF2-40B4-BE49-F238E27FC236}">
                <a16:creationId xmlns:a16="http://schemas.microsoft.com/office/drawing/2014/main" id="{50BE606D-CFD5-F0AA-7866-A83B911E7B11}"/>
              </a:ext>
            </a:extLst>
          </p:cNvPr>
          <p:cNvSpPr>
            <a:spLocks noGrp="1"/>
          </p:cNvSpPr>
          <p:nvPr>
            <p:ph idx="1"/>
          </p:nvPr>
        </p:nvSpPr>
        <p:spPr>
          <a:xfrm>
            <a:off x="838200" y="1720645"/>
            <a:ext cx="10515600" cy="4965571"/>
          </a:xfrm>
        </p:spPr>
        <p:txBody>
          <a:bodyPr>
            <a:normAutofit fontScale="25000" lnSpcReduction="20000"/>
          </a:bodyPr>
          <a:lstStyle/>
          <a:p>
            <a:pPr marL="0" indent="0">
              <a:buNone/>
            </a:pPr>
            <a:r>
              <a:rPr lang="en-US" sz="8000" dirty="0"/>
              <a:t>1. </a:t>
            </a:r>
            <a:r>
              <a:rPr lang="en-US" sz="8000" b="1" dirty="0"/>
              <a:t>Child Nutrition Cluster </a:t>
            </a:r>
            <a:r>
              <a:rPr lang="en-US" sz="8000" dirty="0"/>
              <a:t>– PY Material Weakness Finding. </a:t>
            </a:r>
          </a:p>
          <a:p>
            <a:pPr marL="0" indent="0">
              <a:buNone/>
            </a:pPr>
            <a:r>
              <a:rPr lang="en-US" sz="8000" dirty="0"/>
              <a:t>2. </a:t>
            </a:r>
            <a:r>
              <a:rPr lang="en-US" sz="8000" b="1" dirty="0"/>
              <a:t>Abandoned Mine Land Reclamation </a:t>
            </a:r>
            <a:r>
              <a:rPr lang="en-US" sz="8000" dirty="0"/>
              <a:t> – Potential high-risk program (Waiting on final compliance supplement) PY Significant Deficiency Finding </a:t>
            </a:r>
          </a:p>
          <a:p>
            <a:pPr marL="0" indent="0">
              <a:buNone/>
            </a:pPr>
            <a:r>
              <a:rPr lang="en-US" sz="8000" dirty="0"/>
              <a:t>3. </a:t>
            </a:r>
            <a:r>
              <a:rPr lang="en-US" sz="8000" b="1" dirty="0"/>
              <a:t>Unemployment Insurance </a:t>
            </a:r>
            <a:r>
              <a:rPr lang="en-US" sz="8000" dirty="0"/>
              <a:t>– PY Material Weakness Finding</a:t>
            </a:r>
          </a:p>
          <a:p>
            <a:pPr marL="0" indent="0">
              <a:buNone/>
            </a:pPr>
            <a:r>
              <a:rPr lang="en-US" sz="8000" dirty="0"/>
              <a:t>4. </a:t>
            </a:r>
            <a:r>
              <a:rPr lang="en-US" sz="8000" b="1" dirty="0"/>
              <a:t>Temporary Assistance for Needy Families </a:t>
            </a:r>
            <a:r>
              <a:rPr lang="en-US" sz="8000" dirty="0"/>
              <a:t>– PY Material Weakness Finding</a:t>
            </a:r>
          </a:p>
          <a:p>
            <a:pPr marL="0" indent="0">
              <a:buNone/>
            </a:pPr>
            <a:r>
              <a:rPr lang="en-US" sz="8000" dirty="0"/>
              <a:t>5. </a:t>
            </a:r>
            <a:r>
              <a:rPr lang="en-US" sz="8000" b="1" dirty="0"/>
              <a:t>Child Care Development Fund</a:t>
            </a:r>
            <a:r>
              <a:rPr lang="en-US" sz="8000" dirty="0"/>
              <a:t> – PY Material Weakness Finding</a:t>
            </a:r>
          </a:p>
          <a:p>
            <a:pPr marL="0" indent="0">
              <a:buNone/>
            </a:pPr>
            <a:r>
              <a:rPr lang="en-US" sz="8000" dirty="0"/>
              <a:t>6. </a:t>
            </a:r>
            <a:r>
              <a:rPr lang="en-US" sz="8000" b="1" dirty="0"/>
              <a:t>Medicaid Cluster</a:t>
            </a:r>
            <a:r>
              <a:rPr lang="en-US" sz="8000" dirty="0"/>
              <a:t> – High risk program</a:t>
            </a:r>
          </a:p>
          <a:p>
            <a:pPr marL="0" indent="0">
              <a:buNone/>
            </a:pPr>
            <a:r>
              <a:rPr lang="en-US" sz="8000" dirty="0"/>
              <a:t>7. </a:t>
            </a:r>
            <a:r>
              <a:rPr lang="en-US" sz="8000" b="1" dirty="0"/>
              <a:t>Child and Adult Care Food Program </a:t>
            </a:r>
            <a:r>
              <a:rPr lang="en-US" sz="8000" dirty="0"/>
              <a:t>– Large Type B to replace low risk As/gain adequate audit coverage</a:t>
            </a:r>
          </a:p>
          <a:p>
            <a:pPr marL="0" indent="0">
              <a:buNone/>
            </a:pPr>
            <a:r>
              <a:rPr lang="en-US" sz="8000" dirty="0"/>
              <a:t>8. </a:t>
            </a:r>
            <a:r>
              <a:rPr lang="en-US" sz="8000" b="1" dirty="0"/>
              <a:t>Summer EBT Program </a:t>
            </a:r>
            <a:r>
              <a:rPr lang="en-US" sz="8000" dirty="0"/>
              <a:t>– Large Type B to replace low risk As/gain adequate audit coverage</a:t>
            </a:r>
          </a:p>
          <a:p>
            <a:pPr marL="0" indent="0">
              <a:buNone/>
            </a:pPr>
            <a:r>
              <a:rPr lang="en-US" sz="8000" dirty="0"/>
              <a:t>9. </a:t>
            </a:r>
            <a:r>
              <a:rPr lang="en-US" sz="8000" b="1" dirty="0"/>
              <a:t>Food Distribution Cluster </a:t>
            </a:r>
            <a:r>
              <a:rPr lang="en-US" sz="8000" dirty="0"/>
              <a:t>– Large Type B to replace low risk As/gain adequate audit coverage</a:t>
            </a:r>
          </a:p>
          <a:p>
            <a:pPr marL="0" indent="0">
              <a:buNone/>
            </a:pPr>
            <a:r>
              <a:rPr lang="en-US" sz="8000" dirty="0"/>
              <a:t>10. </a:t>
            </a:r>
            <a:r>
              <a:rPr lang="en-US" sz="8000" b="1" dirty="0"/>
              <a:t>Workforce Innovation and Opportunity Act Cluster  </a:t>
            </a:r>
            <a:r>
              <a:rPr lang="en-US" sz="8000" dirty="0"/>
              <a:t>– Large Type B to replace low risk As/gain adequate audit coverage</a:t>
            </a:r>
          </a:p>
          <a:p>
            <a:pPr marL="0" indent="0">
              <a:buNone/>
            </a:pPr>
            <a:r>
              <a:rPr lang="en-US" sz="8000" dirty="0"/>
              <a:t>11. </a:t>
            </a:r>
            <a:r>
              <a:rPr lang="en-US" sz="8000" b="1" dirty="0"/>
              <a:t>Social Security Disability Insurance  </a:t>
            </a:r>
            <a:r>
              <a:rPr lang="en-US" sz="8000" dirty="0"/>
              <a:t>– Large Type B to replace low risk As/gain adequate audit coverage</a:t>
            </a:r>
          </a:p>
          <a:p>
            <a:pPr marL="0" indent="0">
              <a:buNone/>
            </a:pPr>
            <a:r>
              <a:rPr lang="en-US" dirty="0"/>
              <a:t>	</a:t>
            </a:r>
          </a:p>
          <a:p>
            <a:endParaRPr lang="en-US" dirty="0"/>
          </a:p>
        </p:txBody>
      </p:sp>
    </p:spTree>
    <p:extLst>
      <p:ext uri="{BB962C8B-B14F-4D97-AF65-F5344CB8AC3E}">
        <p14:creationId xmlns:p14="http://schemas.microsoft.com/office/powerpoint/2010/main" val="171429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3D566-9063-1504-DCA1-F2551991EE9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23FBE5-BC16-FF1D-A4E5-E16EA266A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BFAA26-F4D8-D170-BBEC-0A8CDBFA1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6BACD4-3CA0-C97C-EF5A-746DA2DB3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1E7753-8FCF-55BF-B9BA-4F817E51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5DB4D7-1B8C-0D97-9F4C-201089C096DA}"/>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Potential Major Programs FY 2026</a:t>
            </a:r>
          </a:p>
        </p:txBody>
      </p:sp>
      <p:sp>
        <p:nvSpPr>
          <p:cNvPr id="4" name="Content Placeholder 3">
            <a:extLst>
              <a:ext uri="{FF2B5EF4-FFF2-40B4-BE49-F238E27FC236}">
                <a16:creationId xmlns:a16="http://schemas.microsoft.com/office/drawing/2014/main" id="{0D98595A-2ACF-F003-5390-A05A4E4E5733}"/>
              </a:ext>
            </a:extLst>
          </p:cNvPr>
          <p:cNvSpPr>
            <a:spLocks noGrp="1"/>
          </p:cNvSpPr>
          <p:nvPr>
            <p:ph idx="1"/>
          </p:nvPr>
        </p:nvSpPr>
        <p:spPr>
          <a:xfrm>
            <a:off x="838200" y="1876630"/>
            <a:ext cx="2976418" cy="5330235"/>
          </a:xfrm>
        </p:spPr>
        <p:txBody>
          <a:bodyPr>
            <a:normAutofit/>
          </a:bodyPr>
          <a:lstStyle/>
          <a:p>
            <a:pPr marL="0" indent="0">
              <a:buNone/>
            </a:pPr>
            <a:r>
              <a:rPr lang="en-US" dirty="0"/>
              <a:t>Qualified Opinion in FY 25 w/ Material Weaknesses</a:t>
            </a:r>
          </a:p>
          <a:p>
            <a:r>
              <a:rPr lang="en-US" sz="1600" dirty="0"/>
              <a:t>Child Nutrition Cluster</a:t>
            </a:r>
          </a:p>
          <a:p>
            <a:r>
              <a:rPr lang="en-US" sz="1600" dirty="0"/>
              <a:t>Unemployment Insurance</a:t>
            </a:r>
          </a:p>
          <a:p>
            <a:r>
              <a:rPr lang="en-US" sz="1600" dirty="0"/>
              <a:t>Temporary Assistance for Needy Families</a:t>
            </a:r>
          </a:p>
          <a:p>
            <a:r>
              <a:rPr lang="en-US" sz="1600" dirty="0"/>
              <a:t>Child Care Development Fund Cluster</a:t>
            </a:r>
          </a:p>
          <a:p>
            <a:endParaRPr lang="en-US" dirty="0"/>
          </a:p>
        </p:txBody>
      </p:sp>
      <p:sp>
        <p:nvSpPr>
          <p:cNvPr id="3" name="Content Placeholder 3">
            <a:extLst>
              <a:ext uri="{FF2B5EF4-FFF2-40B4-BE49-F238E27FC236}">
                <a16:creationId xmlns:a16="http://schemas.microsoft.com/office/drawing/2014/main" id="{4D78B7A8-9E8C-B55E-D9D5-06F24D40CC14}"/>
              </a:ext>
            </a:extLst>
          </p:cNvPr>
          <p:cNvSpPr txBox="1">
            <a:spLocks/>
          </p:cNvSpPr>
          <p:nvPr/>
        </p:nvSpPr>
        <p:spPr>
          <a:xfrm>
            <a:off x="3983182" y="2198584"/>
            <a:ext cx="2976418" cy="5330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	</a:t>
            </a:r>
          </a:p>
          <a:p>
            <a:endParaRPr lang="en-US" dirty="0"/>
          </a:p>
        </p:txBody>
      </p:sp>
      <p:sp>
        <p:nvSpPr>
          <p:cNvPr id="5" name="Content Placeholder 3">
            <a:extLst>
              <a:ext uri="{FF2B5EF4-FFF2-40B4-BE49-F238E27FC236}">
                <a16:creationId xmlns:a16="http://schemas.microsoft.com/office/drawing/2014/main" id="{2F4FBD4F-3390-C800-7E5A-6153CDBC953B}"/>
              </a:ext>
            </a:extLst>
          </p:cNvPr>
          <p:cNvSpPr txBox="1">
            <a:spLocks/>
          </p:cNvSpPr>
          <p:nvPr/>
        </p:nvSpPr>
        <p:spPr>
          <a:xfrm>
            <a:off x="4367069" y="1887515"/>
            <a:ext cx="2976418" cy="5330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Unmodified Opinion in FY 25 w/Significant Deficiency </a:t>
            </a:r>
          </a:p>
          <a:p>
            <a:r>
              <a:rPr lang="en-US" sz="1600" dirty="0"/>
              <a:t>Abandoned Mine Land Reclamation </a:t>
            </a:r>
          </a:p>
          <a:p>
            <a:r>
              <a:rPr lang="en-US" sz="1600" dirty="0"/>
              <a:t>Medicaid Cluster</a:t>
            </a:r>
          </a:p>
          <a:p>
            <a:pPr marL="0" indent="0">
              <a:buFont typeface="Arial" panose="020B0604020202020204" pitchFamily="34" charset="0"/>
              <a:buNone/>
            </a:pPr>
            <a:endParaRPr lang="en-US" dirty="0"/>
          </a:p>
        </p:txBody>
      </p:sp>
      <p:sp>
        <p:nvSpPr>
          <p:cNvPr id="6" name="Content Placeholder 3">
            <a:extLst>
              <a:ext uri="{FF2B5EF4-FFF2-40B4-BE49-F238E27FC236}">
                <a16:creationId xmlns:a16="http://schemas.microsoft.com/office/drawing/2014/main" id="{F7B36D84-2517-C2AB-9292-620D797B23C3}"/>
              </a:ext>
            </a:extLst>
          </p:cNvPr>
          <p:cNvSpPr txBox="1">
            <a:spLocks/>
          </p:cNvSpPr>
          <p:nvPr/>
        </p:nvSpPr>
        <p:spPr>
          <a:xfrm>
            <a:off x="7727374" y="1876630"/>
            <a:ext cx="2976418" cy="5330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Potentially Major in FY 26 but Not Major in FY 25</a:t>
            </a:r>
          </a:p>
          <a:p>
            <a:pPr marL="0" indent="0">
              <a:buFont typeface="Arial" panose="020B0604020202020204" pitchFamily="34" charset="0"/>
              <a:buNone/>
            </a:pPr>
            <a:endParaRPr lang="en-US" sz="1600" dirty="0"/>
          </a:p>
          <a:p>
            <a:r>
              <a:rPr lang="en-US" sz="1600" dirty="0"/>
              <a:t>Child and Adult Care Food Program</a:t>
            </a:r>
          </a:p>
          <a:p>
            <a:r>
              <a:rPr lang="en-US" sz="1600" dirty="0"/>
              <a:t>Summer EBT Program</a:t>
            </a:r>
          </a:p>
          <a:p>
            <a:r>
              <a:rPr lang="en-US" sz="1600" dirty="0"/>
              <a:t>Food Distribution Cluster</a:t>
            </a:r>
          </a:p>
          <a:p>
            <a:r>
              <a:rPr lang="en-US" sz="1600" dirty="0"/>
              <a:t>Workforce Innovation and Opportunity Act Cluster</a:t>
            </a:r>
          </a:p>
          <a:p>
            <a:r>
              <a:rPr lang="en-US" sz="1600" dirty="0"/>
              <a:t>Social Security Disability Insurance Cluster</a:t>
            </a:r>
          </a:p>
        </p:txBody>
      </p:sp>
    </p:spTree>
    <p:extLst>
      <p:ext uri="{BB962C8B-B14F-4D97-AF65-F5344CB8AC3E}">
        <p14:creationId xmlns:p14="http://schemas.microsoft.com/office/powerpoint/2010/main" val="79796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CBE2DF-59C9-D221-7FD8-EEA2C2BF71F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SEFA Preparation</a:t>
            </a:r>
          </a:p>
        </p:txBody>
      </p:sp>
      <p:graphicFrame>
        <p:nvGraphicFramePr>
          <p:cNvPr id="5" name="Content Placeholder 2">
            <a:extLst>
              <a:ext uri="{FF2B5EF4-FFF2-40B4-BE49-F238E27FC236}">
                <a16:creationId xmlns:a16="http://schemas.microsoft.com/office/drawing/2014/main" id="{BAAF5635-6F09-0B4C-60DA-FD8289BA8E77}"/>
              </a:ext>
            </a:extLst>
          </p:cNvPr>
          <p:cNvGraphicFramePr>
            <a:graphicFrameLocks noGrp="1"/>
          </p:cNvGraphicFramePr>
          <p:nvPr>
            <p:ph idx="1"/>
            <p:extLst>
              <p:ext uri="{D42A27DB-BD31-4B8C-83A1-F6EECF244321}">
                <p14:modId xmlns:p14="http://schemas.microsoft.com/office/powerpoint/2010/main" val="97559917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93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C2D279-D634-3380-859B-9FB1506793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76" y="1100371"/>
            <a:ext cx="12153624" cy="4223385"/>
          </a:xfrm>
          <a:prstGeom prst="rect">
            <a:avLst/>
          </a:prstGeom>
        </p:spPr>
      </p:pic>
    </p:spTree>
    <p:extLst>
      <p:ext uri="{BB962C8B-B14F-4D97-AF65-F5344CB8AC3E}">
        <p14:creationId xmlns:p14="http://schemas.microsoft.com/office/powerpoint/2010/main" val="194755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DDDA2-54E6-4D71-F7E7-327DE2004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30" y="228600"/>
            <a:ext cx="11302003" cy="6343650"/>
          </a:xfrm>
          <a:prstGeom prst="rect">
            <a:avLst/>
          </a:prstGeom>
        </p:spPr>
      </p:pic>
    </p:spTree>
    <p:extLst>
      <p:ext uri="{BB962C8B-B14F-4D97-AF65-F5344CB8AC3E}">
        <p14:creationId xmlns:p14="http://schemas.microsoft.com/office/powerpoint/2010/main" val="370589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6E8612C-76D9-920A-A76C-7D36D8A33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4" y="514351"/>
            <a:ext cx="12110605" cy="5572124"/>
          </a:xfrm>
          <a:prstGeom prst="rect">
            <a:avLst/>
          </a:prstGeom>
        </p:spPr>
      </p:pic>
      <p:sp>
        <p:nvSpPr>
          <p:cNvPr id="7" name="TextBox 6">
            <a:extLst>
              <a:ext uri="{FF2B5EF4-FFF2-40B4-BE49-F238E27FC236}">
                <a16:creationId xmlns:a16="http://schemas.microsoft.com/office/drawing/2014/main" id="{734474A3-0A48-64D7-6A5E-C8EF1E3ED8BB}"/>
              </a:ext>
            </a:extLst>
          </p:cNvPr>
          <p:cNvSpPr txBox="1"/>
          <p:nvPr/>
        </p:nvSpPr>
        <p:spPr>
          <a:xfrm>
            <a:off x="4407408" y="118872"/>
            <a:ext cx="2350008" cy="369332"/>
          </a:xfrm>
          <a:prstGeom prst="rect">
            <a:avLst/>
          </a:prstGeom>
          <a:noFill/>
        </p:spPr>
        <p:txBody>
          <a:bodyPr wrap="square" rtlCol="0">
            <a:spAutoFit/>
          </a:bodyPr>
          <a:lstStyle/>
          <a:p>
            <a:r>
              <a:rPr lang="en-US" b="1" dirty="0">
                <a:solidFill>
                  <a:srgbClr val="FF0000"/>
                </a:solidFill>
              </a:rPr>
              <a:t>NEW LOOK FY 26</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A8EA0FE-951E-E2AA-F321-6FFF88F62294}"/>
                  </a:ext>
                </a:extLst>
              </p14:cNvPr>
              <p14:cNvContentPartPr/>
              <p14:nvPr/>
            </p14:nvContentPartPr>
            <p14:xfrm>
              <a:off x="1545264" y="3374136"/>
              <a:ext cx="384120" cy="18360"/>
            </p14:xfrm>
          </p:contentPart>
        </mc:Choice>
        <mc:Fallback xmlns="">
          <p:pic>
            <p:nvPicPr>
              <p:cNvPr id="10" name="Ink 9">
                <a:extLst>
                  <a:ext uri="{FF2B5EF4-FFF2-40B4-BE49-F238E27FC236}">
                    <a16:creationId xmlns:a16="http://schemas.microsoft.com/office/drawing/2014/main" id="{1A8EA0FE-951E-E2AA-F321-6FFF88F62294}"/>
                  </a:ext>
                </a:extLst>
              </p:cNvPr>
              <p:cNvPicPr/>
              <p:nvPr/>
            </p:nvPicPr>
            <p:blipFill>
              <a:blip r:embed="rId4"/>
              <a:stretch>
                <a:fillRect/>
              </a:stretch>
            </p:blipFill>
            <p:spPr>
              <a:xfrm>
                <a:off x="1491264" y="3266136"/>
                <a:ext cx="491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EDF6A38F-C988-CCAA-4B3A-7A84F56055AF}"/>
                  </a:ext>
                </a:extLst>
              </p14:cNvPr>
              <p14:cNvContentPartPr/>
              <p14:nvPr/>
            </p14:nvContentPartPr>
            <p14:xfrm>
              <a:off x="1545264" y="3593016"/>
              <a:ext cx="531000" cy="28440"/>
            </p14:xfrm>
          </p:contentPart>
        </mc:Choice>
        <mc:Fallback xmlns="">
          <p:pic>
            <p:nvPicPr>
              <p:cNvPr id="12" name="Ink 11">
                <a:extLst>
                  <a:ext uri="{FF2B5EF4-FFF2-40B4-BE49-F238E27FC236}">
                    <a16:creationId xmlns:a16="http://schemas.microsoft.com/office/drawing/2014/main" id="{EDF6A38F-C988-CCAA-4B3A-7A84F56055AF}"/>
                  </a:ext>
                </a:extLst>
              </p:cNvPr>
              <p:cNvPicPr/>
              <p:nvPr/>
            </p:nvPicPr>
            <p:blipFill>
              <a:blip r:embed="rId6"/>
              <a:stretch>
                <a:fillRect/>
              </a:stretch>
            </p:blipFill>
            <p:spPr>
              <a:xfrm>
                <a:off x="1491264" y="3485016"/>
                <a:ext cx="638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A6100C57-10DF-ABA6-D313-DE9E12D525BC}"/>
                  </a:ext>
                </a:extLst>
              </p14:cNvPr>
              <p14:cNvContentPartPr/>
              <p14:nvPr/>
            </p14:nvContentPartPr>
            <p14:xfrm>
              <a:off x="1563624" y="3820896"/>
              <a:ext cx="547200" cy="10440"/>
            </p14:xfrm>
          </p:contentPart>
        </mc:Choice>
        <mc:Fallback xmlns="">
          <p:pic>
            <p:nvPicPr>
              <p:cNvPr id="17" name="Ink 16">
                <a:extLst>
                  <a:ext uri="{FF2B5EF4-FFF2-40B4-BE49-F238E27FC236}">
                    <a16:creationId xmlns:a16="http://schemas.microsoft.com/office/drawing/2014/main" id="{A6100C57-10DF-ABA6-D313-DE9E12D525BC}"/>
                  </a:ext>
                </a:extLst>
              </p:cNvPr>
              <p:cNvPicPr/>
              <p:nvPr/>
            </p:nvPicPr>
            <p:blipFill>
              <a:blip r:embed="rId8"/>
              <a:stretch>
                <a:fillRect/>
              </a:stretch>
            </p:blipFill>
            <p:spPr>
              <a:xfrm>
                <a:off x="1509984" y="3713256"/>
                <a:ext cx="654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91E9F40F-29B3-8E08-CFF3-2A0E90D6700E}"/>
                  </a:ext>
                </a:extLst>
              </p14:cNvPr>
              <p14:cNvContentPartPr/>
              <p14:nvPr/>
            </p14:nvContentPartPr>
            <p14:xfrm>
              <a:off x="1563624" y="4032576"/>
              <a:ext cx="522360" cy="18360"/>
            </p14:xfrm>
          </p:contentPart>
        </mc:Choice>
        <mc:Fallback xmlns="">
          <p:pic>
            <p:nvPicPr>
              <p:cNvPr id="18" name="Ink 17">
                <a:extLst>
                  <a:ext uri="{FF2B5EF4-FFF2-40B4-BE49-F238E27FC236}">
                    <a16:creationId xmlns:a16="http://schemas.microsoft.com/office/drawing/2014/main" id="{91E9F40F-29B3-8E08-CFF3-2A0E90D6700E}"/>
                  </a:ext>
                </a:extLst>
              </p:cNvPr>
              <p:cNvPicPr/>
              <p:nvPr/>
            </p:nvPicPr>
            <p:blipFill>
              <a:blip r:embed="rId10"/>
              <a:stretch>
                <a:fillRect/>
              </a:stretch>
            </p:blipFill>
            <p:spPr>
              <a:xfrm>
                <a:off x="1509984" y="3924576"/>
                <a:ext cx="630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4E5498CD-2118-292E-C43D-90AED11B63A7}"/>
                  </a:ext>
                </a:extLst>
              </p14:cNvPr>
              <p14:cNvContentPartPr/>
              <p14:nvPr/>
            </p14:nvContentPartPr>
            <p14:xfrm>
              <a:off x="1563624" y="4223736"/>
              <a:ext cx="520560" cy="28440"/>
            </p14:xfrm>
          </p:contentPart>
        </mc:Choice>
        <mc:Fallback xmlns="">
          <p:pic>
            <p:nvPicPr>
              <p:cNvPr id="19" name="Ink 18">
                <a:extLst>
                  <a:ext uri="{FF2B5EF4-FFF2-40B4-BE49-F238E27FC236}">
                    <a16:creationId xmlns:a16="http://schemas.microsoft.com/office/drawing/2014/main" id="{4E5498CD-2118-292E-C43D-90AED11B63A7}"/>
                  </a:ext>
                </a:extLst>
              </p:cNvPr>
              <p:cNvPicPr/>
              <p:nvPr/>
            </p:nvPicPr>
            <p:blipFill>
              <a:blip r:embed="rId12"/>
              <a:stretch>
                <a:fillRect/>
              </a:stretch>
            </p:blipFill>
            <p:spPr>
              <a:xfrm>
                <a:off x="1509984" y="4116096"/>
                <a:ext cx="628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2B5FD52B-03C5-0638-D348-2B775EBD01FB}"/>
                  </a:ext>
                </a:extLst>
              </p14:cNvPr>
              <p14:cNvContentPartPr/>
              <p14:nvPr/>
            </p14:nvContentPartPr>
            <p14:xfrm>
              <a:off x="3612744" y="3401136"/>
              <a:ext cx="245880" cy="10440"/>
            </p14:xfrm>
          </p:contentPart>
        </mc:Choice>
        <mc:Fallback xmlns="">
          <p:pic>
            <p:nvPicPr>
              <p:cNvPr id="20" name="Ink 19">
                <a:extLst>
                  <a:ext uri="{FF2B5EF4-FFF2-40B4-BE49-F238E27FC236}">
                    <a16:creationId xmlns:a16="http://schemas.microsoft.com/office/drawing/2014/main" id="{2B5FD52B-03C5-0638-D348-2B775EBD01FB}"/>
                  </a:ext>
                </a:extLst>
              </p:cNvPr>
              <p:cNvPicPr/>
              <p:nvPr/>
            </p:nvPicPr>
            <p:blipFill>
              <a:blip r:embed="rId14"/>
              <a:stretch>
                <a:fillRect/>
              </a:stretch>
            </p:blipFill>
            <p:spPr>
              <a:xfrm>
                <a:off x="3559104" y="3293496"/>
                <a:ext cx="353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54E86D90-BF78-54A0-A196-56243927B08D}"/>
                  </a:ext>
                </a:extLst>
              </p14:cNvPr>
              <p14:cNvContentPartPr/>
              <p14:nvPr/>
            </p14:nvContentPartPr>
            <p14:xfrm>
              <a:off x="11076264" y="3401136"/>
              <a:ext cx="542520" cy="920520"/>
            </p14:xfrm>
          </p:contentPart>
        </mc:Choice>
        <mc:Fallback xmlns="">
          <p:pic>
            <p:nvPicPr>
              <p:cNvPr id="22" name="Ink 21">
                <a:extLst>
                  <a:ext uri="{FF2B5EF4-FFF2-40B4-BE49-F238E27FC236}">
                    <a16:creationId xmlns:a16="http://schemas.microsoft.com/office/drawing/2014/main" id="{54E86D90-BF78-54A0-A196-56243927B08D}"/>
                  </a:ext>
                </a:extLst>
              </p:cNvPr>
              <p:cNvPicPr/>
              <p:nvPr/>
            </p:nvPicPr>
            <p:blipFill>
              <a:blip r:embed="rId16"/>
              <a:stretch>
                <a:fillRect/>
              </a:stretch>
            </p:blipFill>
            <p:spPr>
              <a:xfrm>
                <a:off x="11022624" y="3293496"/>
                <a:ext cx="650160" cy="113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3DB25C13-B602-6943-0FC6-C8F6A1FCEBE2}"/>
                  </a:ext>
                </a:extLst>
              </p14:cNvPr>
              <p14:cNvContentPartPr/>
              <p14:nvPr/>
            </p14:nvContentPartPr>
            <p14:xfrm>
              <a:off x="3538944" y="2450376"/>
              <a:ext cx="694800" cy="28080"/>
            </p14:xfrm>
          </p:contentPart>
        </mc:Choice>
        <mc:Fallback xmlns="">
          <p:pic>
            <p:nvPicPr>
              <p:cNvPr id="26" name="Ink 25">
                <a:extLst>
                  <a:ext uri="{FF2B5EF4-FFF2-40B4-BE49-F238E27FC236}">
                    <a16:creationId xmlns:a16="http://schemas.microsoft.com/office/drawing/2014/main" id="{3DB25C13-B602-6943-0FC6-C8F6A1FCEBE2}"/>
                  </a:ext>
                </a:extLst>
              </p:cNvPr>
              <p:cNvPicPr/>
              <p:nvPr/>
            </p:nvPicPr>
            <p:blipFill>
              <a:blip r:embed="rId18"/>
              <a:stretch>
                <a:fillRect/>
              </a:stretch>
            </p:blipFill>
            <p:spPr>
              <a:xfrm>
                <a:off x="3484944" y="2342376"/>
                <a:ext cx="8024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C4C20B57-E052-BAD9-09CC-990986ED3734}"/>
                  </a:ext>
                </a:extLst>
              </p14:cNvPr>
              <p14:cNvContentPartPr/>
              <p14:nvPr/>
            </p14:nvContentPartPr>
            <p14:xfrm>
              <a:off x="11100384" y="2459376"/>
              <a:ext cx="639000" cy="28080"/>
            </p14:xfrm>
          </p:contentPart>
        </mc:Choice>
        <mc:Fallback xmlns="">
          <p:pic>
            <p:nvPicPr>
              <p:cNvPr id="28" name="Ink 27">
                <a:extLst>
                  <a:ext uri="{FF2B5EF4-FFF2-40B4-BE49-F238E27FC236}">
                    <a16:creationId xmlns:a16="http://schemas.microsoft.com/office/drawing/2014/main" id="{C4C20B57-E052-BAD9-09CC-990986ED3734}"/>
                  </a:ext>
                </a:extLst>
              </p:cNvPr>
              <p:cNvPicPr/>
              <p:nvPr/>
            </p:nvPicPr>
            <p:blipFill>
              <a:blip r:embed="rId20"/>
              <a:stretch>
                <a:fillRect/>
              </a:stretch>
            </p:blipFill>
            <p:spPr>
              <a:xfrm>
                <a:off x="11046744" y="2351736"/>
                <a:ext cx="7466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4B4610E4-009D-FBE7-C6E3-904C0E9EE753}"/>
                  </a:ext>
                </a:extLst>
              </p14:cNvPr>
              <p14:cNvContentPartPr/>
              <p14:nvPr/>
            </p14:nvContentPartPr>
            <p14:xfrm>
              <a:off x="9555264" y="2779416"/>
              <a:ext cx="1268640" cy="201600"/>
            </p14:xfrm>
          </p:contentPart>
        </mc:Choice>
        <mc:Fallback xmlns="">
          <p:pic>
            <p:nvPicPr>
              <p:cNvPr id="31" name="Ink 30">
                <a:extLst>
                  <a:ext uri="{FF2B5EF4-FFF2-40B4-BE49-F238E27FC236}">
                    <a16:creationId xmlns:a16="http://schemas.microsoft.com/office/drawing/2014/main" id="{4B4610E4-009D-FBE7-C6E3-904C0E9EE753}"/>
                  </a:ext>
                </a:extLst>
              </p:cNvPr>
              <p:cNvPicPr/>
              <p:nvPr/>
            </p:nvPicPr>
            <p:blipFill>
              <a:blip r:embed="rId22"/>
              <a:stretch>
                <a:fillRect/>
              </a:stretch>
            </p:blipFill>
            <p:spPr>
              <a:xfrm>
                <a:off x="9501264" y="2671776"/>
                <a:ext cx="13762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Ink 31">
                <a:extLst>
                  <a:ext uri="{FF2B5EF4-FFF2-40B4-BE49-F238E27FC236}">
                    <a16:creationId xmlns:a16="http://schemas.microsoft.com/office/drawing/2014/main" id="{39038E1F-7AD3-5E28-DB60-C6BD0EF4D5E0}"/>
                  </a:ext>
                </a:extLst>
              </p14:cNvPr>
              <p14:cNvContentPartPr/>
              <p14:nvPr/>
            </p14:nvContentPartPr>
            <p14:xfrm>
              <a:off x="265824" y="3382416"/>
              <a:ext cx="319680" cy="19080"/>
            </p14:xfrm>
          </p:contentPart>
        </mc:Choice>
        <mc:Fallback xmlns="">
          <p:pic>
            <p:nvPicPr>
              <p:cNvPr id="32" name="Ink 31">
                <a:extLst>
                  <a:ext uri="{FF2B5EF4-FFF2-40B4-BE49-F238E27FC236}">
                    <a16:creationId xmlns:a16="http://schemas.microsoft.com/office/drawing/2014/main" id="{39038E1F-7AD3-5E28-DB60-C6BD0EF4D5E0}"/>
                  </a:ext>
                </a:extLst>
              </p:cNvPr>
              <p:cNvPicPr/>
              <p:nvPr/>
            </p:nvPicPr>
            <p:blipFill>
              <a:blip r:embed="rId24"/>
              <a:stretch>
                <a:fillRect/>
              </a:stretch>
            </p:blipFill>
            <p:spPr>
              <a:xfrm>
                <a:off x="211824" y="3274776"/>
                <a:ext cx="427320" cy="234720"/>
              </a:xfrm>
              <a:prstGeom prst="rect">
                <a:avLst/>
              </a:prstGeom>
            </p:spPr>
          </p:pic>
        </mc:Fallback>
      </mc:AlternateContent>
    </p:spTree>
    <p:extLst>
      <p:ext uri="{BB962C8B-B14F-4D97-AF65-F5344CB8AC3E}">
        <p14:creationId xmlns:p14="http://schemas.microsoft.com/office/powerpoint/2010/main" val="143717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9DB8B-5E04-49E6-CC5C-93838D3023C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1D78DA-4129-4D81-3156-5ABD956FE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8CA41DC-22DC-F860-9F5B-1C6EFD55D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F04C304-8F50-B945-A7F1-27BE3C06C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582C4101-CFDA-58CE-333B-EB9F42FDA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2B836296-B282-E304-1A58-37AA58156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0BDB1A3-DA30-2653-E39B-1FC6544C8DE3}"/>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Code #5	</a:t>
            </a:r>
          </a:p>
        </p:txBody>
      </p:sp>
      <p:sp>
        <p:nvSpPr>
          <p:cNvPr id="3" name="Content Placeholder 2">
            <a:extLst>
              <a:ext uri="{FF2B5EF4-FFF2-40B4-BE49-F238E27FC236}">
                <a16:creationId xmlns:a16="http://schemas.microsoft.com/office/drawing/2014/main" id="{731292E4-DA53-CF44-D31E-0133237B7DBD}"/>
              </a:ext>
            </a:extLst>
          </p:cNvPr>
          <p:cNvSpPr>
            <a:spLocks noGrp="1"/>
          </p:cNvSpPr>
          <p:nvPr>
            <p:ph idx="1"/>
          </p:nvPr>
        </p:nvSpPr>
        <p:spPr>
          <a:xfrm>
            <a:off x="1371599" y="2318197"/>
            <a:ext cx="9724031" cy="3683358"/>
          </a:xfrm>
        </p:spPr>
        <p:txBody>
          <a:bodyPr anchor="ctr">
            <a:normAutofit/>
          </a:bodyPr>
          <a:lstStyle/>
          <a:p>
            <a:pPr marL="0" indent="0" algn="ctr">
              <a:buNone/>
            </a:pPr>
            <a:r>
              <a:rPr lang="en-US" sz="13800" b="1" dirty="0"/>
              <a:t>M720</a:t>
            </a:r>
            <a:endParaRPr lang="en-US" sz="13800" dirty="0"/>
          </a:p>
        </p:txBody>
      </p:sp>
    </p:spTree>
    <p:extLst>
      <p:ext uri="{BB962C8B-B14F-4D97-AF65-F5344CB8AC3E}">
        <p14:creationId xmlns:p14="http://schemas.microsoft.com/office/powerpoint/2010/main" val="130589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C656D2-BF09-8671-0FC7-F97749FF123D}"/>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Program Clusters</a:t>
            </a:r>
          </a:p>
        </p:txBody>
      </p:sp>
      <p:sp>
        <p:nvSpPr>
          <p:cNvPr id="3" name="Content Placeholder 2">
            <a:extLst>
              <a:ext uri="{FF2B5EF4-FFF2-40B4-BE49-F238E27FC236}">
                <a16:creationId xmlns:a16="http://schemas.microsoft.com/office/drawing/2014/main" id="{D9346B37-528D-03EF-1EBF-20A5A54951BC}"/>
              </a:ext>
            </a:extLst>
          </p:cNvPr>
          <p:cNvSpPr>
            <a:spLocks noGrp="1"/>
          </p:cNvSpPr>
          <p:nvPr>
            <p:ph idx="1"/>
          </p:nvPr>
        </p:nvSpPr>
        <p:spPr>
          <a:xfrm>
            <a:off x="6503158" y="649480"/>
            <a:ext cx="4862447" cy="5546047"/>
          </a:xfrm>
        </p:spPr>
        <p:txBody>
          <a:bodyPr anchor="ctr">
            <a:normAutofit fontScale="92500" lnSpcReduction="10000"/>
          </a:bodyPr>
          <a:lstStyle/>
          <a:p>
            <a:pPr marL="0" indent="0">
              <a:buNone/>
            </a:pPr>
            <a:endParaRPr lang="en-US" sz="1700" dirty="0">
              <a:solidFill>
                <a:schemeClr val="accent1">
                  <a:lumMod val="50000"/>
                </a:schemeClr>
              </a:solidFill>
            </a:endParaRPr>
          </a:p>
          <a:p>
            <a:r>
              <a:rPr lang="en-US" sz="2000" dirty="0"/>
              <a:t>Compliance supplement identifies most Program Clusters</a:t>
            </a:r>
          </a:p>
          <a:p>
            <a:pPr lvl="1"/>
            <a:r>
              <a:rPr lang="en-US" sz="2000" dirty="0"/>
              <a:t>Program clusters are to be considered on program for audit testing. An example is the child Nutrition Cluster.</a:t>
            </a:r>
          </a:p>
          <a:p>
            <a:pPr marL="457200" lvl="1" indent="0">
              <a:buNone/>
            </a:pPr>
            <a:endParaRPr lang="en-US" sz="2000" dirty="0"/>
          </a:p>
          <a:p>
            <a:pPr lvl="1"/>
            <a:r>
              <a:rPr lang="en-US" sz="2000" b="1" dirty="0"/>
              <a:t>Child Nutrition Cluster</a:t>
            </a:r>
          </a:p>
          <a:p>
            <a:pPr lvl="2"/>
            <a:r>
              <a:rPr lang="en-US" dirty="0"/>
              <a:t>School Breakfast Program</a:t>
            </a:r>
          </a:p>
          <a:p>
            <a:pPr lvl="2"/>
            <a:r>
              <a:rPr lang="en-US" dirty="0"/>
              <a:t>National School Lunch Program </a:t>
            </a:r>
          </a:p>
          <a:p>
            <a:pPr lvl="2"/>
            <a:r>
              <a:rPr lang="en-US" dirty="0"/>
              <a:t>Special Milk Program for Children </a:t>
            </a:r>
          </a:p>
          <a:p>
            <a:pPr lvl="2"/>
            <a:r>
              <a:rPr lang="en-US" dirty="0"/>
              <a:t>Summer Food Service Program for Children</a:t>
            </a:r>
          </a:p>
          <a:p>
            <a:pPr lvl="2"/>
            <a:r>
              <a:rPr lang="en-US" dirty="0"/>
              <a:t>Fresh Fruit and Vegetable Program</a:t>
            </a:r>
          </a:p>
          <a:p>
            <a:pPr marL="914400" lvl="2" indent="0">
              <a:buNone/>
            </a:pPr>
            <a:endParaRPr lang="en-US" dirty="0"/>
          </a:p>
          <a:p>
            <a:pPr lvl="1"/>
            <a:r>
              <a:rPr lang="en-US" sz="2000" dirty="0"/>
              <a:t>Programs that are a part of the Research &amp; Development Cluster are NOT identified in the compliance supplement. </a:t>
            </a:r>
          </a:p>
          <a:p>
            <a:pPr lvl="2"/>
            <a:endParaRPr lang="en-US" sz="1700" dirty="0"/>
          </a:p>
          <a:p>
            <a:pPr marL="914400" lvl="2" indent="0">
              <a:buNone/>
            </a:pPr>
            <a:endParaRPr lang="en-US" sz="1700" dirty="0"/>
          </a:p>
        </p:txBody>
      </p:sp>
    </p:spTree>
    <p:extLst>
      <p:ext uri="{BB962C8B-B14F-4D97-AF65-F5344CB8AC3E}">
        <p14:creationId xmlns:p14="http://schemas.microsoft.com/office/powerpoint/2010/main" val="53039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8866A5-A0BC-652E-9E7F-7685DE8E7928}"/>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Findings/Corrective Action Plans</a:t>
            </a:r>
          </a:p>
        </p:txBody>
      </p:sp>
      <p:sp>
        <p:nvSpPr>
          <p:cNvPr id="3" name="Content Placeholder 2">
            <a:extLst>
              <a:ext uri="{FF2B5EF4-FFF2-40B4-BE49-F238E27FC236}">
                <a16:creationId xmlns:a16="http://schemas.microsoft.com/office/drawing/2014/main" id="{EC621F3B-CC56-98C4-D751-0E72A8AA4A85}"/>
              </a:ext>
            </a:extLst>
          </p:cNvPr>
          <p:cNvSpPr>
            <a:spLocks noGrp="1"/>
          </p:cNvSpPr>
          <p:nvPr>
            <p:ph idx="1"/>
          </p:nvPr>
        </p:nvSpPr>
        <p:spPr>
          <a:xfrm>
            <a:off x="6454879" y="1030480"/>
            <a:ext cx="4862447" cy="5546047"/>
          </a:xfrm>
        </p:spPr>
        <p:txBody>
          <a:bodyPr anchor="ctr">
            <a:normAutofit/>
          </a:bodyPr>
          <a:lstStyle/>
          <a:p>
            <a:r>
              <a:rPr lang="en-US" sz="1900" b="1" u="sng" dirty="0"/>
              <a:t>Single Audit Finding</a:t>
            </a:r>
            <a:r>
              <a:rPr lang="en-US" sz="1900" dirty="0"/>
              <a:t>: A deficiency or non-compliance regarding adherence to a federal program’s requirements. The auditor is required to report all findings in the schedule of findings and questioned costs. </a:t>
            </a:r>
          </a:p>
          <a:p>
            <a:pPr lvl="1"/>
            <a:r>
              <a:rPr lang="en-US" sz="1900" b="1" dirty="0"/>
              <a:t>Significant Deficiency: </a:t>
            </a:r>
            <a:r>
              <a:rPr lang="en-US" sz="1900" dirty="0"/>
              <a:t>Less severe. More of a warning sign. </a:t>
            </a:r>
          </a:p>
          <a:p>
            <a:pPr lvl="1"/>
            <a:endParaRPr lang="en-US" sz="1900" dirty="0"/>
          </a:p>
          <a:p>
            <a:pPr lvl="1"/>
            <a:r>
              <a:rPr lang="en-US" sz="1900" b="1" dirty="0"/>
              <a:t>Material Weakness: </a:t>
            </a:r>
            <a:r>
              <a:rPr lang="en-US" sz="1900" dirty="0"/>
              <a:t>Serious deficiency. Reasonable possibility that a non-compliance is or will occur and will not be prevented, detected, or corrected in a timely manner. </a:t>
            </a:r>
          </a:p>
          <a:p>
            <a:pPr marL="457200" lvl="1" indent="0">
              <a:buNone/>
            </a:pPr>
            <a:endParaRPr lang="en-US" sz="1900" dirty="0"/>
          </a:p>
          <a:p>
            <a:pPr marL="0" indent="0">
              <a:buNone/>
            </a:pPr>
            <a:r>
              <a:rPr lang="en-US" sz="1900" b="1" u="sng" dirty="0"/>
              <a:t>IMPORTANT</a:t>
            </a:r>
            <a:r>
              <a:rPr lang="en-US" sz="1900" dirty="0"/>
              <a:t>: Be sure you agree with the finding content and verbiage prior to writing your corrective action plan. </a:t>
            </a:r>
          </a:p>
          <a:p>
            <a:endParaRPr lang="en-US" sz="1900" dirty="0"/>
          </a:p>
          <a:p>
            <a:pPr marL="457200" lvl="1" indent="0">
              <a:buNone/>
            </a:pPr>
            <a:endParaRPr lang="en-US" sz="1900" dirty="0"/>
          </a:p>
          <a:p>
            <a:endParaRPr lang="en-US" sz="1900" dirty="0"/>
          </a:p>
        </p:txBody>
      </p:sp>
    </p:spTree>
    <p:extLst>
      <p:ext uri="{BB962C8B-B14F-4D97-AF65-F5344CB8AC3E}">
        <p14:creationId xmlns:p14="http://schemas.microsoft.com/office/powerpoint/2010/main" val="283197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E5208-01E3-F1FA-EAB8-1EA3B1F2250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4F31E6-8973-6E6C-DCB9-E205CFD19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457CE3-B13B-EECF-E5F9-68FA62540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788C9C-D4F5-C350-561F-1A2CB98AD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C2BCEE-78BE-42F5-A1B1-6BDF203BA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252C017-CEBE-A404-CFAD-91F5303AF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4C8C4AC-50B2-3C49-915C-B35F88120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F3F815-FBC0-ACC4-1CAE-0B477A8EEF8B}"/>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Findings/Corrective Action Plans</a:t>
            </a:r>
          </a:p>
        </p:txBody>
      </p:sp>
      <p:sp>
        <p:nvSpPr>
          <p:cNvPr id="3" name="Content Placeholder 2">
            <a:extLst>
              <a:ext uri="{FF2B5EF4-FFF2-40B4-BE49-F238E27FC236}">
                <a16:creationId xmlns:a16="http://schemas.microsoft.com/office/drawing/2014/main" id="{37FFEA42-3595-F15C-F633-ABB2DCF0F3BE}"/>
              </a:ext>
            </a:extLst>
          </p:cNvPr>
          <p:cNvSpPr>
            <a:spLocks noGrp="1"/>
          </p:cNvSpPr>
          <p:nvPr>
            <p:ph idx="1"/>
          </p:nvPr>
        </p:nvSpPr>
        <p:spPr>
          <a:xfrm>
            <a:off x="6356298" y="1311950"/>
            <a:ext cx="4862447" cy="5546047"/>
          </a:xfrm>
        </p:spPr>
        <p:txBody>
          <a:bodyPr anchor="ctr">
            <a:normAutofit fontScale="85000" lnSpcReduction="20000"/>
          </a:bodyPr>
          <a:lstStyle/>
          <a:p>
            <a:pPr marL="0" indent="0">
              <a:buNone/>
            </a:pPr>
            <a:r>
              <a:rPr lang="en-US" sz="2200" b="1" u="sng" dirty="0"/>
              <a:t>Corrective Action Plan (CAP)</a:t>
            </a:r>
            <a:r>
              <a:rPr lang="en-US" sz="2200" dirty="0"/>
              <a:t>: A plan written by the audited agency that details the steps that will be taken to correct identified deficiencies and produce recommended improvements.  </a:t>
            </a:r>
          </a:p>
          <a:p>
            <a:pPr marL="0" indent="0">
              <a:buNone/>
            </a:pPr>
            <a:endParaRPr lang="en-US" sz="2200" dirty="0"/>
          </a:p>
          <a:p>
            <a:pPr marL="0" indent="0">
              <a:buNone/>
            </a:pPr>
            <a:r>
              <a:rPr lang="en-US" sz="2200" b="1" u="sng" dirty="0"/>
              <a:t>Key Elements of CAP</a:t>
            </a:r>
            <a:r>
              <a:rPr lang="en-US" sz="2200" dirty="0"/>
              <a:t>: </a:t>
            </a:r>
          </a:p>
          <a:p>
            <a:pPr marL="0" indent="0">
              <a:buNone/>
            </a:pPr>
            <a:r>
              <a:rPr lang="en-US" sz="2200" dirty="0"/>
              <a:t>•Summarize the nature of the finding and its impact</a:t>
            </a:r>
          </a:p>
          <a:p>
            <a:pPr marL="0" indent="0">
              <a:buNone/>
            </a:pPr>
            <a:r>
              <a:rPr lang="en-US" sz="2200" dirty="0"/>
              <a:t>•Specify the actions that will be implemented to correct the finding</a:t>
            </a:r>
          </a:p>
          <a:p>
            <a:pPr marL="0" indent="0">
              <a:buNone/>
            </a:pPr>
            <a:r>
              <a:rPr lang="en-US" sz="2200" dirty="0"/>
              <a:t>•Identify the individual(s) or department(s) accountable for implementing the corrective action. No pronouns (we, he, she). BE SPECIFIC on who exactly will be performing the actions. (Director of Finance, Accounting Section)</a:t>
            </a:r>
          </a:p>
          <a:p>
            <a:pPr marL="0" indent="0">
              <a:buNone/>
            </a:pPr>
            <a:r>
              <a:rPr lang="en-US" sz="2200" dirty="0"/>
              <a:t>•Provide a realistic timeframe for completing each step, including milestones if necessary. </a:t>
            </a:r>
          </a:p>
          <a:p>
            <a:pPr marL="0" indent="0">
              <a:buNone/>
            </a:pPr>
            <a:r>
              <a:rPr lang="en-US" sz="2200" dirty="0"/>
              <a:t>•Describe how your entity will monitor the implementation and effectiveness of the CAP. </a:t>
            </a:r>
          </a:p>
          <a:p>
            <a:pPr marL="0" indent="0">
              <a:buNone/>
            </a:pPr>
            <a:endParaRPr lang="en-US" sz="1900" dirty="0">
              <a:solidFill>
                <a:schemeClr val="accent1">
                  <a:lumMod val="50000"/>
                </a:schemeClr>
              </a:solidFill>
            </a:endParaRPr>
          </a:p>
          <a:p>
            <a:pPr marL="0" indent="0">
              <a:buNone/>
            </a:pPr>
            <a:endParaRPr lang="en-US" sz="1900" dirty="0"/>
          </a:p>
          <a:p>
            <a:endParaRPr lang="en-US" sz="1900" dirty="0"/>
          </a:p>
          <a:p>
            <a:pPr marL="457200" lvl="1" indent="0">
              <a:buNone/>
            </a:pPr>
            <a:endParaRPr lang="en-US" sz="1900" dirty="0"/>
          </a:p>
          <a:p>
            <a:endParaRPr lang="en-US" sz="1900" dirty="0"/>
          </a:p>
        </p:txBody>
      </p:sp>
    </p:spTree>
    <p:extLst>
      <p:ext uri="{BB962C8B-B14F-4D97-AF65-F5344CB8AC3E}">
        <p14:creationId xmlns:p14="http://schemas.microsoft.com/office/powerpoint/2010/main" val="251031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9F8DE2-3C49-8628-1126-F283544C11A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Agenda</a:t>
            </a:r>
          </a:p>
        </p:txBody>
      </p:sp>
      <p:sp>
        <p:nvSpPr>
          <p:cNvPr id="4" name="Content Placeholder 3">
            <a:extLst>
              <a:ext uri="{FF2B5EF4-FFF2-40B4-BE49-F238E27FC236}">
                <a16:creationId xmlns:a16="http://schemas.microsoft.com/office/drawing/2014/main" id="{A90FB7A2-C5CE-FC27-621F-A7CA3D56DCF9}"/>
              </a:ext>
            </a:extLst>
          </p:cNvPr>
          <p:cNvSpPr>
            <a:spLocks noGrp="1"/>
          </p:cNvSpPr>
          <p:nvPr>
            <p:ph idx="1"/>
          </p:nvPr>
        </p:nvSpPr>
        <p:spPr>
          <a:xfrm>
            <a:off x="838200" y="1825625"/>
            <a:ext cx="10515600" cy="4830814"/>
          </a:xfrm>
        </p:spPr>
        <p:txBody>
          <a:bodyPr>
            <a:normAutofit fontScale="92500" lnSpcReduction="10000"/>
          </a:bodyPr>
          <a:lstStyle/>
          <a:p>
            <a:r>
              <a:rPr lang="en-US" b="1" dirty="0"/>
              <a:t>What is a Single Audit? </a:t>
            </a:r>
          </a:p>
          <a:p>
            <a:pPr lvl="1"/>
            <a:r>
              <a:rPr lang="en-US" dirty="0"/>
              <a:t>Single Audit Act</a:t>
            </a:r>
          </a:p>
          <a:p>
            <a:pPr lvl="1"/>
            <a:r>
              <a:rPr lang="en-US" dirty="0"/>
              <a:t>Uniform Guidance</a:t>
            </a:r>
          </a:p>
          <a:p>
            <a:pPr lvl="2"/>
            <a:r>
              <a:rPr lang="en-US" dirty="0"/>
              <a:t>Compliance Supplement</a:t>
            </a:r>
          </a:p>
          <a:p>
            <a:r>
              <a:rPr lang="en-US" b="1" dirty="0"/>
              <a:t>Single Audit Key Terms</a:t>
            </a:r>
          </a:p>
          <a:p>
            <a:r>
              <a:rPr lang="en-US" b="1" dirty="0"/>
              <a:t>Determining Major Programs</a:t>
            </a:r>
          </a:p>
          <a:p>
            <a:pPr lvl="1"/>
            <a:r>
              <a:rPr lang="en-US" dirty="0"/>
              <a:t>Preliminary Major Programs for FY 26</a:t>
            </a:r>
          </a:p>
          <a:p>
            <a:r>
              <a:rPr lang="en-US" b="1" dirty="0"/>
              <a:t>SEFA Preparation / Deadlines</a:t>
            </a:r>
          </a:p>
          <a:p>
            <a:pPr lvl="1"/>
            <a:r>
              <a:rPr lang="en-US" dirty="0"/>
              <a:t>Closing Book Forms (Workiva) </a:t>
            </a:r>
          </a:p>
          <a:p>
            <a:pPr lvl="1"/>
            <a:r>
              <a:rPr lang="en-US" dirty="0"/>
              <a:t>SEFA App Data Entry</a:t>
            </a:r>
          </a:p>
          <a:p>
            <a:r>
              <a:rPr lang="en-US" b="1" dirty="0"/>
              <a:t>Single Audit Findings</a:t>
            </a:r>
          </a:p>
          <a:p>
            <a:pPr lvl="1"/>
            <a:r>
              <a:rPr lang="en-US" dirty="0"/>
              <a:t>Corrective Action Plan</a:t>
            </a:r>
          </a:p>
          <a:p>
            <a:pPr lvl="1"/>
            <a:endParaRPr lang="en-US" dirty="0"/>
          </a:p>
          <a:p>
            <a:endParaRPr lang="en-US" dirty="0"/>
          </a:p>
          <a:p>
            <a:endParaRPr lang="en-US" dirty="0"/>
          </a:p>
        </p:txBody>
      </p:sp>
    </p:spTree>
    <p:extLst>
      <p:ext uri="{BB962C8B-B14F-4D97-AF65-F5344CB8AC3E}">
        <p14:creationId xmlns:p14="http://schemas.microsoft.com/office/powerpoint/2010/main" val="36221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Effect transition="in" filter="fade">
                                      <p:cBhvr>
                                        <p:cTn id="84" dur="1000"/>
                                        <p:tgtEl>
                                          <p:spTgt spid="4">
                                            <p:txEl>
                                              <p:pRg st="11" end="11"/>
                                            </p:txEl>
                                          </p:spTgt>
                                        </p:tgtEl>
                                      </p:cBhvr>
                                    </p:animEffect>
                                    <p:anim calcmode="lin" valueType="num">
                                      <p:cBhvr>
                                        <p:cTn id="8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D9793-5C03-2650-69B5-668F7C22E9F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80334-7C47-23CD-AB65-5742481D9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3727F8F-2214-256B-49FE-05CE6E2A0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3D5980D-3604-B338-8809-347B6F329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501068D1-8FD7-683F-A2E8-A75BD3D0F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A41743BD-865F-2C69-139B-007E3074C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0FDD71D-28B1-6370-FE0E-B6BC9FF094A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Code #6	</a:t>
            </a:r>
          </a:p>
        </p:txBody>
      </p:sp>
      <p:sp>
        <p:nvSpPr>
          <p:cNvPr id="3" name="Content Placeholder 2">
            <a:extLst>
              <a:ext uri="{FF2B5EF4-FFF2-40B4-BE49-F238E27FC236}">
                <a16:creationId xmlns:a16="http://schemas.microsoft.com/office/drawing/2014/main" id="{A84A4531-10C3-4B95-DDFF-5FC18A082F39}"/>
              </a:ext>
            </a:extLst>
          </p:cNvPr>
          <p:cNvSpPr>
            <a:spLocks noGrp="1"/>
          </p:cNvSpPr>
          <p:nvPr>
            <p:ph idx="1"/>
          </p:nvPr>
        </p:nvSpPr>
        <p:spPr>
          <a:xfrm>
            <a:off x="1371599" y="2318197"/>
            <a:ext cx="9724031" cy="3683358"/>
          </a:xfrm>
        </p:spPr>
        <p:txBody>
          <a:bodyPr anchor="ctr">
            <a:normAutofit/>
          </a:bodyPr>
          <a:lstStyle/>
          <a:p>
            <a:pPr marL="0" indent="0" algn="ctr">
              <a:buNone/>
            </a:pPr>
            <a:r>
              <a:rPr lang="en-US" sz="13800" b="1" dirty="0"/>
              <a:t>Y216</a:t>
            </a:r>
            <a:endParaRPr lang="en-US" sz="13800" dirty="0"/>
          </a:p>
        </p:txBody>
      </p:sp>
    </p:spTree>
    <p:extLst>
      <p:ext uri="{BB962C8B-B14F-4D97-AF65-F5344CB8AC3E}">
        <p14:creationId xmlns:p14="http://schemas.microsoft.com/office/powerpoint/2010/main" val="404686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BBB48-3479-3511-A5C6-4ADB940D8C9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C69C8E9-4A9D-25E7-2436-028CB306B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F78FFE8-48A5-C5FE-BC9D-3126A2562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C94C8B-DFAD-C345-62E3-DF73E79F9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B6C6D6-B52F-A0A0-689A-6F59E70DA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B26169-00B8-E5B3-9BE3-8DF5EC585875}"/>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FY 2025 Findings Summary</a:t>
            </a:r>
          </a:p>
        </p:txBody>
      </p:sp>
      <p:graphicFrame>
        <p:nvGraphicFramePr>
          <p:cNvPr id="5" name="Content Placeholder 2">
            <a:extLst>
              <a:ext uri="{FF2B5EF4-FFF2-40B4-BE49-F238E27FC236}">
                <a16:creationId xmlns:a16="http://schemas.microsoft.com/office/drawing/2014/main" id="{97B43880-14DF-542D-01E1-65D59E3AAE1E}"/>
              </a:ext>
            </a:extLst>
          </p:cNvPr>
          <p:cNvGraphicFramePr>
            <a:graphicFrameLocks noGrp="1"/>
          </p:cNvGraphicFramePr>
          <p:nvPr>
            <p:ph idx="1"/>
            <p:extLst>
              <p:ext uri="{D42A27DB-BD31-4B8C-83A1-F6EECF244321}">
                <p14:modId xmlns:p14="http://schemas.microsoft.com/office/powerpoint/2010/main" val="1895658711"/>
              </p:ext>
            </p:extLst>
          </p:nvPr>
        </p:nvGraphicFramePr>
        <p:xfrm>
          <a:off x="644057" y="6254496"/>
          <a:ext cx="3031832" cy="5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413EEC0-C35B-51AD-413F-FA2499098684}"/>
              </a:ext>
            </a:extLst>
          </p:cNvPr>
          <p:cNvSpPr txBox="1"/>
          <p:nvPr/>
        </p:nvSpPr>
        <p:spPr>
          <a:xfrm>
            <a:off x="1771650" y="2649856"/>
            <a:ext cx="5962650" cy="1631216"/>
          </a:xfrm>
          <a:prstGeom prst="rect">
            <a:avLst/>
          </a:prstGeom>
          <a:noFill/>
        </p:spPr>
        <p:txBody>
          <a:bodyPr wrap="square" rtlCol="0">
            <a:spAutoFit/>
          </a:bodyPr>
          <a:lstStyle/>
          <a:p>
            <a:r>
              <a:rPr lang="en-US" sz="2000" dirty="0">
                <a:solidFill>
                  <a:schemeClr val="accent1">
                    <a:lumMod val="50000"/>
                  </a:schemeClr>
                </a:solidFill>
              </a:rPr>
              <a:t>Total Findings: 22 (FY 24: 58)</a:t>
            </a:r>
          </a:p>
          <a:p>
            <a:br>
              <a:rPr lang="en-US" sz="2000" dirty="0">
                <a:solidFill>
                  <a:schemeClr val="accent1">
                    <a:lumMod val="50000"/>
                  </a:schemeClr>
                </a:solidFill>
              </a:rPr>
            </a:br>
            <a:r>
              <a:rPr lang="en-US" sz="2000" dirty="0">
                <a:solidFill>
                  <a:schemeClr val="accent1">
                    <a:lumMod val="50000"/>
                  </a:schemeClr>
                </a:solidFill>
              </a:rPr>
              <a:t>Significant Deficiency: 17</a:t>
            </a:r>
          </a:p>
          <a:p>
            <a:endParaRPr lang="en-US" sz="2000" dirty="0">
              <a:solidFill>
                <a:schemeClr val="accent1">
                  <a:lumMod val="50000"/>
                </a:schemeClr>
              </a:solidFill>
            </a:endParaRPr>
          </a:p>
          <a:p>
            <a:r>
              <a:rPr lang="en-US" sz="2000" dirty="0">
                <a:solidFill>
                  <a:schemeClr val="accent1">
                    <a:lumMod val="50000"/>
                  </a:schemeClr>
                </a:solidFill>
              </a:rPr>
              <a:t>Material Weakness: 5</a:t>
            </a:r>
          </a:p>
        </p:txBody>
      </p:sp>
    </p:spTree>
    <p:extLst>
      <p:ext uri="{BB962C8B-B14F-4D97-AF65-F5344CB8AC3E}">
        <p14:creationId xmlns:p14="http://schemas.microsoft.com/office/powerpoint/2010/main" val="178265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8A688-F637-9086-035C-43E95F09A3C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0747F1-550C-AA72-9139-48E78955D20F}"/>
              </a:ext>
            </a:extLst>
          </p:cNvPr>
          <p:cNvSpPr>
            <a:spLocks noGrp="1"/>
          </p:cNvSpPr>
          <p:nvPr>
            <p:ph idx="1"/>
          </p:nvPr>
        </p:nvSpPr>
        <p:spPr>
          <a:xfrm>
            <a:off x="671052" y="862064"/>
            <a:ext cx="10515600" cy="4351338"/>
          </a:xfrm>
        </p:spPr>
        <p:txBody>
          <a:bodyPr>
            <a:normAutofit lnSpcReduction="10000"/>
          </a:bodyPr>
          <a:lstStyle/>
          <a:p>
            <a:pPr marL="0" indent="0" algn="ctr">
              <a:buNone/>
            </a:pPr>
            <a:endParaRPr lang="en-US" dirty="0"/>
          </a:p>
          <a:p>
            <a:pPr marL="0" indent="0" algn="ctr">
              <a:buNone/>
            </a:pPr>
            <a:r>
              <a:rPr lang="en-US" sz="6600" dirty="0"/>
              <a:t>SEFA CLOSING BOOK FORMS </a:t>
            </a:r>
          </a:p>
          <a:p>
            <a:pPr marL="0" indent="0" algn="ctr">
              <a:buNone/>
            </a:pPr>
            <a:endParaRPr lang="en-US" sz="6600" dirty="0"/>
          </a:p>
          <a:p>
            <a:pPr marL="0" indent="0" algn="ctr">
              <a:buNone/>
            </a:pPr>
            <a:r>
              <a:rPr lang="en-US" sz="6600" dirty="0"/>
              <a:t>FY 2026</a:t>
            </a:r>
          </a:p>
          <a:p>
            <a:pPr marL="0" indent="0" algn="ctr">
              <a:buNone/>
            </a:pPr>
            <a:endParaRPr lang="en-US" sz="6600" dirty="0"/>
          </a:p>
        </p:txBody>
      </p:sp>
    </p:spTree>
    <p:extLst>
      <p:ext uri="{BB962C8B-B14F-4D97-AF65-F5344CB8AC3E}">
        <p14:creationId xmlns:p14="http://schemas.microsoft.com/office/powerpoint/2010/main" val="421395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F98E9-CC9F-8573-49EC-CA99FD3AB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B37E1-D7F7-EE4D-E30F-FC3B087C739E}"/>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a:solidFill>
                  <a:schemeClr val="tx1">
                    <a:lumMod val="85000"/>
                    <a:lumOff val="15000"/>
                  </a:schemeClr>
                </a:solidFill>
              </a:rPr>
              <a:t>Q&amp;A </a:t>
            </a:r>
          </a:p>
        </p:txBody>
      </p:sp>
      <p:sp>
        <p:nvSpPr>
          <p:cNvPr id="4" name="TextBox 3">
            <a:extLst>
              <a:ext uri="{FF2B5EF4-FFF2-40B4-BE49-F238E27FC236}">
                <a16:creationId xmlns:a16="http://schemas.microsoft.com/office/drawing/2014/main" id="{D240E634-55AC-93E5-20DE-704805FE6C4B}"/>
              </a:ext>
            </a:extLst>
          </p:cNvPr>
          <p:cNvSpPr txBox="1"/>
          <p:nvPr/>
        </p:nvSpPr>
        <p:spPr>
          <a:xfrm>
            <a:off x="2426447" y="6019391"/>
            <a:ext cx="7315199" cy="365125"/>
          </a:xfrm>
          <a:prstGeom prst="rect">
            <a:avLst/>
          </a:prstGeom>
        </p:spPr>
        <p:txBody>
          <a:bodyPr vert="horz" lIns="91440" tIns="45720" rIns="91440" bIns="45720" rtlCol="0" anchor="t">
            <a:normAutofit/>
          </a:bodyPr>
          <a:lstStyle/>
          <a:p>
            <a:pPr algn="ctr">
              <a:lnSpc>
                <a:spcPct val="90000"/>
              </a:lnSpc>
              <a:spcBef>
                <a:spcPts val="1000"/>
              </a:spcBef>
            </a:pPr>
            <a:r>
              <a:rPr lang="en-US" sz="1600" dirty="0">
                <a:solidFill>
                  <a:schemeClr val="tx1">
                    <a:lumMod val="85000"/>
                    <a:lumOff val="15000"/>
                  </a:schemeClr>
                </a:solidFill>
              </a:rPr>
              <a:t>Contact us by email: </a:t>
            </a:r>
            <a:r>
              <a:rPr lang="en-US" sz="1600" dirty="0">
                <a:solidFill>
                  <a:schemeClr val="bg1"/>
                </a:solidFill>
                <a:hlinkClick r:id="rId2">
                  <a:extLst>
                    <a:ext uri="{A12FA001-AC4F-418D-AE19-62706E023703}">
                      <ahyp:hlinkClr xmlns:ahyp="http://schemas.microsoft.com/office/drawing/2018/hyperlinkcolor" val="tx"/>
                    </a:ext>
                  </a:extLst>
                </a:hlinkClick>
              </a:rPr>
              <a:t>FARSclosingbook@wv.gov</a:t>
            </a:r>
            <a:r>
              <a:rPr lang="en-US" sz="1600" dirty="0">
                <a:solidFill>
                  <a:schemeClr val="bg1"/>
                </a:solidFill>
              </a:rPr>
              <a:t> </a:t>
            </a:r>
            <a:r>
              <a:rPr lang="en-US" sz="1600" dirty="0">
                <a:solidFill>
                  <a:schemeClr val="tx1">
                    <a:lumMod val="85000"/>
                    <a:lumOff val="15000"/>
                  </a:schemeClr>
                </a:solidFill>
              </a:rPr>
              <a:t>or phone (304) 558-4083.</a:t>
            </a:r>
          </a:p>
        </p:txBody>
      </p:sp>
      <p:pic>
        <p:nvPicPr>
          <p:cNvPr id="6" name="Content Placeholder 5">
            <a:extLst>
              <a:ext uri="{FF2B5EF4-FFF2-40B4-BE49-F238E27FC236}">
                <a16:creationId xmlns:a16="http://schemas.microsoft.com/office/drawing/2014/main" id="{6DAE228A-5618-71BF-6EC9-39676A5B1DD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01" b="26895"/>
          <a:stretch>
            <a:fillRect/>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47499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C30C2-549E-288A-28D9-428A15EEC7C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923418-6F03-84AE-B5B9-1A8305369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B1D04A-94ED-6DBF-F993-1094DBCDC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302150-187A-991E-3DA8-1FEA33815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985122-35A3-8A69-B4C5-8203DFE3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844A6-148F-6663-ED2E-1E898CFD9B5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a Single Audit? </a:t>
            </a:r>
          </a:p>
        </p:txBody>
      </p:sp>
      <p:graphicFrame>
        <p:nvGraphicFramePr>
          <p:cNvPr id="5" name="Content Placeholder 2">
            <a:extLst>
              <a:ext uri="{FF2B5EF4-FFF2-40B4-BE49-F238E27FC236}">
                <a16:creationId xmlns:a16="http://schemas.microsoft.com/office/drawing/2014/main" id="{0BD931B1-FBD8-EE4C-AF71-E1829B64E994}"/>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2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62ED-BE9D-C428-9B23-15DF71CF0F3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DCEAFB-4EE8-4973-80B4-FE8BC7E8A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7C493B89-DAF5-587A-5F28-E0B549E54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A68D558C-6859-62A2-A9E4-B910C2EF2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28C477B-7EFB-D769-8E0A-2A47DA3ED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28DDED81-DAF5-BC63-193D-F06F80797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E74790D-FC60-2E91-CB4B-5EC3C4CE1F7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Code #4	</a:t>
            </a:r>
          </a:p>
        </p:txBody>
      </p:sp>
      <p:sp>
        <p:nvSpPr>
          <p:cNvPr id="3" name="Content Placeholder 2">
            <a:extLst>
              <a:ext uri="{FF2B5EF4-FFF2-40B4-BE49-F238E27FC236}">
                <a16:creationId xmlns:a16="http://schemas.microsoft.com/office/drawing/2014/main" id="{0EA2FBD6-6BC0-4D8F-91CD-E846A7102028}"/>
              </a:ext>
            </a:extLst>
          </p:cNvPr>
          <p:cNvSpPr>
            <a:spLocks noGrp="1"/>
          </p:cNvSpPr>
          <p:nvPr>
            <p:ph idx="1"/>
          </p:nvPr>
        </p:nvSpPr>
        <p:spPr>
          <a:xfrm>
            <a:off x="1371599" y="2318197"/>
            <a:ext cx="9724031" cy="3683358"/>
          </a:xfrm>
        </p:spPr>
        <p:txBody>
          <a:bodyPr anchor="ctr">
            <a:normAutofit/>
          </a:bodyPr>
          <a:lstStyle/>
          <a:p>
            <a:pPr marL="0" indent="0" algn="ctr">
              <a:buNone/>
            </a:pPr>
            <a:r>
              <a:rPr lang="en-US" sz="13800" b="1" dirty="0"/>
              <a:t>H693</a:t>
            </a:r>
            <a:endParaRPr lang="en-US" sz="13800" dirty="0"/>
          </a:p>
        </p:txBody>
      </p:sp>
    </p:spTree>
    <p:extLst>
      <p:ext uri="{BB962C8B-B14F-4D97-AF65-F5344CB8AC3E}">
        <p14:creationId xmlns:p14="http://schemas.microsoft.com/office/powerpoint/2010/main" val="103052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361E92-0785-126D-42C8-B088A8D2154A}"/>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Key Terms for Single Audit</a:t>
            </a:r>
          </a:p>
        </p:txBody>
      </p:sp>
      <p:graphicFrame>
        <p:nvGraphicFramePr>
          <p:cNvPr id="5" name="Content Placeholder 2">
            <a:extLst>
              <a:ext uri="{FF2B5EF4-FFF2-40B4-BE49-F238E27FC236}">
                <a16:creationId xmlns:a16="http://schemas.microsoft.com/office/drawing/2014/main" id="{5FCB591F-D96B-0299-D126-76CDD94917AE}"/>
              </a:ext>
            </a:extLst>
          </p:cNvPr>
          <p:cNvGraphicFramePr>
            <a:graphicFrameLocks noGrp="1"/>
          </p:cNvGraphicFramePr>
          <p:nvPr>
            <p:ph idx="1"/>
            <p:extLst>
              <p:ext uri="{D42A27DB-BD31-4B8C-83A1-F6EECF244321}">
                <p14:modId xmlns:p14="http://schemas.microsoft.com/office/powerpoint/2010/main" val="1479533074"/>
              </p:ext>
            </p:extLst>
          </p:nvPr>
        </p:nvGraphicFramePr>
        <p:xfrm>
          <a:off x="644056" y="2112580"/>
          <a:ext cx="10927829" cy="4298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63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CE204D-A243-9C5A-253F-6F20C2F2AB2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Key Terms for Single Audit (cont.)</a:t>
            </a:r>
          </a:p>
        </p:txBody>
      </p:sp>
      <p:graphicFrame>
        <p:nvGraphicFramePr>
          <p:cNvPr id="5" name="Content Placeholder 2">
            <a:extLst>
              <a:ext uri="{FF2B5EF4-FFF2-40B4-BE49-F238E27FC236}">
                <a16:creationId xmlns:a16="http://schemas.microsoft.com/office/drawing/2014/main" id="{5E3A8ED1-B1A3-56B2-FF36-4D3DFBBC5BE3}"/>
              </a:ext>
            </a:extLst>
          </p:cNvPr>
          <p:cNvGraphicFramePr>
            <a:graphicFrameLocks noGrp="1"/>
          </p:cNvGraphicFramePr>
          <p:nvPr>
            <p:ph idx="1"/>
            <p:extLst>
              <p:ext uri="{D42A27DB-BD31-4B8C-83A1-F6EECF244321}">
                <p14:modId xmlns:p14="http://schemas.microsoft.com/office/powerpoint/2010/main" val="31559728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17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223CBD-8505-C27A-610E-FBBA367BA9A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Key Terms for Single Audit (cont.)</a:t>
            </a:r>
          </a:p>
        </p:txBody>
      </p:sp>
      <p:graphicFrame>
        <p:nvGraphicFramePr>
          <p:cNvPr id="5" name="Content Placeholder 2">
            <a:extLst>
              <a:ext uri="{FF2B5EF4-FFF2-40B4-BE49-F238E27FC236}">
                <a16:creationId xmlns:a16="http://schemas.microsoft.com/office/drawing/2014/main" id="{7376C621-1E49-1AC2-E2FD-8E5CA60AE402}"/>
              </a:ext>
            </a:extLst>
          </p:cNvPr>
          <p:cNvGraphicFramePr>
            <a:graphicFrameLocks noGrp="1"/>
          </p:cNvGraphicFramePr>
          <p:nvPr>
            <p:ph idx="1"/>
            <p:extLst>
              <p:ext uri="{D42A27DB-BD31-4B8C-83A1-F6EECF244321}">
                <p14:modId xmlns:p14="http://schemas.microsoft.com/office/powerpoint/2010/main" val="393475024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3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ABC1-F15F-6EE6-2BDD-5381409EB82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A7C0AF-51C4-F1CC-1F52-583FF55FD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66A709-F9DF-63F6-4DE7-A14D54690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62797E-B8A4-0205-7925-2EE294456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3B92A40-DD82-C6D1-7CED-946DE3E6D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860239-B608-C8CB-61EE-0154989258A2}"/>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Determining Major Programs</a:t>
            </a:r>
          </a:p>
        </p:txBody>
      </p:sp>
      <p:sp>
        <p:nvSpPr>
          <p:cNvPr id="4" name="Content Placeholder 3">
            <a:extLst>
              <a:ext uri="{FF2B5EF4-FFF2-40B4-BE49-F238E27FC236}">
                <a16:creationId xmlns:a16="http://schemas.microsoft.com/office/drawing/2014/main" id="{2EC68C9B-1D14-46CC-79DE-B48DE9F9AE8B}"/>
              </a:ext>
            </a:extLst>
          </p:cNvPr>
          <p:cNvSpPr>
            <a:spLocks noGrp="1"/>
          </p:cNvSpPr>
          <p:nvPr>
            <p:ph idx="1"/>
          </p:nvPr>
        </p:nvSpPr>
        <p:spPr/>
        <p:txBody>
          <a:bodyPr>
            <a:normAutofit fontScale="25000" lnSpcReduction="20000"/>
          </a:bodyPr>
          <a:lstStyle/>
          <a:p>
            <a:r>
              <a:rPr lang="en-US" sz="12000" dirty="0"/>
              <a:t>Auditor determines major programs based on a risk approach</a:t>
            </a:r>
          </a:p>
          <a:p>
            <a:pPr marL="0" indent="0">
              <a:buNone/>
            </a:pPr>
            <a:endParaRPr lang="en-US" sz="12000" dirty="0"/>
          </a:p>
          <a:p>
            <a:pPr lvl="1"/>
            <a:r>
              <a:rPr lang="en-US" sz="10000" dirty="0"/>
              <a:t>Identifies programs as </a:t>
            </a:r>
            <a:r>
              <a:rPr lang="en-US" sz="10000" b="1" dirty="0"/>
              <a:t>Type A </a:t>
            </a:r>
            <a:r>
              <a:rPr lang="en-US" sz="10000" dirty="0"/>
              <a:t>or </a:t>
            </a:r>
            <a:r>
              <a:rPr lang="en-US" sz="10000" b="1" dirty="0"/>
              <a:t>Type B</a:t>
            </a:r>
          </a:p>
          <a:p>
            <a:pPr marL="457200" lvl="1" indent="0">
              <a:buNone/>
            </a:pPr>
            <a:endParaRPr lang="en-US" sz="10000" dirty="0"/>
          </a:p>
          <a:p>
            <a:pPr lvl="1"/>
            <a:r>
              <a:rPr lang="en-US" sz="10400" dirty="0"/>
              <a:t>WV Type A threshold = Programs with expenditures over .3% of the total federal awards expended</a:t>
            </a:r>
          </a:p>
          <a:p>
            <a:pPr marL="457200" lvl="1" indent="0">
              <a:buNone/>
            </a:pPr>
            <a:endParaRPr lang="en-US" sz="10400" dirty="0"/>
          </a:p>
          <a:p>
            <a:pPr lvl="1"/>
            <a:r>
              <a:rPr lang="en-US" sz="10400" dirty="0"/>
              <a:t>Type A programs are around at least </a:t>
            </a:r>
            <a:r>
              <a:rPr lang="en-US" sz="10400" dirty="0">
                <a:highlight>
                  <a:srgbClr val="FFFF00"/>
                </a:highlight>
              </a:rPr>
              <a:t>$25M </a:t>
            </a:r>
            <a:r>
              <a:rPr lang="en-US" sz="10400" dirty="0"/>
              <a:t>in expenditures  </a:t>
            </a:r>
          </a:p>
          <a:p>
            <a:pPr lvl="1"/>
            <a:endParaRPr lang="en-US" sz="10400" dirty="0"/>
          </a:p>
          <a:p>
            <a:pPr lvl="1"/>
            <a:r>
              <a:rPr lang="en-US" sz="10400" dirty="0"/>
              <a:t>All other programs are Type B </a:t>
            </a:r>
          </a:p>
          <a:p>
            <a:endParaRPr lang="en-US" sz="10400" dirty="0"/>
          </a:p>
          <a:p>
            <a:endParaRPr lang="en-US" sz="10400" dirty="0"/>
          </a:p>
          <a:p>
            <a:endParaRPr lang="en-US" sz="10400" dirty="0"/>
          </a:p>
          <a:p>
            <a:endParaRPr lang="en-US" sz="10400" dirty="0"/>
          </a:p>
          <a:p>
            <a:endParaRPr lang="en-US" sz="10400" dirty="0"/>
          </a:p>
          <a:p>
            <a:r>
              <a:rPr lang="en-US" sz="10400" dirty="0"/>
              <a:t>	Identify high risk Type A and Type B programs </a:t>
            </a:r>
          </a:p>
          <a:p>
            <a:endParaRPr lang="en-US" sz="10400" dirty="0"/>
          </a:p>
          <a:p>
            <a:r>
              <a:rPr lang="en-US" sz="10400" dirty="0"/>
              <a:t>	All high-risk Type A  and Type B programs are major</a:t>
            </a:r>
          </a:p>
          <a:p>
            <a:r>
              <a:rPr lang="en-US" sz="10400" dirty="0"/>
              <a:t>	A risk assessment is performed on all type A programs to determine low or high risk</a:t>
            </a:r>
          </a:p>
          <a:p>
            <a:endParaRPr lang="en-US" sz="10400" dirty="0"/>
          </a:p>
          <a:p>
            <a:r>
              <a:rPr lang="en-US" sz="10400" dirty="0"/>
              <a:t>	A risk assessment is only performed on Type B programs with expenditures that are over 25% of the Type A threshold or around $6M in expenditures in our case. </a:t>
            </a:r>
          </a:p>
          <a:p>
            <a:endParaRPr lang="en-US" sz="10400" dirty="0"/>
          </a:p>
          <a:p>
            <a:r>
              <a:rPr lang="en-US" sz="10400" dirty="0"/>
              <a:t>	A lot of our high-risk programs are dropping to low risk due to them being selected as major in the last two years and less findings – mention R&amp;D possibly not being major this year but will still have to be presented correctly on the SEFA. </a:t>
            </a:r>
          </a:p>
          <a:p>
            <a:endParaRPr lang="en-US" sz="10400" dirty="0"/>
          </a:p>
          <a:p>
            <a:r>
              <a:rPr lang="en-US" sz="10400" dirty="0"/>
              <a:t>	Other programs identified as major to meet the percentage of coverage rule</a:t>
            </a:r>
          </a:p>
          <a:p>
            <a:endParaRPr lang="en-US" sz="10400" dirty="0"/>
          </a:p>
          <a:p>
            <a:r>
              <a:rPr lang="en-US" sz="10400" dirty="0"/>
              <a:t>	Total major programs must be at least 40% of total federal award expenditures. </a:t>
            </a:r>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46775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015DD-079B-F534-8E43-7475E16131D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00B6F7-063D-784C-7399-736B693F3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5470C4-88EB-6333-0678-6D9F72876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4D72D7-A3C3-3D8E-09CB-D8F4E73F1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B809D2-3783-2B4D-96CB-F7ACCC152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4E78FF-D228-CEEA-7C0B-8F7EF3585985}"/>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Determining Major Programs (cont.)</a:t>
            </a:r>
          </a:p>
        </p:txBody>
      </p:sp>
      <p:sp>
        <p:nvSpPr>
          <p:cNvPr id="4" name="Content Placeholder 3">
            <a:extLst>
              <a:ext uri="{FF2B5EF4-FFF2-40B4-BE49-F238E27FC236}">
                <a16:creationId xmlns:a16="http://schemas.microsoft.com/office/drawing/2014/main" id="{C04EAE92-9015-6FED-DAAA-D8B1670E3C9E}"/>
              </a:ext>
            </a:extLst>
          </p:cNvPr>
          <p:cNvSpPr>
            <a:spLocks noGrp="1"/>
          </p:cNvSpPr>
          <p:nvPr>
            <p:ph idx="1"/>
          </p:nvPr>
        </p:nvSpPr>
        <p:spPr>
          <a:xfrm>
            <a:off x="838200" y="1825624"/>
            <a:ext cx="10515600" cy="6168001"/>
          </a:xfrm>
        </p:spPr>
        <p:txBody>
          <a:bodyPr>
            <a:normAutofit fontScale="25000" lnSpcReduction="20000"/>
          </a:bodyPr>
          <a:lstStyle/>
          <a:p>
            <a:r>
              <a:rPr lang="en-US" sz="8000" dirty="0"/>
              <a:t>Identify high risk Type A and Type B programs </a:t>
            </a:r>
          </a:p>
          <a:p>
            <a:endParaRPr lang="en-US" sz="8000" dirty="0"/>
          </a:p>
          <a:p>
            <a:r>
              <a:rPr lang="en-US" sz="8000" dirty="0"/>
              <a:t>A risk assessment is performed on all </a:t>
            </a:r>
            <a:r>
              <a:rPr lang="en-US" sz="8000" b="1" dirty="0"/>
              <a:t>Type A</a:t>
            </a:r>
            <a:r>
              <a:rPr lang="en-US" sz="8000" dirty="0"/>
              <a:t> programs to determine low or high risk</a:t>
            </a:r>
          </a:p>
          <a:p>
            <a:endParaRPr lang="en-US" sz="8000" dirty="0"/>
          </a:p>
          <a:p>
            <a:r>
              <a:rPr lang="en-US" sz="8000" dirty="0"/>
              <a:t>A risk assessment is only performed on </a:t>
            </a:r>
            <a:r>
              <a:rPr lang="en-US" sz="8000" b="1" dirty="0"/>
              <a:t>Type B</a:t>
            </a:r>
            <a:r>
              <a:rPr lang="en-US" sz="8000" dirty="0"/>
              <a:t> programs with expenditures that are over 25% of the Type A threshold or around </a:t>
            </a:r>
            <a:r>
              <a:rPr lang="en-US" sz="8000" dirty="0">
                <a:highlight>
                  <a:srgbClr val="FFFF00"/>
                </a:highlight>
              </a:rPr>
              <a:t>$6M </a:t>
            </a:r>
            <a:r>
              <a:rPr lang="en-US" sz="8000" dirty="0"/>
              <a:t>in expenditures in our case. </a:t>
            </a:r>
          </a:p>
          <a:p>
            <a:endParaRPr lang="en-US" sz="8000" dirty="0"/>
          </a:p>
          <a:p>
            <a:r>
              <a:rPr lang="en-US" sz="8000" dirty="0"/>
              <a:t>All high-risk Type A and Type B programs are considered major. </a:t>
            </a:r>
          </a:p>
          <a:p>
            <a:endParaRPr lang="en-US" sz="8000" dirty="0"/>
          </a:p>
          <a:p>
            <a:r>
              <a:rPr lang="en-US" sz="8000" dirty="0"/>
              <a:t>Other programs identified as major to meet the percentage of coverage rule</a:t>
            </a:r>
          </a:p>
          <a:p>
            <a:endParaRPr lang="en-US" sz="8000" dirty="0"/>
          </a:p>
          <a:p>
            <a:r>
              <a:rPr lang="en-US" sz="8000" dirty="0"/>
              <a:t>Total major programs must be at least </a:t>
            </a:r>
            <a:r>
              <a:rPr lang="en-US" sz="8000" dirty="0">
                <a:highlight>
                  <a:srgbClr val="FFFF00"/>
                </a:highlight>
              </a:rPr>
              <a:t>40%</a:t>
            </a:r>
            <a:r>
              <a:rPr lang="en-US" sz="8000" dirty="0"/>
              <a:t> of total federal award expenditures for non-low-risk clients. </a:t>
            </a:r>
          </a:p>
          <a:p>
            <a:endParaRPr lang="en-US" sz="2000" dirty="0"/>
          </a:p>
          <a:p>
            <a:pPr marL="0" indent="0">
              <a:buNone/>
            </a:pPr>
            <a:r>
              <a:rPr lang="en-US" sz="2000" dirty="0"/>
              <a:t>	</a:t>
            </a:r>
          </a:p>
          <a:p>
            <a:endParaRPr lang="en-US" dirty="0"/>
          </a:p>
        </p:txBody>
      </p:sp>
    </p:spTree>
    <p:extLst>
      <p:ext uri="{BB962C8B-B14F-4D97-AF65-F5344CB8AC3E}">
        <p14:creationId xmlns:p14="http://schemas.microsoft.com/office/powerpoint/2010/main" val="1703114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1508</TotalTime>
  <Words>1465</Words>
  <Application>Microsoft Office PowerPoint</Application>
  <PresentationFormat>Widescreen</PresentationFormat>
  <Paragraphs>190</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Single Audit / SEFA Preparation Process</vt:lpstr>
      <vt:lpstr>Agenda</vt:lpstr>
      <vt:lpstr>What is a Single Audit? </vt:lpstr>
      <vt:lpstr>Code #4 </vt:lpstr>
      <vt:lpstr>Key Terms for Single Audit</vt:lpstr>
      <vt:lpstr>Key Terms for Single Audit (cont.)</vt:lpstr>
      <vt:lpstr>Key Terms for Single Audit (cont.)</vt:lpstr>
      <vt:lpstr>Determining Major Programs</vt:lpstr>
      <vt:lpstr>Determining Major Programs (cont.)</vt:lpstr>
      <vt:lpstr>Potential Major Programs FY 2026</vt:lpstr>
      <vt:lpstr>Potential Major Programs FY 2026</vt:lpstr>
      <vt:lpstr>SEFA Preparation</vt:lpstr>
      <vt:lpstr>PowerPoint Presentation</vt:lpstr>
      <vt:lpstr>PowerPoint Presentation</vt:lpstr>
      <vt:lpstr>PowerPoint Presentation</vt:lpstr>
      <vt:lpstr>Code #5 </vt:lpstr>
      <vt:lpstr>Program Clusters</vt:lpstr>
      <vt:lpstr>Findings/Corrective Action Plans</vt:lpstr>
      <vt:lpstr>Findings/Corrective Action Plans</vt:lpstr>
      <vt:lpstr>Code #6 </vt:lpstr>
      <vt:lpstr>FY 2025 Findings Summary</vt:lpstr>
      <vt:lpstr>PowerPoint Presentation</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Davis, Kari L</dc:creator>
  <cp:lastModifiedBy>Wade, Corey D</cp:lastModifiedBy>
  <cp:revision>57</cp:revision>
  <dcterms:created xsi:type="dcterms:W3CDTF">2026-05-27T14:15:00Z</dcterms:created>
  <dcterms:modified xsi:type="dcterms:W3CDTF">2026-06-22T23:37:35Z</dcterms:modified>
</cp:coreProperties>
</file>